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312" r:id="rId4"/>
    <p:sldId id="258" r:id="rId5"/>
    <p:sldId id="259" r:id="rId6"/>
    <p:sldId id="295" r:id="rId7"/>
    <p:sldId id="308" r:id="rId8"/>
    <p:sldId id="282" r:id="rId9"/>
    <p:sldId id="283" r:id="rId10"/>
    <p:sldId id="280" r:id="rId11"/>
    <p:sldId id="286" r:id="rId12"/>
    <p:sldId id="284" r:id="rId13"/>
    <p:sldId id="285" r:id="rId14"/>
    <p:sldId id="288" r:id="rId15"/>
    <p:sldId id="281" r:id="rId16"/>
    <p:sldId id="279" r:id="rId17"/>
    <p:sldId id="287" r:id="rId18"/>
    <p:sldId id="307" r:id="rId19"/>
    <p:sldId id="290" r:id="rId20"/>
    <p:sldId id="301" r:id="rId21"/>
    <p:sldId id="302" r:id="rId22"/>
    <p:sldId id="296" r:id="rId23"/>
    <p:sldId id="303" r:id="rId24"/>
    <p:sldId id="320" r:id="rId25"/>
    <p:sldId id="318" r:id="rId26"/>
    <p:sldId id="324" r:id="rId27"/>
    <p:sldId id="323" r:id="rId28"/>
    <p:sldId id="322" r:id="rId29"/>
    <p:sldId id="321" r:id="rId30"/>
    <p:sldId id="273" r:id="rId31"/>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107" autoAdjust="0"/>
    <p:restoredTop sz="76716" autoAdjust="0"/>
  </p:normalViewPr>
  <p:slideViewPr>
    <p:cSldViewPr>
      <p:cViewPr varScale="1">
        <p:scale>
          <a:sx n="79" d="100"/>
          <a:sy n="79" d="100"/>
        </p:scale>
        <p:origin x="-1315" y="-8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3/23/2023</a:t>
            </a:fld>
            <a:endParaRPr lang="en-US" dirty="0"/>
          </a:p>
        </p:txBody>
      </p:sp>
      <p:sp>
        <p:nvSpPr>
          <p:cNvPr id="6" name="Holder 6"/>
          <p:cNvSpPr>
            <a:spLocks noGrp="1"/>
          </p:cNvSpPr>
          <p:nvPr>
            <p:ph type="sldNum" sz="quarter" idx="7"/>
          </p:nvPr>
        </p:nvSpPr>
        <p:spPr/>
        <p:txBody>
          <a:bodyPr lIns="0" tIns="0" rIns="0" bIns="0"/>
          <a:lstStyle>
            <a:lvl1pPr>
              <a:defRPr sz="2300" b="1" i="0">
                <a:solidFill>
                  <a:schemeClr val="tx1"/>
                </a:solidFill>
                <a:latin typeface="Times New Roman"/>
                <a:cs typeface="Times New Roman"/>
              </a:defRPr>
            </a:lvl1pPr>
          </a:lstStyle>
          <a:p>
            <a:pPr marL="48260">
              <a:lnSpc>
                <a:spcPts val="2625"/>
              </a:lnSpc>
            </a:pPr>
            <a:fld id="{81D60167-4931-47E6-BA6A-407CBD079E47}" type="slidenum">
              <a:rPr dirty="0"/>
              <a:pPr marL="48260">
                <a:lnSpc>
                  <a:spcPts val="2625"/>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bg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3/23/2023</a:t>
            </a:fld>
            <a:endParaRPr lang="en-US" dirty="0"/>
          </a:p>
        </p:txBody>
      </p:sp>
      <p:sp>
        <p:nvSpPr>
          <p:cNvPr id="6" name="Holder 6"/>
          <p:cNvSpPr>
            <a:spLocks noGrp="1"/>
          </p:cNvSpPr>
          <p:nvPr>
            <p:ph type="sldNum" sz="quarter" idx="7"/>
          </p:nvPr>
        </p:nvSpPr>
        <p:spPr/>
        <p:txBody>
          <a:bodyPr lIns="0" tIns="0" rIns="0" bIns="0"/>
          <a:lstStyle>
            <a:lvl1pPr>
              <a:defRPr sz="2300" b="1" i="0">
                <a:solidFill>
                  <a:schemeClr val="tx1"/>
                </a:solidFill>
                <a:latin typeface="Times New Roman"/>
                <a:cs typeface="Times New Roman"/>
              </a:defRPr>
            </a:lvl1pPr>
          </a:lstStyle>
          <a:p>
            <a:pPr marL="48260">
              <a:lnSpc>
                <a:spcPts val="2625"/>
              </a:lnSpc>
            </a:pPr>
            <a:fld id="{81D60167-4931-47E6-BA6A-407CBD079E47}" type="slidenum">
              <a:rPr dirty="0"/>
              <a:pPr marL="48260">
                <a:lnSpc>
                  <a:spcPts val="2625"/>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bg1"/>
                </a:solidFill>
                <a:latin typeface="Times New Roman"/>
                <a:cs typeface="Times New Roman"/>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3/23/2023</a:t>
            </a:fld>
            <a:endParaRPr lang="en-US" dirty="0"/>
          </a:p>
        </p:txBody>
      </p:sp>
      <p:sp>
        <p:nvSpPr>
          <p:cNvPr id="7" name="Holder 7"/>
          <p:cNvSpPr>
            <a:spLocks noGrp="1"/>
          </p:cNvSpPr>
          <p:nvPr>
            <p:ph type="sldNum" sz="quarter" idx="7"/>
          </p:nvPr>
        </p:nvSpPr>
        <p:spPr/>
        <p:txBody>
          <a:bodyPr lIns="0" tIns="0" rIns="0" bIns="0"/>
          <a:lstStyle>
            <a:lvl1pPr>
              <a:defRPr sz="2300" b="1" i="0">
                <a:solidFill>
                  <a:schemeClr val="tx1"/>
                </a:solidFill>
                <a:latin typeface="Times New Roman"/>
                <a:cs typeface="Times New Roman"/>
              </a:defRPr>
            </a:lvl1pPr>
          </a:lstStyle>
          <a:p>
            <a:pPr marL="48260">
              <a:lnSpc>
                <a:spcPts val="2625"/>
              </a:lnSpc>
            </a:pPr>
            <a:fld id="{81D60167-4931-47E6-BA6A-407CBD079E47}" type="slidenum">
              <a:rPr dirty="0"/>
              <a:pPr marL="48260">
                <a:lnSpc>
                  <a:spcPts val="2625"/>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bg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3/23/2023</a:t>
            </a:fld>
            <a:endParaRPr lang="en-US" dirty="0"/>
          </a:p>
        </p:txBody>
      </p:sp>
      <p:sp>
        <p:nvSpPr>
          <p:cNvPr id="5" name="Holder 5"/>
          <p:cNvSpPr>
            <a:spLocks noGrp="1"/>
          </p:cNvSpPr>
          <p:nvPr>
            <p:ph type="sldNum" sz="quarter" idx="7"/>
          </p:nvPr>
        </p:nvSpPr>
        <p:spPr/>
        <p:txBody>
          <a:bodyPr lIns="0" tIns="0" rIns="0" bIns="0"/>
          <a:lstStyle>
            <a:lvl1pPr>
              <a:defRPr sz="2300" b="1" i="0">
                <a:solidFill>
                  <a:schemeClr val="tx1"/>
                </a:solidFill>
                <a:latin typeface="Times New Roman"/>
                <a:cs typeface="Times New Roman"/>
              </a:defRPr>
            </a:lvl1pPr>
          </a:lstStyle>
          <a:p>
            <a:pPr marL="48260">
              <a:lnSpc>
                <a:spcPts val="2625"/>
              </a:lnSpc>
            </a:pPr>
            <a:fld id="{81D60167-4931-47E6-BA6A-407CBD079E47}" type="slidenum">
              <a:rPr dirty="0"/>
              <a:pPr marL="48260">
                <a:lnSpc>
                  <a:spcPts val="2625"/>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3/23/2023</a:t>
            </a:fld>
            <a:endParaRPr lang="en-US" dirty="0"/>
          </a:p>
        </p:txBody>
      </p:sp>
      <p:sp>
        <p:nvSpPr>
          <p:cNvPr id="4" name="Holder 4"/>
          <p:cNvSpPr>
            <a:spLocks noGrp="1"/>
          </p:cNvSpPr>
          <p:nvPr>
            <p:ph type="sldNum" sz="quarter" idx="7"/>
          </p:nvPr>
        </p:nvSpPr>
        <p:spPr/>
        <p:txBody>
          <a:bodyPr lIns="0" tIns="0" rIns="0" bIns="0"/>
          <a:lstStyle>
            <a:lvl1pPr>
              <a:defRPr sz="2300" b="1" i="0">
                <a:solidFill>
                  <a:schemeClr val="tx1"/>
                </a:solidFill>
                <a:latin typeface="Times New Roman"/>
                <a:cs typeface="Times New Roman"/>
              </a:defRPr>
            </a:lvl1pPr>
          </a:lstStyle>
          <a:p>
            <a:pPr marL="48260">
              <a:lnSpc>
                <a:spcPts val="2625"/>
              </a:lnSpc>
            </a:pPr>
            <a:fld id="{81D60167-4931-47E6-BA6A-407CBD079E47}" type="slidenum">
              <a:rPr dirty="0"/>
              <a:pPr marL="48260">
                <a:lnSpc>
                  <a:spcPts val="2625"/>
                </a:lnSpc>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457200" y="457200"/>
            <a:ext cx="9144000" cy="803868"/>
          </a:xfrm>
          <a:prstGeom prst="rect">
            <a:avLst/>
          </a:prstGeom>
        </p:spPr>
      </p:pic>
      <p:sp>
        <p:nvSpPr>
          <p:cNvPr id="2" name="Holder 2"/>
          <p:cNvSpPr>
            <a:spLocks noGrp="1"/>
          </p:cNvSpPr>
          <p:nvPr>
            <p:ph type="title"/>
          </p:nvPr>
        </p:nvSpPr>
        <p:spPr>
          <a:xfrm>
            <a:off x="3022414" y="554251"/>
            <a:ext cx="4013571" cy="422275"/>
          </a:xfrm>
          <a:prstGeom prst="rect">
            <a:avLst/>
          </a:prstGeom>
        </p:spPr>
        <p:txBody>
          <a:bodyPr wrap="square" lIns="0" tIns="0" rIns="0" bIns="0">
            <a:spAutoFit/>
          </a:bodyPr>
          <a:lstStyle>
            <a:lvl1pPr>
              <a:defRPr sz="2600" b="1" i="0">
                <a:solidFill>
                  <a:schemeClr val="bg1"/>
                </a:solidFill>
                <a:latin typeface="Times New Roman"/>
                <a:cs typeface="Times New Roman"/>
              </a:defRPr>
            </a:lvl1pPr>
          </a:lstStyle>
          <a:p>
            <a:endParaRPr/>
          </a:p>
        </p:txBody>
      </p:sp>
      <p:sp>
        <p:nvSpPr>
          <p:cNvPr id="3" name="Holder 3"/>
          <p:cNvSpPr>
            <a:spLocks noGrp="1"/>
          </p:cNvSpPr>
          <p:nvPr>
            <p:ph type="body" idx="1"/>
          </p:nvPr>
        </p:nvSpPr>
        <p:spPr>
          <a:xfrm>
            <a:off x="527304" y="1319783"/>
            <a:ext cx="9039225" cy="5270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3/23/2023</a:t>
            </a:fld>
            <a:endParaRPr lang="en-US" dirty="0"/>
          </a:p>
        </p:txBody>
      </p:sp>
      <p:sp>
        <p:nvSpPr>
          <p:cNvPr id="6" name="Holder 6"/>
          <p:cNvSpPr>
            <a:spLocks noGrp="1"/>
          </p:cNvSpPr>
          <p:nvPr>
            <p:ph type="sldNum" sz="quarter" idx="7"/>
          </p:nvPr>
        </p:nvSpPr>
        <p:spPr>
          <a:xfrm>
            <a:off x="653843" y="6869589"/>
            <a:ext cx="379730" cy="351154"/>
          </a:xfrm>
          <a:prstGeom prst="rect">
            <a:avLst/>
          </a:prstGeom>
        </p:spPr>
        <p:txBody>
          <a:bodyPr wrap="square" lIns="0" tIns="0" rIns="0" bIns="0">
            <a:spAutoFit/>
          </a:bodyPr>
          <a:lstStyle>
            <a:lvl1pPr>
              <a:defRPr sz="2300" b="1" i="0">
                <a:solidFill>
                  <a:schemeClr val="tx1"/>
                </a:solidFill>
                <a:latin typeface="Times New Roman"/>
                <a:cs typeface="Times New Roman"/>
              </a:defRPr>
            </a:lvl1pPr>
          </a:lstStyle>
          <a:p>
            <a:pPr marL="48260">
              <a:lnSpc>
                <a:spcPts val="2625"/>
              </a:lnSpc>
            </a:pPr>
            <a:fld id="{81D60167-4931-47E6-BA6A-407CBD079E47}" type="slidenum">
              <a:rPr dirty="0"/>
              <a:pPr marL="48260">
                <a:lnSpc>
                  <a:spcPts val="2625"/>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ieeexplore.ieee.org/author/37088837917"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ieeexplore.ieee.org/author/37088837917" TargetMode="External"/><Relationship Id="rId2" Type="http://schemas.openxmlformats.org/officeDocument/2006/relationships/hyperlink" Target="https://www.researchgate.net/profile/Muhammad-Baballe"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hyperlink" Target="https://ieeexplore.ieee.org/author/37088837917" TargetMode="External"/><Relationship Id="rId2" Type="http://schemas.openxmlformats.org/officeDocument/2006/relationships/hyperlink" Target="https://www.researchgate.net/profile/Muhammad-Baballe"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researchgate.net/profile/Muhammad-Baball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researchgate.net/profile/Muhammad-Baball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researchgate.net/profile/Muhammad-Baball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ieeexplore.ieee.org/author/37089012094"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researchgate.net/profile/Muhammad-Baball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researchgate.net/profile/Muhammad-Baball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ieeexplore.ieee.org/author/37088837917" TargetMode="External"/><Relationship Id="rId2" Type="http://schemas.openxmlformats.org/officeDocument/2006/relationships/hyperlink" Target="https://www.researchgate.net/profile/Muhammad-Baballe"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000" y="533400"/>
            <a:ext cx="9067800" cy="443070"/>
          </a:xfrm>
          <a:prstGeom prst="rect">
            <a:avLst/>
          </a:prstGeom>
        </p:spPr>
        <p:txBody>
          <a:bodyPr vert="horz" wrap="square" lIns="0" tIns="12065" rIns="0" bIns="0" rtlCol="0">
            <a:spAutoFit/>
          </a:bodyPr>
          <a:lstStyle/>
          <a:p>
            <a:pPr marL="1629410" marR="5080" indent="-1617345">
              <a:lnSpc>
                <a:spcPct val="100000"/>
              </a:lnSpc>
              <a:spcBef>
                <a:spcPts val="95"/>
              </a:spcBef>
            </a:pPr>
            <a:r>
              <a:rPr lang="en-US" sz="2800" b="1" dirty="0" smtClean="0">
                <a:solidFill>
                  <a:srgbClr val="FFFF00"/>
                </a:solidFill>
                <a:latin typeface="Times New Roman" pitchFamily="18" charset="0"/>
                <a:cs typeface="Times New Roman" pitchFamily="18" charset="0"/>
              </a:rPr>
              <a:t>  </a:t>
            </a:r>
            <a:endParaRPr sz="2800" b="1">
              <a:solidFill>
                <a:srgbClr val="FFFF00"/>
              </a:solidFill>
              <a:latin typeface="Times New Roman" pitchFamily="18" charset="0"/>
              <a:cs typeface="Times New Roman" pitchFamily="18" charset="0"/>
            </a:endParaRPr>
          </a:p>
        </p:txBody>
      </p:sp>
      <p:sp>
        <p:nvSpPr>
          <p:cNvPr id="3" name="object 3"/>
          <p:cNvSpPr txBox="1"/>
          <p:nvPr/>
        </p:nvSpPr>
        <p:spPr>
          <a:xfrm>
            <a:off x="764512" y="3686010"/>
            <a:ext cx="2207288" cy="350737"/>
          </a:xfrm>
          <a:prstGeom prst="rect">
            <a:avLst/>
          </a:prstGeom>
        </p:spPr>
        <p:txBody>
          <a:bodyPr vert="horz" wrap="square" lIns="0" tIns="12065" rIns="0" bIns="0" rtlCol="0">
            <a:spAutoFit/>
          </a:bodyPr>
          <a:lstStyle/>
          <a:p>
            <a:pPr marL="12700">
              <a:lnSpc>
                <a:spcPct val="100000"/>
              </a:lnSpc>
              <a:spcBef>
                <a:spcPts val="95"/>
              </a:spcBef>
            </a:pPr>
            <a:r>
              <a:rPr sz="2200" b="1" spc="-145" dirty="0">
                <a:solidFill>
                  <a:srgbClr val="0070BF"/>
                </a:solidFill>
                <a:latin typeface="Times New Roman" pitchFamily="18" charset="0"/>
                <a:cs typeface="Times New Roman" pitchFamily="18" charset="0"/>
              </a:rPr>
              <a:t>T</a:t>
            </a:r>
            <a:r>
              <a:rPr sz="2200" b="1" spc="-15" dirty="0">
                <a:solidFill>
                  <a:srgbClr val="0070BF"/>
                </a:solidFill>
                <a:latin typeface="Times New Roman" pitchFamily="18" charset="0"/>
                <a:cs typeface="Times New Roman" pitchFamily="18" charset="0"/>
              </a:rPr>
              <a:t>e</a:t>
            </a:r>
            <a:r>
              <a:rPr sz="2200" b="1" spc="10" dirty="0">
                <a:solidFill>
                  <a:srgbClr val="0070BF"/>
                </a:solidFill>
                <a:latin typeface="Times New Roman" pitchFamily="18" charset="0"/>
                <a:cs typeface="Times New Roman" pitchFamily="18" charset="0"/>
              </a:rPr>
              <a:t>a</a:t>
            </a:r>
            <a:r>
              <a:rPr sz="2200" b="1" spc="-5" dirty="0">
                <a:solidFill>
                  <a:srgbClr val="0070BF"/>
                </a:solidFill>
                <a:latin typeface="Times New Roman" pitchFamily="18" charset="0"/>
                <a:cs typeface="Times New Roman" pitchFamily="18" charset="0"/>
              </a:rPr>
              <a:t>m</a:t>
            </a:r>
            <a:r>
              <a:rPr sz="2200" b="1" spc="-25" dirty="0">
                <a:solidFill>
                  <a:srgbClr val="0070BF"/>
                </a:solidFill>
                <a:latin typeface="Times New Roman" pitchFamily="18" charset="0"/>
                <a:cs typeface="Times New Roman" pitchFamily="18" charset="0"/>
              </a:rPr>
              <a:t> </a:t>
            </a:r>
            <a:r>
              <a:rPr sz="2200" b="1" spc="-5" dirty="0">
                <a:solidFill>
                  <a:srgbClr val="0070BF"/>
                </a:solidFill>
                <a:latin typeface="Times New Roman" pitchFamily="18" charset="0"/>
                <a:cs typeface="Times New Roman" pitchFamily="18" charset="0"/>
              </a:rPr>
              <a:t>L</a:t>
            </a:r>
            <a:r>
              <a:rPr sz="2200" b="1" spc="-15" dirty="0">
                <a:solidFill>
                  <a:srgbClr val="0070BF"/>
                </a:solidFill>
                <a:latin typeface="Times New Roman" pitchFamily="18" charset="0"/>
                <a:cs typeface="Times New Roman" pitchFamily="18" charset="0"/>
              </a:rPr>
              <a:t>e</a:t>
            </a:r>
            <a:r>
              <a:rPr sz="2200" b="1" spc="10" dirty="0">
                <a:solidFill>
                  <a:srgbClr val="0070BF"/>
                </a:solidFill>
                <a:latin typeface="Times New Roman" pitchFamily="18" charset="0"/>
                <a:cs typeface="Times New Roman" pitchFamily="18" charset="0"/>
              </a:rPr>
              <a:t>a</a:t>
            </a:r>
            <a:r>
              <a:rPr sz="2200" b="1" spc="-15" dirty="0">
                <a:solidFill>
                  <a:srgbClr val="0070BF"/>
                </a:solidFill>
                <a:latin typeface="Times New Roman" pitchFamily="18" charset="0"/>
                <a:cs typeface="Times New Roman" pitchFamily="18" charset="0"/>
              </a:rPr>
              <a:t>d</a:t>
            </a:r>
            <a:r>
              <a:rPr sz="2200" b="1" dirty="0">
                <a:solidFill>
                  <a:srgbClr val="0070BF"/>
                </a:solidFill>
                <a:latin typeface="Times New Roman" pitchFamily="18" charset="0"/>
                <a:cs typeface="Times New Roman" pitchFamily="18" charset="0"/>
              </a:rPr>
              <a:t>e</a:t>
            </a:r>
            <a:r>
              <a:rPr sz="2200" b="1" spc="-10" dirty="0">
                <a:solidFill>
                  <a:srgbClr val="0070BF"/>
                </a:solidFill>
                <a:latin typeface="Times New Roman" pitchFamily="18" charset="0"/>
                <a:cs typeface="Times New Roman" pitchFamily="18" charset="0"/>
              </a:rPr>
              <a:t>r</a:t>
            </a:r>
            <a:r>
              <a:rPr sz="2200" b="1" spc="-5" dirty="0">
                <a:solidFill>
                  <a:srgbClr val="0070BF"/>
                </a:solidFill>
                <a:latin typeface="Times New Roman" pitchFamily="18" charset="0"/>
                <a:cs typeface="Times New Roman" pitchFamily="18" charset="0"/>
              </a:rPr>
              <a:t>:</a:t>
            </a:r>
            <a:endParaRPr sz="2200">
              <a:latin typeface="Times New Roman" pitchFamily="18" charset="0"/>
              <a:cs typeface="Times New Roman" pitchFamily="18" charset="0"/>
            </a:endParaRPr>
          </a:p>
        </p:txBody>
      </p:sp>
      <p:sp>
        <p:nvSpPr>
          <p:cNvPr id="4" name="object 4"/>
          <p:cNvSpPr txBox="1"/>
          <p:nvPr/>
        </p:nvSpPr>
        <p:spPr>
          <a:xfrm>
            <a:off x="6705600" y="3686010"/>
            <a:ext cx="1207720" cy="350737"/>
          </a:xfrm>
          <a:prstGeom prst="rect">
            <a:avLst/>
          </a:prstGeom>
        </p:spPr>
        <p:txBody>
          <a:bodyPr vert="horz" wrap="square" lIns="0" tIns="12065" rIns="0" bIns="0" rtlCol="0">
            <a:spAutoFit/>
          </a:bodyPr>
          <a:lstStyle/>
          <a:p>
            <a:pPr marL="12700">
              <a:lnSpc>
                <a:spcPct val="100000"/>
              </a:lnSpc>
              <a:spcBef>
                <a:spcPts val="95"/>
              </a:spcBef>
            </a:pPr>
            <a:r>
              <a:rPr sz="2200" b="1" dirty="0">
                <a:solidFill>
                  <a:srgbClr val="0070BF"/>
                </a:solidFill>
                <a:latin typeface="Times New Roman" pitchFamily="18" charset="0"/>
                <a:cs typeface="Times New Roman" pitchFamily="18" charset="0"/>
              </a:rPr>
              <a:t>M</a:t>
            </a:r>
            <a:r>
              <a:rPr sz="2200" b="1" spc="-15" dirty="0">
                <a:solidFill>
                  <a:srgbClr val="0070BF"/>
                </a:solidFill>
                <a:latin typeface="Times New Roman" pitchFamily="18" charset="0"/>
                <a:cs typeface="Times New Roman" pitchFamily="18" charset="0"/>
              </a:rPr>
              <a:t>e</a:t>
            </a:r>
            <a:r>
              <a:rPr sz="2200" b="1" dirty="0">
                <a:solidFill>
                  <a:srgbClr val="0070BF"/>
                </a:solidFill>
                <a:latin typeface="Times New Roman" pitchFamily="18" charset="0"/>
                <a:cs typeface="Times New Roman" pitchFamily="18" charset="0"/>
              </a:rPr>
              <a:t>n</a:t>
            </a:r>
            <a:r>
              <a:rPr sz="2200" b="1" spc="-10" dirty="0">
                <a:solidFill>
                  <a:srgbClr val="0070BF"/>
                </a:solidFill>
                <a:latin typeface="Times New Roman" pitchFamily="18" charset="0"/>
                <a:cs typeface="Times New Roman" pitchFamily="18" charset="0"/>
              </a:rPr>
              <a:t>t</a:t>
            </a:r>
            <a:r>
              <a:rPr sz="2200" b="1" spc="-5" dirty="0">
                <a:solidFill>
                  <a:srgbClr val="0070BF"/>
                </a:solidFill>
                <a:latin typeface="Times New Roman" pitchFamily="18" charset="0"/>
                <a:cs typeface="Times New Roman" pitchFamily="18" charset="0"/>
              </a:rPr>
              <a:t>o</a:t>
            </a:r>
            <a:r>
              <a:rPr sz="2200" b="1" dirty="0">
                <a:solidFill>
                  <a:srgbClr val="0070BF"/>
                </a:solidFill>
                <a:latin typeface="Times New Roman" pitchFamily="18" charset="0"/>
                <a:cs typeface="Times New Roman" pitchFamily="18" charset="0"/>
              </a:rPr>
              <a:t>r</a:t>
            </a:r>
            <a:r>
              <a:rPr sz="2200" b="1" spc="-5" dirty="0">
                <a:solidFill>
                  <a:srgbClr val="0070BF"/>
                </a:solidFill>
                <a:latin typeface="Times New Roman" pitchFamily="18" charset="0"/>
                <a:cs typeface="Times New Roman" pitchFamily="18" charset="0"/>
              </a:rPr>
              <a:t>:</a:t>
            </a:r>
            <a:endParaRPr sz="2200">
              <a:latin typeface="Times New Roman" pitchFamily="18" charset="0"/>
              <a:cs typeface="Times New Roman" pitchFamily="18" charset="0"/>
            </a:endParaRPr>
          </a:p>
        </p:txBody>
      </p:sp>
      <p:sp>
        <p:nvSpPr>
          <p:cNvPr id="7" name="object 7"/>
          <p:cNvSpPr txBox="1"/>
          <p:nvPr/>
        </p:nvSpPr>
        <p:spPr>
          <a:xfrm>
            <a:off x="6553200" y="4114799"/>
            <a:ext cx="2971800" cy="350737"/>
          </a:xfrm>
          <a:prstGeom prst="rect">
            <a:avLst/>
          </a:prstGeom>
        </p:spPr>
        <p:txBody>
          <a:bodyPr vert="horz" wrap="square" lIns="0" tIns="12065" rIns="0" bIns="0" rtlCol="0">
            <a:spAutoFit/>
          </a:bodyPr>
          <a:lstStyle/>
          <a:p>
            <a:pPr marL="12700">
              <a:spcBef>
                <a:spcPts val="95"/>
              </a:spcBef>
            </a:pPr>
            <a:r>
              <a:rPr lang="en-US" sz="2200" b="1" spc="-5" dirty="0" smtClean="0">
                <a:solidFill>
                  <a:srgbClr val="001F60"/>
                </a:solidFill>
                <a:latin typeface="Times New Roman" pitchFamily="18" charset="0"/>
                <a:cs typeface="Times New Roman" pitchFamily="18" charset="0"/>
              </a:rPr>
              <a:t>Dr. R. SATHYA</a:t>
            </a:r>
            <a:r>
              <a:rPr sz="2200" b="1" spc="-5" smtClean="0">
                <a:solidFill>
                  <a:srgbClr val="001F60"/>
                </a:solidFill>
                <a:latin typeface="Times New Roman" pitchFamily="18" charset="0"/>
                <a:cs typeface="Times New Roman" pitchFamily="18" charset="0"/>
              </a:rPr>
              <a:t>, </a:t>
            </a:r>
            <a:r>
              <a:rPr sz="2200" b="1" spc="-5" dirty="0">
                <a:solidFill>
                  <a:srgbClr val="001F60"/>
                </a:solidFill>
                <a:latin typeface="Times New Roman" pitchFamily="18" charset="0"/>
                <a:cs typeface="Times New Roman" pitchFamily="18" charset="0"/>
              </a:rPr>
              <a:t>AP/IT</a:t>
            </a:r>
            <a:endParaRPr sz="2200" b="1" spc="-5">
              <a:solidFill>
                <a:srgbClr val="001F60"/>
              </a:solidFill>
              <a:latin typeface="Times New Roman" pitchFamily="18" charset="0"/>
              <a:cs typeface="Times New Roman" pitchFamily="18" charset="0"/>
            </a:endParaRPr>
          </a:p>
        </p:txBody>
      </p:sp>
      <p:sp>
        <p:nvSpPr>
          <p:cNvPr id="8" name="object 8"/>
          <p:cNvSpPr txBox="1"/>
          <p:nvPr/>
        </p:nvSpPr>
        <p:spPr>
          <a:xfrm>
            <a:off x="764512" y="4100595"/>
            <a:ext cx="4417088" cy="1866537"/>
          </a:xfrm>
          <a:prstGeom prst="rect">
            <a:avLst/>
          </a:prstGeom>
        </p:spPr>
        <p:txBody>
          <a:bodyPr vert="horz" wrap="square" lIns="0" tIns="12065" rIns="0" bIns="0" rtlCol="0">
            <a:spAutoFit/>
          </a:bodyPr>
          <a:lstStyle/>
          <a:p>
            <a:pPr marL="12700">
              <a:lnSpc>
                <a:spcPct val="100000"/>
              </a:lnSpc>
              <a:spcBef>
                <a:spcPts val="95"/>
              </a:spcBef>
            </a:pPr>
            <a:r>
              <a:rPr sz="2200" b="1" spc="-5" smtClean="0">
                <a:solidFill>
                  <a:srgbClr val="001F60"/>
                </a:solidFill>
                <a:latin typeface="Times New Roman" pitchFamily="18" charset="0"/>
                <a:cs typeface="Times New Roman" pitchFamily="18" charset="0"/>
              </a:rPr>
              <a:t>M</a:t>
            </a:r>
            <a:r>
              <a:rPr lang="en-US" sz="2200" b="1" spc="-10" dirty="0" smtClean="0">
                <a:solidFill>
                  <a:srgbClr val="001F60"/>
                </a:solidFill>
                <a:latin typeface="Times New Roman" pitchFamily="18" charset="0"/>
                <a:cs typeface="Times New Roman" pitchFamily="18" charset="0"/>
              </a:rPr>
              <a:t>.</a:t>
            </a:r>
            <a:r>
              <a:rPr sz="2200" b="1" spc="-5" smtClean="0">
                <a:solidFill>
                  <a:srgbClr val="001F60"/>
                </a:solidFill>
                <a:latin typeface="Times New Roman" pitchFamily="18" charset="0"/>
                <a:cs typeface="Times New Roman" pitchFamily="18" charset="0"/>
              </a:rPr>
              <a:t>R</a:t>
            </a:r>
            <a:r>
              <a:rPr lang="en-US" sz="2200" b="1" spc="10" dirty="0" smtClean="0">
                <a:solidFill>
                  <a:srgbClr val="001F60"/>
                </a:solidFill>
                <a:latin typeface="Times New Roman" pitchFamily="18" charset="0"/>
                <a:cs typeface="Times New Roman" pitchFamily="18" charset="0"/>
              </a:rPr>
              <a:t>.</a:t>
            </a:r>
            <a:r>
              <a:rPr sz="2200" b="1" spc="-5" smtClean="0">
                <a:solidFill>
                  <a:srgbClr val="001F60"/>
                </a:solidFill>
                <a:latin typeface="Times New Roman" pitchFamily="18" charset="0"/>
                <a:cs typeface="Times New Roman" pitchFamily="18" charset="0"/>
              </a:rPr>
              <a:t>S</a:t>
            </a:r>
            <a:r>
              <a:rPr lang="en-US" sz="2200" b="1" spc="-110" dirty="0" smtClean="0">
                <a:solidFill>
                  <a:srgbClr val="001F60"/>
                </a:solidFill>
                <a:latin typeface="Times New Roman" pitchFamily="18" charset="0"/>
                <a:cs typeface="Times New Roman" pitchFamily="18" charset="0"/>
              </a:rPr>
              <a:t>. </a:t>
            </a:r>
            <a:r>
              <a:rPr sz="2200" b="1" spc="-10" smtClean="0">
                <a:solidFill>
                  <a:srgbClr val="001F60"/>
                </a:solidFill>
                <a:latin typeface="Times New Roman" pitchFamily="18" charset="0"/>
                <a:cs typeface="Times New Roman" pitchFamily="18" charset="0"/>
              </a:rPr>
              <a:t>A</a:t>
            </a:r>
            <a:r>
              <a:rPr sz="2200" b="1" spc="-5" smtClean="0">
                <a:solidFill>
                  <a:srgbClr val="001F60"/>
                </a:solidFill>
                <a:latin typeface="Times New Roman" pitchFamily="18" charset="0"/>
                <a:cs typeface="Times New Roman" pitchFamily="18" charset="0"/>
              </a:rPr>
              <a:t>BI</a:t>
            </a:r>
            <a:r>
              <a:rPr sz="2200" b="1" spc="-10" smtClean="0">
                <a:solidFill>
                  <a:srgbClr val="001F60"/>
                </a:solidFill>
                <a:latin typeface="Times New Roman" pitchFamily="18" charset="0"/>
                <a:cs typeface="Times New Roman" pitchFamily="18" charset="0"/>
              </a:rPr>
              <a:t>R</a:t>
            </a:r>
            <a:r>
              <a:rPr sz="2200" b="1" spc="5" smtClean="0">
                <a:solidFill>
                  <a:srgbClr val="001F60"/>
                </a:solidFill>
                <a:latin typeface="Times New Roman" pitchFamily="18" charset="0"/>
                <a:cs typeface="Times New Roman" pitchFamily="18" charset="0"/>
              </a:rPr>
              <a:t>A</a:t>
            </a:r>
            <a:r>
              <a:rPr sz="2200" b="1" spc="-15" smtClean="0">
                <a:solidFill>
                  <a:srgbClr val="001F60"/>
                </a:solidFill>
                <a:latin typeface="Times New Roman" pitchFamily="18" charset="0"/>
                <a:cs typeface="Times New Roman" pitchFamily="18" charset="0"/>
              </a:rPr>
              <a:t>M</a:t>
            </a:r>
            <a:r>
              <a:rPr sz="2200" b="1" spc="-5" smtClean="0">
                <a:solidFill>
                  <a:srgbClr val="001F60"/>
                </a:solidFill>
                <a:latin typeface="Times New Roman" pitchFamily="18" charset="0"/>
                <a:cs typeface="Times New Roman" pitchFamily="18" charset="0"/>
              </a:rPr>
              <a:t>E</a:t>
            </a:r>
            <a:r>
              <a:rPr lang="en-US" sz="2200" b="1" spc="-5" dirty="0" smtClean="0">
                <a:solidFill>
                  <a:srgbClr val="001F60"/>
                </a:solidFill>
                <a:latin typeface="Times New Roman" pitchFamily="18" charset="0"/>
                <a:cs typeface="Times New Roman" pitchFamily="18" charset="0"/>
              </a:rPr>
              <a:t> </a:t>
            </a:r>
            <a:r>
              <a:rPr sz="2200" b="1" spc="-10" smtClean="0">
                <a:solidFill>
                  <a:srgbClr val="001F60"/>
                </a:solidFill>
                <a:latin typeface="Times New Roman" pitchFamily="18" charset="0"/>
                <a:cs typeface="Times New Roman" pitchFamily="18" charset="0"/>
              </a:rPr>
              <a:t>(</a:t>
            </a:r>
            <a:r>
              <a:rPr sz="2200" b="1" spc="10" smtClean="0">
                <a:solidFill>
                  <a:srgbClr val="001F60"/>
                </a:solidFill>
                <a:latin typeface="Times New Roman" pitchFamily="18" charset="0"/>
                <a:cs typeface="Times New Roman" pitchFamily="18" charset="0"/>
              </a:rPr>
              <a:t>6</a:t>
            </a:r>
            <a:r>
              <a:rPr sz="2200" b="1" spc="-5" smtClean="0">
                <a:solidFill>
                  <a:srgbClr val="001F60"/>
                </a:solidFill>
                <a:latin typeface="Times New Roman" pitchFamily="18" charset="0"/>
                <a:cs typeface="Times New Roman" pitchFamily="18" charset="0"/>
              </a:rPr>
              <a:t>21</a:t>
            </a:r>
            <a:r>
              <a:rPr sz="2200" b="1" spc="10" smtClean="0">
                <a:solidFill>
                  <a:srgbClr val="001F60"/>
                </a:solidFill>
                <a:latin typeface="Times New Roman" pitchFamily="18" charset="0"/>
                <a:cs typeface="Times New Roman" pitchFamily="18" charset="0"/>
              </a:rPr>
              <a:t>3</a:t>
            </a:r>
            <a:r>
              <a:rPr sz="2200" b="1" spc="-5" smtClean="0">
                <a:solidFill>
                  <a:srgbClr val="001F60"/>
                </a:solidFill>
                <a:latin typeface="Times New Roman" pitchFamily="18" charset="0"/>
                <a:cs typeface="Times New Roman" pitchFamily="18" charset="0"/>
              </a:rPr>
              <a:t>1</a:t>
            </a:r>
            <a:r>
              <a:rPr sz="2200" b="1" spc="10" smtClean="0">
                <a:solidFill>
                  <a:srgbClr val="001F60"/>
                </a:solidFill>
                <a:latin typeface="Times New Roman" pitchFamily="18" charset="0"/>
                <a:cs typeface="Times New Roman" pitchFamily="18" charset="0"/>
              </a:rPr>
              <a:t>9</a:t>
            </a:r>
            <a:r>
              <a:rPr sz="2200" b="1" spc="-5" smtClean="0">
                <a:solidFill>
                  <a:srgbClr val="001F60"/>
                </a:solidFill>
                <a:latin typeface="Times New Roman" pitchFamily="18" charset="0"/>
                <a:cs typeface="Times New Roman" pitchFamily="18" charset="0"/>
              </a:rPr>
              <a:t>20</a:t>
            </a:r>
            <a:r>
              <a:rPr sz="2200" b="1" spc="10" smtClean="0">
                <a:solidFill>
                  <a:srgbClr val="001F60"/>
                </a:solidFill>
                <a:latin typeface="Times New Roman" pitchFamily="18" charset="0"/>
                <a:cs typeface="Times New Roman" pitchFamily="18" charset="0"/>
              </a:rPr>
              <a:t>5</a:t>
            </a:r>
            <a:r>
              <a:rPr sz="2200" b="1" spc="-5" smtClean="0">
                <a:solidFill>
                  <a:srgbClr val="001F60"/>
                </a:solidFill>
                <a:latin typeface="Times New Roman" pitchFamily="18" charset="0"/>
                <a:cs typeface="Times New Roman" pitchFamily="18" charset="0"/>
              </a:rPr>
              <a:t>00</a:t>
            </a:r>
            <a:r>
              <a:rPr sz="2200" b="1" spc="10" smtClean="0">
                <a:solidFill>
                  <a:srgbClr val="001F60"/>
                </a:solidFill>
                <a:latin typeface="Times New Roman" pitchFamily="18" charset="0"/>
                <a:cs typeface="Times New Roman" pitchFamily="18" charset="0"/>
              </a:rPr>
              <a:t>2</a:t>
            </a:r>
            <a:r>
              <a:rPr sz="2200" b="1" spc="-5" dirty="0">
                <a:solidFill>
                  <a:srgbClr val="001F60"/>
                </a:solidFill>
                <a:latin typeface="Times New Roman" pitchFamily="18" charset="0"/>
                <a:cs typeface="Times New Roman" pitchFamily="18" charset="0"/>
              </a:rPr>
              <a:t>)</a:t>
            </a:r>
            <a:endParaRPr sz="2200">
              <a:latin typeface="Times New Roman" pitchFamily="18" charset="0"/>
              <a:cs typeface="Times New Roman" pitchFamily="18" charset="0"/>
            </a:endParaRPr>
          </a:p>
          <a:p>
            <a:pPr marL="12700">
              <a:lnSpc>
                <a:spcPct val="100000"/>
              </a:lnSpc>
              <a:spcBef>
                <a:spcPts val="1345"/>
              </a:spcBef>
            </a:pPr>
            <a:r>
              <a:rPr sz="2200" b="1" spc="-40" dirty="0">
                <a:solidFill>
                  <a:srgbClr val="0070BF"/>
                </a:solidFill>
                <a:latin typeface="Times New Roman" pitchFamily="18" charset="0"/>
                <a:cs typeface="Times New Roman" pitchFamily="18" charset="0"/>
              </a:rPr>
              <a:t>Team</a:t>
            </a:r>
            <a:r>
              <a:rPr sz="2200" b="1" spc="-50" dirty="0">
                <a:solidFill>
                  <a:srgbClr val="0070BF"/>
                </a:solidFill>
                <a:latin typeface="Times New Roman" pitchFamily="18" charset="0"/>
                <a:cs typeface="Times New Roman" pitchFamily="18" charset="0"/>
              </a:rPr>
              <a:t> </a:t>
            </a:r>
            <a:r>
              <a:rPr sz="2200" b="1" spc="-10">
                <a:solidFill>
                  <a:srgbClr val="0070BF"/>
                </a:solidFill>
                <a:latin typeface="Times New Roman" pitchFamily="18" charset="0"/>
                <a:cs typeface="Times New Roman" pitchFamily="18" charset="0"/>
              </a:rPr>
              <a:t>Members</a:t>
            </a:r>
            <a:r>
              <a:rPr sz="2200" b="1" spc="-10" smtClean="0">
                <a:solidFill>
                  <a:srgbClr val="0070BF"/>
                </a:solidFill>
                <a:latin typeface="Times New Roman" pitchFamily="18" charset="0"/>
                <a:cs typeface="Times New Roman" pitchFamily="18" charset="0"/>
              </a:rPr>
              <a:t>:</a:t>
            </a:r>
            <a:endParaRPr lang="en-US" sz="2200" b="1" spc="-10" dirty="0" smtClean="0">
              <a:solidFill>
                <a:srgbClr val="0070BF"/>
              </a:solidFill>
              <a:latin typeface="Times New Roman" pitchFamily="18" charset="0"/>
              <a:cs typeface="Times New Roman" pitchFamily="18" charset="0"/>
            </a:endParaRPr>
          </a:p>
          <a:p>
            <a:pPr marL="12700">
              <a:lnSpc>
                <a:spcPct val="100000"/>
              </a:lnSpc>
              <a:spcBef>
                <a:spcPts val="1345"/>
              </a:spcBef>
            </a:pPr>
            <a:endParaRPr lang="en-US" sz="2200" b="1" spc="-10" dirty="0" smtClean="0">
              <a:solidFill>
                <a:srgbClr val="0070BF"/>
              </a:solidFill>
              <a:latin typeface="Times New Roman" pitchFamily="18" charset="0"/>
              <a:cs typeface="Times New Roman" pitchFamily="18" charset="0"/>
            </a:endParaRPr>
          </a:p>
          <a:p>
            <a:pPr marL="12700">
              <a:lnSpc>
                <a:spcPct val="100000"/>
              </a:lnSpc>
              <a:spcBef>
                <a:spcPts val="1345"/>
              </a:spcBef>
            </a:pPr>
            <a:endParaRPr sz="2200">
              <a:latin typeface="Times New Roman" pitchFamily="18" charset="0"/>
              <a:cs typeface="Times New Roman" pitchFamily="18" charset="0"/>
            </a:endParaRPr>
          </a:p>
        </p:txBody>
      </p:sp>
      <p:sp>
        <p:nvSpPr>
          <p:cNvPr id="9" name="object 9"/>
          <p:cNvSpPr txBox="1"/>
          <p:nvPr/>
        </p:nvSpPr>
        <p:spPr>
          <a:xfrm>
            <a:off x="762000" y="4929568"/>
            <a:ext cx="5257800" cy="1501821"/>
          </a:xfrm>
          <a:prstGeom prst="rect">
            <a:avLst/>
          </a:prstGeom>
        </p:spPr>
        <p:txBody>
          <a:bodyPr vert="horz" wrap="square" lIns="0" tIns="12065" rIns="0" bIns="0" rtlCol="0">
            <a:spAutoFit/>
          </a:bodyPr>
          <a:lstStyle/>
          <a:p>
            <a:pPr marL="12700">
              <a:lnSpc>
                <a:spcPct val="100000"/>
              </a:lnSpc>
              <a:spcBef>
                <a:spcPts val="95"/>
              </a:spcBef>
            </a:pPr>
            <a:r>
              <a:rPr sz="2200" b="1" spc="-10" smtClean="0">
                <a:solidFill>
                  <a:srgbClr val="001F60"/>
                </a:solidFill>
                <a:latin typeface="Times New Roman" pitchFamily="18" charset="0"/>
                <a:cs typeface="Times New Roman" pitchFamily="18" charset="0"/>
              </a:rPr>
              <a:t>A.</a:t>
            </a:r>
            <a:r>
              <a:rPr lang="en-US" sz="2200" b="1" spc="-10" dirty="0" smtClean="0">
                <a:solidFill>
                  <a:srgbClr val="001F60"/>
                </a:solidFill>
                <a:latin typeface="Times New Roman" pitchFamily="18" charset="0"/>
                <a:cs typeface="Times New Roman" pitchFamily="18" charset="0"/>
              </a:rPr>
              <a:t> </a:t>
            </a:r>
            <a:r>
              <a:rPr sz="2200" b="1" spc="-10" smtClean="0">
                <a:solidFill>
                  <a:srgbClr val="001F60"/>
                </a:solidFill>
                <a:latin typeface="Times New Roman" pitchFamily="18" charset="0"/>
                <a:cs typeface="Times New Roman" pitchFamily="18" charset="0"/>
              </a:rPr>
              <a:t>MADHUPRIYA</a:t>
            </a:r>
            <a:r>
              <a:rPr lang="en-US" sz="2200" b="1" spc="-10" dirty="0" smtClean="0">
                <a:solidFill>
                  <a:srgbClr val="001F60"/>
                </a:solidFill>
                <a:latin typeface="Times New Roman" pitchFamily="18" charset="0"/>
                <a:cs typeface="Times New Roman" pitchFamily="18" charset="0"/>
              </a:rPr>
              <a:t> </a:t>
            </a:r>
            <a:r>
              <a:rPr sz="2200" b="1" spc="-10" smtClean="0">
                <a:solidFill>
                  <a:srgbClr val="001F60"/>
                </a:solidFill>
                <a:latin typeface="Times New Roman" pitchFamily="18" charset="0"/>
                <a:cs typeface="Times New Roman" pitchFamily="18" charset="0"/>
              </a:rPr>
              <a:t>(</a:t>
            </a:r>
            <a:r>
              <a:rPr sz="2200" b="1" spc="-10" dirty="0">
                <a:solidFill>
                  <a:srgbClr val="001F60"/>
                </a:solidFill>
                <a:latin typeface="Times New Roman" pitchFamily="18" charset="0"/>
                <a:cs typeface="Times New Roman" pitchFamily="18" charset="0"/>
              </a:rPr>
              <a:t>621319205018)</a:t>
            </a:r>
            <a:endParaRPr sz="2200">
              <a:latin typeface="Times New Roman" pitchFamily="18" charset="0"/>
              <a:cs typeface="Times New Roman" pitchFamily="18" charset="0"/>
            </a:endParaRPr>
          </a:p>
          <a:p>
            <a:pPr marL="12700" marR="87630">
              <a:lnSpc>
                <a:spcPct val="170000"/>
              </a:lnSpc>
            </a:pPr>
            <a:r>
              <a:rPr sz="2200" b="1" spc="-15" smtClean="0">
                <a:solidFill>
                  <a:srgbClr val="001F60"/>
                </a:solidFill>
                <a:latin typeface="Times New Roman" pitchFamily="18" charset="0"/>
                <a:cs typeface="Times New Roman" pitchFamily="18" charset="0"/>
              </a:rPr>
              <a:t>R.</a:t>
            </a:r>
            <a:r>
              <a:rPr lang="en-US" sz="2200" b="1" spc="-15" dirty="0" smtClean="0">
                <a:solidFill>
                  <a:srgbClr val="001F60"/>
                </a:solidFill>
                <a:latin typeface="Times New Roman" pitchFamily="18" charset="0"/>
                <a:cs typeface="Times New Roman" pitchFamily="18" charset="0"/>
              </a:rPr>
              <a:t> </a:t>
            </a:r>
            <a:r>
              <a:rPr sz="2200" b="1" spc="-15" smtClean="0">
                <a:solidFill>
                  <a:srgbClr val="001F60"/>
                </a:solidFill>
                <a:latin typeface="Times New Roman" pitchFamily="18" charset="0"/>
                <a:cs typeface="Times New Roman" pitchFamily="18" charset="0"/>
              </a:rPr>
              <a:t>NIKALYA</a:t>
            </a:r>
            <a:r>
              <a:rPr lang="en-US" sz="2200" b="1" spc="-15" dirty="0" smtClean="0">
                <a:solidFill>
                  <a:srgbClr val="001F60"/>
                </a:solidFill>
                <a:latin typeface="Times New Roman" pitchFamily="18" charset="0"/>
                <a:cs typeface="Times New Roman" pitchFamily="18" charset="0"/>
              </a:rPr>
              <a:t> </a:t>
            </a:r>
            <a:r>
              <a:rPr sz="2200" b="1" spc="-15" smtClean="0">
                <a:solidFill>
                  <a:srgbClr val="001F60"/>
                </a:solidFill>
                <a:latin typeface="Times New Roman" pitchFamily="18" charset="0"/>
                <a:cs typeface="Times New Roman" pitchFamily="18" charset="0"/>
              </a:rPr>
              <a:t>(</a:t>
            </a:r>
            <a:r>
              <a:rPr sz="2200" b="1" spc="-15" dirty="0">
                <a:solidFill>
                  <a:srgbClr val="001F60"/>
                </a:solidFill>
                <a:latin typeface="Times New Roman" pitchFamily="18" charset="0"/>
                <a:cs typeface="Times New Roman" pitchFamily="18" charset="0"/>
              </a:rPr>
              <a:t>621319205027</a:t>
            </a:r>
            <a:r>
              <a:rPr sz="2200" b="1" spc="-15">
                <a:solidFill>
                  <a:srgbClr val="001F60"/>
                </a:solidFill>
                <a:latin typeface="Times New Roman" pitchFamily="18" charset="0"/>
                <a:cs typeface="Times New Roman" pitchFamily="18" charset="0"/>
              </a:rPr>
              <a:t>) </a:t>
            </a:r>
            <a:r>
              <a:rPr sz="2200" b="1" spc="-10">
                <a:solidFill>
                  <a:srgbClr val="001F60"/>
                </a:solidFill>
                <a:latin typeface="Times New Roman" pitchFamily="18" charset="0"/>
                <a:cs typeface="Times New Roman" pitchFamily="18" charset="0"/>
              </a:rPr>
              <a:t> </a:t>
            </a:r>
            <a:endParaRPr lang="en-US" sz="2200" b="1" spc="-10" dirty="0" smtClean="0">
              <a:solidFill>
                <a:srgbClr val="001F60"/>
              </a:solidFill>
              <a:latin typeface="Times New Roman" pitchFamily="18" charset="0"/>
              <a:cs typeface="Times New Roman" pitchFamily="18" charset="0"/>
            </a:endParaRPr>
          </a:p>
          <a:p>
            <a:pPr marL="12700" marR="87630">
              <a:lnSpc>
                <a:spcPct val="170000"/>
              </a:lnSpc>
            </a:pPr>
            <a:r>
              <a:rPr sz="2200" b="1" spc="-5" smtClean="0">
                <a:solidFill>
                  <a:srgbClr val="001F60"/>
                </a:solidFill>
                <a:latin typeface="Times New Roman" pitchFamily="18" charset="0"/>
                <a:cs typeface="Times New Roman" pitchFamily="18" charset="0"/>
              </a:rPr>
              <a:t>M.</a:t>
            </a:r>
            <a:r>
              <a:rPr lang="en-US" sz="2200" b="1" spc="-5" dirty="0" smtClean="0">
                <a:solidFill>
                  <a:srgbClr val="001F60"/>
                </a:solidFill>
                <a:latin typeface="Times New Roman" pitchFamily="18" charset="0"/>
                <a:cs typeface="Times New Roman" pitchFamily="18" charset="0"/>
              </a:rPr>
              <a:t> </a:t>
            </a:r>
            <a:r>
              <a:rPr sz="2200" b="1" spc="-5" smtClean="0">
                <a:solidFill>
                  <a:srgbClr val="001F60"/>
                </a:solidFill>
                <a:latin typeface="Times New Roman" pitchFamily="18" charset="0"/>
                <a:cs typeface="Times New Roman" pitchFamily="18" charset="0"/>
              </a:rPr>
              <a:t>PRITHIUSHA</a:t>
            </a:r>
            <a:r>
              <a:rPr lang="en-US" sz="2200" b="1" spc="-5" dirty="0" smtClean="0">
                <a:solidFill>
                  <a:srgbClr val="001F60"/>
                </a:solidFill>
                <a:latin typeface="Times New Roman" pitchFamily="18" charset="0"/>
                <a:cs typeface="Times New Roman" pitchFamily="18" charset="0"/>
              </a:rPr>
              <a:t> </a:t>
            </a:r>
            <a:r>
              <a:rPr sz="2200" b="1" spc="-5" smtClean="0">
                <a:solidFill>
                  <a:srgbClr val="001F60"/>
                </a:solidFill>
                <a:latin typeface="Times New Roman" pitchFamily="18" charset="0"/>
                <a:cs typeface="Times New Roman" pitchFamily="18" charset="0"/>
              </a:rPr>
              <a:t>(621319205035</a:t>
            </a:r>
            <a:r>
              <a:rPr sz="2200" b="1" spc="-5" dirty="0">
                <a:solidFill>
                  <a:srgbClr val="001F60"/>
                </a:solidFill>
                <a:latin typeface="Times New Roman" pitchFamily="18" charset="0"/>
                <a:cs typeface="Times New Roman" pitchFamily="18" charset="0"/>
              </a:rPr>
              <a:t>)</a:t>
            </a:r>
            <a:endParaRPr sz="2200">
              <a:latin typeface="Times New Roman" pitchFamily="18" charset="0"/>
              <a:cs typeface="Times New Roman" pitchFamily="18" charset="0"/>
            </a:endParaRPr>
          </a:p>
        </p:txBody>
      </p:sp>
      <p:pic>
        <p:nvPicPr>
          <p:cNvPr id="11" name="object 4"/>
          <p:cNvPicPr/>
          <p:nvPr/>
        </p:nvPicPr>
        <p:blipFill>
          <a:blip r:embed="rId2" cstate="print"/>
          <a:stretch>
            <a:fillRect/>
          </a:stretch>
        </p:blipFill>
        <p:spPr>
          <a:xfrm>
            <a:off x="304800" y="6781800"/>
            <a:ext cx="9372600" cy="638244"/>
          </a:xfrm>
          <a:prstGeom prst="rect">
            <a:avLst/>
          </a:prstGeom>
        </p:spPr>
      </p:pic>
      <p:sp>
        <p:nvSpPr>
          <p:cNvPr id="12" name="TextBox 11"/>
          <p:cNvSpPr txBox="1"/>
          <p:nvPr/>
        </p:nvSpPr>
        <p:spPr>
          <a:xfrm>
            <a:off x="457200" y="6934200"/>
            <a:ext cx="304800" cy="415498"/>
          </a:xfrm>
          <a:prstGeom prst="rect">
            <a:avLst/>
          </a:prstGeom>
          <a:noFill/>
        </p:spPr>
        <p:txBody>
          <a:bodyPr wrap="square" rtlCol="0">
            <a:spAutoFit/>
          </a:bodyPr>
          <a:lstStyle/>
          <a:p>
            <a:r>
              <a:rPr lang="en-US" sz="2100" b="1" dirty="0" smtClean="0">
                <a:latin typeface="Times New Roman"/>
                <a:cs typeface="Times New Roman"/>
              </a:rPr>
              <a:t>1</a:t>
            </a:r>
          </a:p>
        </p:txBody>
      </p:sp>
      <p:sp>
        <p:nvSpPr>
          <p:cNvPr id="10" name="Rectangle 9"/>
          <p:cNvSpPr/>
          <p:nvPr/>
        </p:nvSpPr>
        <p:spPr>
          <a:xfrm>
            <a:off x="533400" y="1524000"/>
            <a:ext cx="8991600" cy="477054"/>
          </a:xfrm>
          <a:prstGeom prst="rect">
            <a:avLst/>
          </a:prstGeom>
        </p:spPr>
        <p:txBody>
          <a:bodyPr wrap="square">
            <a:spAutoFit/>
          </a:bodyPr>
          <a:lstStyle/>
          <a:p>
            <a:pPr marL="1629410" marR="5080" indent="-1617345">
              <a:lnSpc>
                <a:spcPct val="100000"/>
              </a:lnSpc>
              <a:spcBef>
                <a:spcPts val="95"/>
              </a:spcBef>
            </a:pPr>
            <a:r>
              <a:rPr lang="en-US" sz="2500" b="1" dirty="0" smtClean="0">
                <a:latin typeface="Times New Roman" pitchFamily="18" charset="0"/>
                <a:cs typeface="Times New Roman" pitchFamily="18" charset="0"/>
              </a:rPr>
              <a:t>     ACCIDENT SENSING AND PREVENTION USING IOT</a:t>
            </a:r>
            <a:endParaRPr lang="en-US" sz="25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51147" y="575566"/>
            <a:ext cx="3904615" cy="422275"/>
          </a:xfrm>
          <a:prstGeom prst="rect">
            <a:avLst/>
          </a:prstGeom>
        </p:spPr>
        <p:txBody>
          <a:bodyPr vert="horz" wrap="square" lIns="0" tIns="12700" rIns="0" bIns="0" rtlCol="0">
            <a:spAutoFit/>
          </a:bodyPr>
          <a:lstStyle/>
          <a:p>
            <a:pPr marL="12700">
              <a:lnSpc>
                <a:spcPct val="100000"/>
              </a:lnSpc>
              <a:spcBef>
                <a:spcPts val="100"/>
              </a:spcBef>
            </a:pPr>
            <a:r>
              <a:rPr spc="-20"/>
              <a:t>LITERATURE</a:t>
            </a:r>
            <a:r>
              <a:rPr spc="235"/>
              <a:t> </a:t>
            </a:r>
            <a:r>
              <a:rPr spc="-40" smtClean="0"/>
              <a:t>SURVEY-</a:t>
            </a:r>
            <a:r>
              <a:rPr lang="en-US" spc="-40" dirty="0" smtClean="0"/>
              <a:t>3</a:t>
            </a:r>
            <a:endParaRPr spc="-40" dirty="0"/>
          </a:p>
        </p:txBody>
      </p:sp>
      <p:graphicFrame>
        <p:nvGraphicFramePr>
          <p:cNvPr id="3" name="object 3"/>
          <p:cNvGraphicFramePr>
            <a:graphicFrameLocks noGrp="1"/>
          </p:cNvGraphicFramePr>
          <p:nvPr/>
        </p:nvGraphicFramePr>
        <p:xfrm>
          <a:off x="457200" y="1295400"/>
          <a:ext cx="9061703" cy="5638800"/>
        </p:xfrm>
        <a:graphic>
          <a:graphicData uri="http://schemas.openxmlformats.org/drawingml/2006/table">
            <a:tbl>
              <a:tblPr firstRow="1" bandRow="1">
                <a:tableStyleId>{2D5ABB26-0587-4C30-8999-92F81FD0307C}</a:tableStyleId>
              </a:tblPr>
              <a:tblGrid>
                <a:gridCol w="1371600"/>
                <a:gridCol w="1143000"/>
                <a:gridCol w="1447800"/>
                <a:gridCol w="1215442"/>
                <a:gridCol w="1294621"/>
                <a:gridCol w="1327898"/>
                <a:gridCol w="1261342"/>
              </a:tblGrid>
              <a:tr h="870250">
                <a:tc>
                  <a:txBody>
                    <a:bodyPr/>
                    <a:lstStyle/>
                    <a:p>
                      <a:pPr marL="90170" marR="238760" algn="ctr">
                        <a:lnSpc>
                          <a:spcPct val="100000"/>
                        </a:lnSpc>
                        <a:spcBef>
                          <a:spcPts val="225"/>
                        </a:spcBef>
                      </a:pPr>
                      <a:r>
                        <a:rPr sz="1800" b="1" spc="-5" dirty="0">
                          <a:solidFill>
                            <a:srgbClr val="FFFFFF"/>
                          </a:solidFill>
                          <a:latin typeface="Times New Roman" pitchFamily="18" charset="0"/>
                          <a:cs typeface="Times New Roman" pitchFamily="18" charset="0"/>
                        </a:rPr>
                        <a:t>Title</a:t>
                      </a:r>
                      <a:r>
                        <a:rPr sz="1800" b="1" spc="-60" dirty="0">
                          <a:solidFill>
                            <a:srgbClr val="FFFFFF"/>
                          </a:solidFill>
                          <a:latin typeface="Times New Roman" pitchFamily="18" charset="0"/>
                          <a:cs typeface="Times New Roman" pitchFamily="18" charset="0"/>
                        </a:rPr>
                        <a:t> </a:t>
                      </a:r>
                      <a:r>
                        <a:rPr sz="1800" b="1" dirty="0">
                          <a:solidFill>
                            <a:srgbClr val="FFFFFF"/>
                          </a:solidFill>
                          <a:latin typeface="Times New Roman" pitchFamily="18" charset="0"/>
                          <a:cs typeface="Times New Roman" pitchFamily="18" charset="0"/>
                        </a:rPr>
                        <a:t>of</a:t>
                      </a:r>
                      <a:r>
                        <a:rPr sz="1800" b="1" spc="-45" dirty="0">
                          <a:solidFill>
                            <a:srgbClr val="FFFFFF"/>
                          </a:solidFill>
                          <a:latin typeface="Times New Roman" pitchFamily="18" charset="0"/>
                          <a:cs typeface="Times New Roman" pitchFamily="18" charset="0"/>
                        </a:rPr>
                        <a:t> </a:t>
                      </a:r>
                      <a:r>
                        <a:rPr sz="1800" b="1" dirty="0">
                          <a:solidFill>
                            <a:srgbClr val="FFFFFF"/>
                          </a:solidFill>
                          <a:latin typeface="Times New Roman" pitchFamily="18" charset="0"/>
                          <a:cs typeface="Times New Roman" pitchFamily="18" charset="0"/>
                        </a:rPr>
                        <a:t>the </a:t>
                      </a:r>
                      <a:r>
                        <a:rPr sz="1800" b="1" spc="-390" dirty="0">
                          <a:solidFill>
                            <a:srgbClr val="FFFFFF"/>
                          </a:solidFill>
                          <a:latin typeface="Times New Roman" pitchFamily="18" charset="0"/>
                          <a:cs typeface="Times New Roman" pitchFamily="18" charset="0"/>
                        </a:rPr>
                        <a:t> </a:t>
                      </a:r>
                      <a:r>
                        <a:rPr sz="1800" b="1" spc="-10" dirty="0">
                          <a:solidFill>
                            <a:srgbClr val="FFFFFF"/>
                          </a:solidFill>
                          <a:latin typeface="Times New Roman" pitchFamily="18" charset="0"/>
                          <a:cs typeface="Times New Roman" pitchFamily="18" charset="0"/>
                        </a:rPr>
                        <a:t>Paper</a:t>
                      </a:r>
                      <a:endParaRPr sz="1800">
                        <a:latin typeface="Times New Roman" pitchFamily="18" charset="0"/>
                        <a:cs typeface="Times New Roman" pitchFamily="18" charset="0"/>
                      </a:endParaRPr>
                    </a:p>
                  </a:txBody>
                  <a:tcPr marL="0" marR="0" marT="28575" marB="0">
                    <a:lnL w="19050">
                      <a:solidFill>
                        <a:srgbClr val="FFFFFF"/>
                      </a:solidFill>
                      <a:prstDash val="solid"/>
                    </a:lnL>
                    <a:lnR w="1905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90170" algn="ctr">
                        <a:lnSpc>
                          <a:spcPct val="100000"/>
                        </a:lnSpc>
                        <a:spcBef>
                          <a:spcPts val="225"/>
                        </a:spcBef>
                      </a:pPr>
                      <a:r>
                        <a:rPr sz="1800" b="1" smtClean="0">
                          <a:solidFill>
                            <a:srgbClr val="FFFFFF"/>
                          </a:solidFill>
                          <a:latin typeface="Times New Roman" pitchFamily="18" charset="0"/>
                          <a:cs typeface="Times New Roman" pitchFamily="18" charset="0"/>
                        </a:rPr>
                        <a:t>Author</a:t>
                      </a:r>
                      <a:endParaRPr sz="1800">
                        <a:latin typeface="Times New Roman" pitchFamily="18" charset="0"/>
                        <a:cs typeface="Times New Roman" pitchFamily="18" charset="0"/>
                      </a:endParaRPr>
                    </a:p>
                  </a:txBody>
                  <a:tcPr marL="0" marR="0" marT="28575" marB="0">
                    <a:lnL w="1905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90805" marR="164465" algn="ctr">
                        <a:lnSpc>
                          <a:spcPct val="100000"/>
                        </a:lnSpc>
                        <a:spcBef>
                          <a:spcPts val="225"/>
                        </a:spcBef>
                      </a:pPr>
                      <a:r>
                        <a:rPr sz="1800" b="1" spc="-40" dirty="0">
                          <a:solidFill>
                            <a:srgbClr val="FFFFFF"/>
                          </a:solidFill>
                          <a:latin typeface="Times New Roman" pitchFamily="18" charset="0"/>
                          <a:cs typeface="Times New Roman" pitchFamily="18" charset="0"/>
                        </a:rPr>
                        <a:t>Year</a:t>
                      </a:r>
                      <a:r>
                        <a:rPr sz="1800" b="1" spc="-35" dirty="0">
                          <a:solidFill>
                            <a:srgbClr val="FFFFFF"/>
                          </a:solidFill>
                          <a:latin typeface="Times New Roman" pitchFamily="18" charset="0"/>
                          <a:cs typeface="Times New Roman" pitchFamily="18" charset="0"/>
                        </a:rPr>
                        <a:t> </a:t>
                      </a:r>
                      <a:r>
                        <a:rPr sz="1800" b="1" dirty="0">
                          <a:solidFill>
                            <a:srgbClr val="FFFFFF"/>
                          </a:solidFill>
                          <a:latin typeface="Times New Roman" pitchFamily="18" charset="0"/>
                          <a:cs typeface="Times New Roman" pitchFamily="18" charset="0"/>
                        </a:rPr>
                        <a:t>of </a:t>
                      </a:r>
                      <a:r>
                        <a:rPr sz="1800" b="1" spc="5" dirty="0">
                          <a:solidFill>
                            <a:srgbClr val="FFFFFF"/>
                          </a:solidFill>
                          <a:latin typeface="Times New Roman" pitchFamily="18" charset="0"/>
                          <a:cs typeface="Times New Roman" pitchFamily="18" charset="0"/>
                        </a:rPr>
                        <a:t> </a:t>
                      </a:r>
                      <a:r>
                        <a:rPr sz="1800" b="1" spc="-5" dirty="0">
                          <a:solidFill>
                            <a:srgbClr val="FFFFFF"/>
                          </a:solidFill>
                          <a:latin typeface="Times New Roman" pitchFamily="18" charset="0"/>
                          <a:cs typeface="Times New Roman" pitchFamily="18" charset="0"/>
                        </a:rPr>
                        <a:t>P</a:t>
                      </a:r>
                      <a:r>
                        <a:rPr sz="1800" b="1" spc="5" dirty="0">
                          <a:solidFill>
                            <a:srgbClr val="FFFFFF"/>
                          </a:solidFill>
                          <a:latin typeface="Times New Roman" pitchFamily="18" charset="0"/>
                          <a:cs typeface="Times New Roman" pitchFamily="18" charset="0"/>
                        </a:rPr>
                        <a:t>ubli</a:t>
                      </a:r>
                      <a:r>
                        <a:rPr sz="1800" b="1" spc="-20" dirty="0">
                          <a:solidFill>
                            <a:srgbClr val="FFFFFF"/>
                          </a:solidFill>
                          <a:latin typeface="Times New Roman" pitchFamily="18" charset="0"/>
                          <a:cs typeface="Times New Roman" pitchFamily="18" charset="0"/>
                        </a:rPr>
                        <a:t>c</a:t>
                      </a:r>
                      <a:r>
                        <a:rPr sz="1800" b="1" spc="-10" dirty="0">
                          <a:solidFill>
                            <a:srgbClr val="FFFFFF"/>
                          </a:solidFill>
                          <a:latin typeface="Times New Roman" pitchFamily="18" charset="0"/>
                          <a:cs typeface="Times New Roman" pitchFamily="18" charset="0"/>
                        </a:rPr>
                        <a:t>a</a:t>
                      </a:r>
                      <a:r>
                        <a:rPr sz="1800" b="1" spc="-15" dirty="0">
                          <a:solidFill>
                            <a:srgbClr val="FFFFFF"/>
                          </a:solidFill>
                          <a:latin typeface="Times New Roman" pitchFamily="18" charset="0"/>
                          <a:cs typeface="Times New Roman" pitchFamily="18" charset="0"/>
                        </a:rPr>
                        <a:t>ti</a:t>
                      </a:r>
                      <a:r>
                        <a:rPr sz="1800" b="1" dirty="0">
                          <a:solidFill>
                            <a:srgbClr val="FFFFFF"/>
                          </a:solidFill>
                          <a:latin typeface="Times New Roman" pitchFamily="18" charset="0"/>
                          <a:cs typeface="Times New Roman" pitchFamily="18" charset="0"/>
                        </a:rPr>
                        <a:t>on</a:t>
                      </a:r>
                      <a:endParaRPr sz="1800">
                        <a:latin typeface="Times New Roman" pitchFamily="18" charset="0"/>
                        <a:cs typeface="Times New Roman" pitchFamily="18" charset="0"/>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89535" algn="ctr">
                        <a:lnSpc>
                          <a:spcPct val="100000"/>
                        </a:lnSpc>
                        <a:spcBef>
                          <a:spcPts val="225"/>
                        </a:spcBef>
                      </a:pPr>
                      <a:r>
                        <a:rPr sz="1800" b="1" spc="-5" dirty="0">
                          <a:solidFill>
                            <a:srgbClr val="FFFFFF"/>
                          </a:solidFill>
                          <a:latin typeface="Times New Roman" pitchFamily="18" charset="0"/>
                          <a:cs typeface="Times New Roman" pitchFamily="18" charset="0"/>
                        </a:rPr>
                        <a:t>Publisher</a:t>
                      </a:r>
                      <a:endParaRPr sz="1800">
                        <a:latin typeface="Times New Roman" pitchFamily="18" charset="0"/>
                        <a:cs typeface="Times New Roman" pitchFamily="18" charset="0"/>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89535" algn="ctr">
                        <a:lnSpc>
                          <a:spcPct val="100000"/>
                        </a:lnSpc>
                        <a:spcBef>
                          <a:spcPts val="225"/>
                        </a:spcBef>
                      </a:pPr>
                      <a:r>
                        <a:rPr sz="1800" b="1" spc="-5" dirty="0">
                          <a:solidFill>
                            <a:srgbClr val="FFFFFF"/>
                          </a:solidFill>
                          <a:latin typeface="Times New Roman" pitchFamily="18" charset="0"/>
                          <a:cs typeface="Times New Roman" pitchFamily="18" charset="0"/>
                        </a:rPr>
                        <a:t>Methods</a:t>
                      </a:r>
                      <a:endParaRPr sz="1800">
                        <a:latin typeface="Times New Roman" pitchFamily="18" charset="0"/>
                        <a:cs typeface="Times New Roman" pitchFamily="18" charset="0"/>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89535" algn="ctr">
                        <a:lnSpc>
                          <a:spcPct val="100000"/>
                        </a:lnSpc>
                        <a:spcBef>
                          <a:spcPts val="225"/>
                        </a:spcBef>
                      </a:pPr>
                      <a:r>
                        <a:rPr sz="1800" b="1" spc="-10" dirty="0">
                          <a:solidFill>
                            <a:srgbClr val="FFFFFF"/>
                          </a:solidFill>
                          <a:latin typeface="Times New Roman" pitchFamily="18" charset="0"/>
                          <a:cs typeface="Times New Roman" pitchFamily="18" charset="0"/>
                        </a:rPr>
                        <a:t>Advantages</a:t>
                      </a:r>
                      <a:endParaRPr sz="1800">
                        <a:latin typeface="Times New Roman" pitchFamily="18" charset="0"/>
                        <a:cs typeface="Times New Roman" pitchFamily="18" charset="0"/>
                      </a:endParaRPr>
                    </a:p>
                  </a:txBody>
                  <a:tcPr marL="0" marR="0" marT="28575" marB="0">
                    <a:lnL w="12700">
                      <a:solidFill>
                        <a:srgbClr val="FFFFFF"/>
                      </a:solidFill>
                      <a:prstDash val="solid"/>
                    </a:lnL>
                    <a:lnR w="1905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90805" algn="ctr">
                        <a:lnSpc>
                          <a:spcPct val="100000"/>
                        </a:lnSpc>
                        <a:spcBef>
                          <a:spcPts val="225"/>
                        </a:spcBef>
                      </a:pPr>
                      <a:r>
                        <a:rPr sz="1800" b="1" spc="-10" dirty="0">
                          <a:solidFill>
                            <a:srgbClr val="FFFFFF"/>
                          </a:solidFill>
                          <a:latin typeface="Times New Roman" pitchFamily="18" charset="0"/>
                          <a:cs typeface="Times New Roman" pitchFamily="18" charset="0"/>
                        </a:rPr>
                        <a:t>Limitations</a:t>
                      </a:r>
                      <a:endParaRPr sz="1800">
                        <a:latin typeface="Times New Roman" pitchFamily="18" charset="0"/>
                        <a:cs typeface="Times New Roman" pitchFamily="18" charset="0"/>
                      </a:endParaRPr>
                    </a:p>
                  </a:txBody>
                  <a:tcPr marL="0" marR="0" marT="28575" marB="0">
                    <a:lnL w="19050">
                      <a:solidFill>
                        <a:srgbClr val="FFFFFF"/>
                      </a:solidFill>
                      <a:prstDash val="solid"/>
                    </a:lnL>
                    <a:lnR w="19050">
                      <a:solidFill>
                        <a:srgbClr val="FFFFFF"/>
                      </a:solidFill>
                      <a:prstDash val="solid"/>
                    </a:lnR>
                    <a:lnT w="12700">
                      <a:solidFill>
                        <a:srgbClr val="FFFFFF"/>
                      </a:solidFill>
                      <a:prstDash val="solid"/>
                    </a:lnT>
                    <a:lnB w="38100">
                      <a:solidFill>
                        <a:srgbClr val="FFFFFF"/>
                      </a:solidFill>
                      <a:prstDash val="solid"/>
                    </a:lnB>
                    <a:solidFill>
                      <a:srgbClr val="4F80BC"/>
                    </a:solidFill>
                  </a:tcPr>
                </a:tc>
              </a:tr>
              <a:tr h="4768550">
                <a:tc>
                  <a:txBody>
                    <a:bodyPr/>
                    <a:lstStyle/>
                    <a:p>
                      <a:pPr algn="ctr"/>
                      <a:r>
                        <a:rPr lang="en-US" sz="1600" dirty="0" smtClean="0">
                          <a:latin typeface="Times New Roman" pitchFamily="18" charset="0"/>
                          <a:cs typeface="Times New Roman" pitchFamily="18" charset="0"/>
                        </a:rPr>
                        <a:t>Sensing accident-prone features in urban scenes for proactive driving and accident prevention</a:t>
                      </a:r>
                      <a:endParaRPr lang="en-US" sz="1500" b="0" i="0" dirty="0">
                        <a:solidFill>
                          <a:schemeClr val="tx1"/>
                        </a:solidFill>
                        <a:latin typeface="Times New Roman" pitchFamily="18" charset="0"/>
                        <a:ea typeface="+mn-ea"/>
                        <a:cs typeface="Times New Roman" pitchFamily="18" charset="0"/>
                      </a:endParaRPr>
                    </a:p>
                  </a:txBody>
                  <a:tcPr marL="0" marR="0" marT="36830" marB="0">
                    <a:lnL w="19050">
                      <a:solidFill>
                        <a:srgbClr val="FFFFFF"/>
                      </a:solidFill>
                      <a:prstDash val="solid"/>
                    </a:lnL>
                    <a:lnR w="19050">
                      <a:solidFill>
                        <a:srgbClr val="FFFFFF"/>
                      </a:solidFill>
                      <a:prstDash val="solid"/>
                    </a:lnR>
                    <a:lnT w="38100">
                      <a:solidFill>
                        <a:srgbClr val="FFFFFF"/>
                      </a:solidFill>
                      <a:prstDash val="solid"/>
                    </a:lnT>
                    <a:solidFill>
                      <a:srgbClr val="CFD8E8"/>
                    </a:solidFill>
                  </a:tcPr>
                </a:tc>
                <a:tc>
                  <a:txBody>
                    <a:bodyPr/>
                    <a:lstStyle/>
                    <a:p>
                      <a:pPr marL="90170" algn="ctr">
                        <a:lnSpc>
                          <a:spcPct val="100000"/>
                        </a:lnSpc>
                        <a:spcBef>
                          <a:spcPts val="290"/>
                        </a:spcBef>
                      </a:pPr>
                      <a:r>
                        <a:rPr lang="en-US" sz="1600" b="0" i="0" u="none" strike="noStrike" dirty="0" smtClean="0">
                          <a:solidFill>
                            <a:schemeClr val="tx1"/>
                          </a:solidFill>
                          <a:latin typeface="Times New Roman" pitchFamily="18" charset="0"/>
                          <a:ea typeface="+mn-ea"/>
                          <a:cs typeface="Times New Roman" pitchFamily="18" charset="0"/>
                          <a:hlinkClick r:id="rId2"/>
                        </a:rPr>
                        <a:t>Sumit Mishra, Praveen Kumar Rajendran, Luiz Felipe Vecchietti</a:t>
                      </a:r>
                      <a:endParaRPr lang="en-US" sz="1600" b="0" i="0" u="none" strike="noStrike" dirty="0">
                        <a:solidFill>
                          <a:schemeClr val="tx1"/>
                        </a:solidFill>
                        <a:latin typeface="Times New Roman" pitchFamily="18" charset="0"/>
                        <a:ea typeface="+mn-ea"/>
                        <a:cs typeface="Times New Roman" pitchFamily="18" charset="0"/>
                        <a:hlinkClick r:id="rId2"/>
                      </a:endParaRPr>
                    </a:p>
                  </a:txBody>
                  <a:tcPr marL="0" marR="0" marT="36830" marB="0">
                    <a:lnL w="19050">
                      <a:solidFill>
                        <a:srgbClr val="FFFFFF"/>
                      </a:solidFill>
                      <a:prstDash val="solid"/>
                    </a:lnL>
                    <a:lnR w="12700">
                      <a:solidFill>
                        <a:srgbClr val="FFFFFF"/>
                      </a:solidFill>
                      <a:prstDash val="solid"/>
                    </a:lnR>
                    <a:lnT w="38100">
                      <a:solidFill>
                        <a:srgbClr val="FFFFFF"/>
                      </a:solidFill>
                      <a:prstDash val="solid"/>
                    </a:lnT>
                    <a:solidFill>
                      <a:srgbClr val="CFD8E8"/>
                    </a:solidFill>
                  </a:tcPr>
                </a:tc>
                <a:tc>
                  <a:txBody>
                    <a:bodyPr/>
                    <a:lstStyle/>
                    <a:p>
                      <a:pPr marL="91440" algn="ctr">
                        <a:lnSpc>
                          <a:spcPct val="100000"/>
                        </a:lnSpc>
                        <a:spcBef>
                          <a:spcPts val="290"/>
                        </a:spcBef>
                      </a:pPr>
                      <a:r>
                        <a:rPr sz="1800" smtClean="0">
                          <a:latin typeface="Times New Roman" pitchFamily="18" charset="0"/>
                          <a:cs typeface="Times New Roman" pitchFamily="18" charset="0"/>
                        </a:rPr>
                        <a:t>202</a:t>
                      </a:r>
                      <a:r>
                        <a:rPr lang="en-US" sz="1800" dirty="0" smtClean="0">
                          <a:latin typeface="Times New Roman" pitchFamily="18" charset="0"/>
                          <a:cs typeface="Times New Roman" pitchFamily="18" charset="0"/>
                        </a:rPr>
                        <a:t>2</a:t>
                      </a:r>
                      <a:endParaRPr sz="1800">
                        <a:latin typeface="Times New Roman" pitchFamily="18" charset="0"/>
                        <a:cs typeface="Times New Roman" pitchFamily="18" charset="0"/>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solidFill>
                      <a:srgbClr val="CFD8E8"/>
                    </a:solidFill>
                  </a:tcPr>
                </a:tc>
                <a:tc>
                  <a:txBody>
                    <a:bodyPr/>
                    <a:lstStyle/>
                    <a:p>
                      <a:pPr marL="88900" algn="ctr">
                        <a:lnSpc>
                          <a:spcPct val="100000"/>
                        </a:lnSpc>
                        <a:spcBef>
                          <a:spcPts val="290"/>
                        </a:spcBef>
                      </a:pPr>
                      <a:r>
                        <a:rPr lang="en-US" sz="1800" dirty="0" smtClean="0">
                          <a:latin typeface="Times New Roman" pitchFamily="18" charset="0"/>
                          <a:cs typeface="Times New Roman" pitchFamily="18" charset="0"/>
                        </a:rPr>
                        <a:t>IEEE</a:t>
                      </a:r>
                      <a:endParaRPr sz="1800">
                        <a:latin typeface="Times New Roman" pitchFamily="18" charset="0"/>
                        <a:cs typeface="Times New Roman" pitchFamily="18" charset="0"/>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solidFill>
                      <a:srgbClr val="CFD8E8"/>
                    </a:solidFill>
                  </a:tcPr>
                </a:tc>
                <a:tc>
                  <a:txBody>
                    <a:bodyPr/>
                    <a:lstStyle/>
                    <a:p>
                      <a:pPr algn="ctr"/>
                      <a:r>
                        <a:rPr lang="en-US" sz="1500" b="0" i="0" dirty="0" smtClean="0">
                          <a:solidFill>
                            <a:schemeClr val="tx1"/>
                          </a:solidFill>
                          <a:effectLst/>
                          <a:latin typeface="Times New Roman" pitchFamily="18" charset="0"/>
                          <a:ea typeface="+mn-ea"/>
                          <a:cs typeface="Times New Roman" pitchFamily="18" charset="0"/>
                        </a:rPr>
                        <a:t>The main idea of this paper is to build an application that makes use of the sensors present in </a:t>
                      </a:r>
                    </a:p>
                    <a:p>
                      <a:pPr algn="ctr"/>
                      <a:r>
                        <a:rPr lang="en-US" sz="1500" b="0" i="0" dirty="0" smtClean="0">
                          <a:solidFill>
                            <a:schemeClr val="tx1"/>
                          </a:solidFill>
                          <a:effectLst/>
                          <a:latin typeface="Times New Roman" pitchFamily="18" charset="0"/>
                          <a:ea typeface="+mn-ea"/>
                          <a:cs typeface="Times New Roman" pitchFamily="18" charset="0"/>
                        </a:rPr>
                        <a:t>mobile phones like GPS and Accelerometer and</a:t>
                      </a:r>
                      <a:r>
                        <a:rPr lang="en-US" sz="1500" b="0" i="0" baseline="0" dirty="0" smtClean="0">
                          <a:solidFill>
                            <a:schemeClr val="tx1"/>
                          </a:solidFill>
                          <a:effectLst/>
                          <a:latin typeface="Times New Roman" pitchFamily="18" charset="0"/>
                          <a:ea typeface="+mn-ea"/>
                          <a:cs typeface="Times New Roman" pitchFamily="18" charset="0"/>
                        </a:rPr>
                        <a:t> d</a:t>
                      </a:r>
                      <a:r>
                        <a:rPr lang="en-US" sz="1500" b="0" i="0" dirty="0" smtClean="0">
                          <a:solidFill>
                            <a:schemeClr val="tx1"/>
                          </a:solidFill>
                          <a:effectLst/>
                          <a:latin typeface="Times New Roman" pitchFamily="18" charset="0"/>
                          <a:ea typeface="+mn-ea"/>
                          <a:cs typeface="Times New Roman" pitchFamily="18" charset="0"/>
                        </a:rPr>
                        <a:t>etect any collision if there is a sudden </a:t>
                      </a:r>
                    </a:p>
                    <a:p>
                      <a:pPr algn="ctr"/>
                      <a:r>
                        <a:rPr lang="en-US" sz="1500" b="0" i="0" dirty="0" smtClean="0">
                          <a:solidFill>
                            <a:schemeClr val="tx1"/>
                          </a:solidFill>
                          <a:effectLst/>
                          <a:latin typeface="Times New Roman" pitchFamily="18" charset="0"/>
                          <a:ea typeface="+mn-ea"/>
                          <a:cs typeface="Times New Roman" pitchFamily="18" charset="0"/>
                        </a:rPr>
                        <a:t>external disturbance in the speed with the help of the Sensor Fusion Based Algorithm. </a:t>
                      </a:r>
                      <a:endParaRPr lang="en-US" sz="1500" b="0" i="0" dirty="0">
                        <a:solidFill>
                          <a:schemeClr val="tx1"/>
                        </a:solidFill>
                        <a:effectLst/>
                        <a:latin typeface="Times New Roman" pitchFamily="18" charset="0"/>
                        <a:ea typeface="+mn-ea"/>
                        <a:cs typeface="Times New Roman" pitchFamily="18" charset="0"/>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solidFill>
                      <a:srgbClr val="CFD8E8"/>
                    </a:solidFill>
                  </a:tcPr>
                </a:tc>
                <a:tc>
                  <a:txBody>
                    <a:bodyPr/>
                    <a:lstStyle/>
                    <a:p>
                      <a:pPr algn="ctr"/>
                      <a:r>
                        <a:rPr lang="en-US" sz="1500" b="0" i="0" dirty="0" smtClean="0">
                          <a:solidFill>
                            <a:schemeClr val="tx1"/>
                          </a:solidFill>
                          <a:effectLst/>
                          <a:latin typeface="Times New Roman" pitchFamily="18" charset="0"/>
                          <a:ea typeface="+mn-ea"/>
                          <a:cs typeface="Times New Roman" pitchFamily="18" charset="0"/>
                        </a:rPr>
                        <a:t>By increasing the technology we can </a:t>
                      </a:r>
                    </a:p>
                    <a:p>
                      <a:pPr algn="ctr"/>
                      <a:r>
                        <a:rPr lang="en-US" sz="1500" b="0" i="0" dirty="0" smtClean="0">
                          <a:solidFill>
                            <a:schemeClr val="tx1"/>
                          </a:solidFill>
                          <a:effectLst/>
                          <a:latin typeface="Times New Roman" pitchFamily="18" charset="0"/>
                          <a:ea typeface="+mn-ea"/>
                          <a:cs typeface="Times New Roman" pitchFamily="18" charset="0"/>
                        </a:rPr>
                        <a:t>also avoid accidents by providing alerts systems that can stop the vehicle to overcome the </a:t>
                      </a:r>
                    </a:p>
                    <a:p>
                      <a:pPr algn="ctr"/>
                      <a:r>
                        <a:rPr lang="en-US" sz="1500" b="0" i="0" dirty="0" smtClean="0">
                          <a:solidFill>
                            <a:schemeClr val="tx1"/>
                          </a:solidFill>
                          <a:effectLst/>
                          <a:latin typeface="Times New Roman" pitchFamily="18" charset="0"/>
                          <a:ea typeface="+mn-ea"/>
                          <a:cs typeface="Times New Roman" pitchFamily="18" charset="0"/>
                        </a:rPr>
                        <a:t>accidents.</a:t>
                      </a:r>
                    </a:p>
                  </a:txBody>
                  <a:tcPr marL="0" marR="0" marT="36830" marB="0">
                    <a:lnL w="12700">
                      <a:solidFill>
                        <a:srgbClr val="FFFFFF"/>
                      </a:solidFill>
                      <a:prstDash val="solid"/>
                    </a:lnL>
                    <a:lnR w="19050">
                      <a:solidFill>
                        <a:srgbClr val="FFFFFF"/>
                      </a:solidFill>
                      <a:prstDash val="solid"/>
                    </a:lnR>
                    <a:lnT w="38100">
                      <a:solidFill>
                        <a:srgbClr val="FFFFFF"/>
                      </a:solidFill>
                      <a:prstDash val="solid"/>
                    </a:lnT>
                    <a:solidFill>
                      <a:srgbClr val="CFD8E8"/>
                    </a:solidFill>
                  </a:tcPr>
                </a:tc>
                <a:tc>
                  <a:txBody>
                    <a:bodyPr/>
                    <a:lstStyle/>
                    <a:p>
                      <a:pPr algn="ctr"/>
                      <a:r>
                        <a:rPr lang="en-US" sz="1500" b="0" i="0" dirty="0" smtClean="0">
                          <a:solidFill>
                            <a:schemeClr val="tx1"/>
                          </a:solidFill>
                          <a:effectLst/>
                          <a:latin typeface="Times New Roman" pitchFamily="18" charset="0"/>
                          <a:ea typeface="+mn-ea"/>
                          <a:cs typeface="Times New Roman" pitchFamily="18" charset="0"/>
                        </a:rPr>
                        <a:t>But this can be extended by </a:t>
                      </a:r>
                    </a:p>
                    <a:p>
                      <a:pPr algn="ctr"/>
                      <a:r>
                        <a:rPr lang="en-US" sz="1500" b="0" i="0" dirty="0" smtClean="0">
                          <a:solidFill>
                            <a:schemeClr val="tx1"/>
                          </a:solidFill>
                          <a:effectLst/>
                          <a:latin typeface="Times New Roman" pitchFamily="18" charset="0"/>
                          <a:ea typeface="+mn-ea"/>
                          <a:cs typeface="Times New Roman" pitchFamily="18" charset="0"/>
                        </a:rPr>
                        <a:t>providing medication to the victims at the accident spot.</a:t>
                      </a:r>
                      <a:endParaRPr sz="1500">
                        <a:latin typeface="Times New Roman" pitchFamily="18" charset="0"/>
                        <a:cs typeface="Times New Roman" pitchFamily="18" charset="0"/>
                      </a:endParaRPr>
                    </a:p>
                  </a:txBody>
                  <a:tcPr marL="0" marR="0" marT="36830" marB="0">
                    <a:lnL w="19050">
                      <a:solidFill>
                        <a:srgbClr val="FFFFFF"/>
                      </a:solidFill>
                      <a:prstDash val="solid"/>
                    </a:lnL>
                    <a:lnR w="19050">
                      <a:solidFill>
                        <a:srgbClr val="FFFFFF"/>
                      </a:solidFill>
                      <a:prstDash val="solid"/>
                    </a:lnR>
                    <a:lnT w="38100">
                      <a:solidFill>
                        <a:srgbClr val="FFFFFF"/>
                      </a:solidFill>
                      <a:prstDash val="solid"/>
                    </a:lnT>
                    <a:solidFill>
                      <a:srgbClr val="CFD8E8"/>
                    </a:solidFill>
                  </a:tcPr>
                </a:tc>
              </a:tr>
            </a:tbl>
          </a:graphicData>
        </a:graphic>
      </p:graphicFrame>
      <p:pic>
        <p:nvPicPr>
          <p:cNvPr id="4" name="object 4"/>
          <p:cNvPicPr/>
          <p:nvPr/>
        </p:nvPicPr>
        <p:blipFill>
          <a:blip r:embed="rId3" cstate="print"/>
          <a:stretch>
            <a:fillRect/>
          </a:stretch>
        </p:blipFill>
        <p:spPr>
          <a:xfrm>
            <a:off x="304800" y="6934200"/>
            <a:ext cx="9348316" cy="638244"/>
          </a:xfrm>
          <a:prstGeom prst="rect">
            <a:avLst/>
          </a:prstGeom>
        </p:spPr>
      </p:pic>
      <p:sp>
        <p:nvSpPr>
          <p:cNvPr id="5" name="object 5"/>
          <p:cNvSpPr txBox="1"/>
          <p:nvPr/>
        </p:nvSpPr>
        <p:spPr>
          <a:xfrm>
            <a:off x="152400" y="7010400"/>
            <a:ext cx="1143000" cy="442429"/>
          </a:xfrm>
          <a:prstGeom prst="rect">
            <a:avLst/>
          </a:prstGeom>
        </p:spPr>
        <p:txBody>
          <a:bodyPr vert="horz" wrap="square" lIns="0" tIns="87630" rIns="0" bIns="0" rtlCol="0">
            <a:spAutoFit/>
          </a:bodyPr>
          <a:lstStyle/>
          <a:p>
            <a:pPr marL="38100">
              <a:lnSpc>
                <a:spcPct val="100000"/>
              </a:lnSpc>
              <a:spcBef>
                <a:spcPts val="690"/>
              </a:spcBef>
            </a:pPr>
            <a:r>
              <a:rPr lang="en-US" sz="2300" b="1" dirty="0" smtClean="0">
                <a:latin typeface="Times New Roman"/>
                <a:cs typeface="Times New Roman"/>
              </a:rPr>
              <a:t>    </a:t>
            </a:r>
            <a:fld id="{81D60167-4931-47E6-BA6A-407CBD079E47}" type="slidenum">
              <a:rPr sz="2300" b="1" smtClean="0">
                <a:latin typeface="Times New Roman"/>
                <a:cs typeface="Times New Roman"/>
              </a:rPr>
              <a:pPr marL="38100">
                <a:lnSpc>
                  <a:spcPct val="100000"/>
                </a:lnSpc>
                <a:spcBef>
                  <a:spcPts val="690"/>
                </a:spcBef>
              </a:pPr>
              <a:t>10</a:t>
            </a:fld>
            <a:endParaRPr sz="2300">
              <a:latin typeface="Times New Roman"/>
              <a:cs typeface="Times New Roman"/>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81985" y="575566"/>
            <a:ext cx="3904615" cy="422275"/>
          </a:xfrm>
          <a:prstGeom prst="rect">
            <a:avLst/>
          </a:prstGeom>
        </p:spPr>
        <p:txBody>
          <a:bodyPr vert="horz" wrap="square" lIns="0" tIns="12700" rIns="0" bIns="0" rtlCol="0">
            <a:spAutoFit/>
          </a:bodyPr>
          <a:lstStyle/>
          <a:p>
            <a:pPr marL="12700">
              <a:lnSpc>
                <a:spcPct val="100000"/>
              </a:lnSpc>
              <a:spcBef>
                <a:spcPts val="100"/>
              </a:spcBef>
            </a:pPr>
            <a:r>
              <a:rPr spc="-20"/>
              <a:t>LITERATURE</a:t>
            </a:r>
            <a:r>
              <a:rPr spc="235"/>
              <a:t> </a:t>
            </a:r>
            <a:r>
              <a:rPr spc="-40" smtClean="0"/>
              <a:t>SURVEY-</a:t>
            </a:r>
            <a:r>
              <a:rPr lang="en-US" spc="-40" dirty="0" smtClean="0"/>
              <a:t>4</a:t>
            </a:r>
            <a:endParaRPr spc="-40" dirty="0"/>
          </a:p>
        </p:txBody>
      </p:sp>
      <p:graphicFrame>
        <p:nvGraphicFramePr>
          <p:cNvPr id="3" name="object 3"/>
          <p:cNvGraphicFramePr>
            <a:graphicFrameLocks noGrp="1"/>
          </p:cNvGraphicFramePr>
          <p:nvPr/>
        </p:nvGraphicFramePr>
        <p:xfrm>
          <a:off x="457200" y="1295400"/>
          <a:ext cx="9061703" cy="5638800"/>
        </p:xfrm>
        <a:graphic>
          <a:graphicData uri="http://schemas.openxmlformats.org/drawingml/2006/table">
            <a:tbl>
              <a:tblPr firstRow="1" bandRow="1">
                <a:tableStyleId>{2D5ABB26-0587-4C30-8999-92F81FD0307C}</a:tableStyleId>
              </a:tblPr>
              <a:tblGrid>
                <a:gridCol w="1388437"/>
                <a:gridCol w="1049963"/>
                <a:gridCol w="1524000"/>
                <a:gridCol w="1215442"/>
                <a:gridCol w="1294621"/>
                <a:gridCol w="1327898"/>
                <a:gridCol w="1261342"/>
              </a:tblGrid>
              <a:tr h="870250">
                <a:tc>
                  <a:txBody>
                    <a:bodyPr/>
                    <a:lstStyle/>
                    <a:p>
                      <a:pPr marL="90170" marR="238760" algn="ctr">
                        <a:lnSpc>
                          <a:spcPct val="100000"/>
                        </a:lnSpc>
                        <a:spcBef>
                          <a:spcPts val="225"/>
                        </a:spcBef>
                      </a:pPr>
                      <a:r>
                        <a:rPr sz="1800" b="1" spc="-5" dirty="0">
                          <a:solidFill>
                            <a:srgbClr val="FFFFFF"/>
                          </a:solidFill>
                          <a:latin typeface="Times New Roman" pitchFamily="18" charset="0"/>
                          <a:cs typeface="Times New Roman" pitchFamily="18" charset="0"/>
                        </a:rPr>
                        <a:t>Title</a:t>
                      </a:r>
                      <a:r>
                        <a:rPr sz="1800" b="1" spc="-60" dirty="0">
                          <a:solidFill>
                            <a:srgbClr val="FFFFFF"/>
                          </a:solidFill>
                          <a:latin typeface="Times New Roman" pitchFamily="18" charset="0"/>
                          <a:cs typeface="Times New Roman" pitchFamily="18" charset="0"/>
                        </a:rPr>
                        <a:t> </a:t>
                      </a:r>
                      <a:r>
                        <a:rPr sz="1800" b="1" dirty="0">
                          <a:solidFill>
                            <a:srgbClr val="FFFFFF"/>
                          </a:solidFill>
                          <a:latin typeface="Times New Roman" pitchFamily="18" charset="0"/>
                          <a:cs typeface="Times New Roman" pitchFamily="18" charset="0"/>
                        </a:rPr>
                        <a:t>of</a:t>
                      </a:r>
                      <a:r>
                        <a:rPr sz="1800" b="1" spc="-45" dirty="0">
                          <a:solidFill>
                            <a:srgbClr val="FFFFFF"/>
                          </a:solidFill>
                          <a:latin typeface="Times New Roman" pitchFamily="18" charset="0"/>
                          <a:cs typeface="Times New Roman" pitchFamily="18" charset="0"/>
                        </a:rPr>
                        <a:t> </a:t>
                      </a:r>
                      <a:r>
                        <a:rPr sz="1800" b="1" dirty="0">
                          <a:solidFill>
                            <a:srgbClr val="FFFFFF"/>
                          </a:solidFill>
                          <a:latin typeface="Times New Roman" pitchFamily="18" charset="0"/>
                          <a:cs typeface="Times New Roman" pitchFamily="18" charset="0"/>
                        </a:rPr>
                        <a:t>the </a:t>
                      </a:r>
                      <a:r>
                        <a:rPr sz="1800" b="1" spc="-390" dirty="0">
                          <a:solidFill>
                            <a:srgbClr val="FFFFFF"/>
                          </a:solidFill>
                          <a:latin typeface="Times New Roman" pitchFamily="18" charset="0"/>
                          <a:cs typeface="Times New Roman" pitchFamily="18" charset="0"/>
                        </a:rPr>
                        <a:t> </a:t>
                      </a:r>
                      <a:r>
                        <a:rPr sz="1800" b="1" spc="-10" dirty="0">
                          <a:solidFill>
                            <a:srgbClr val="FFFFFF"/>
                          </a:solidFill>
                          <a:latin typeface="Times New Roman" pitchFamily="18" charset="0"/>
                          <a:cs typeface="Times New Roman" pitchFamily="18" charset="0"/>
                        </a:rPr>
                        <a:t>Paper</a:t>
                      </a:r>
                      <a:endParaRPr sz="1800">
                        <a:latin typeface="Times New Roman" pitchFamily="18" charset="0"/>
                        <a:cs typeface="Times New Roman" pitchFamily="18" charset="0"/>
                      </a:endParaRPr>
                    </a:p>
                  </a:txBody>
                  <a:tcPr marL="0" marR="0" marT="28575" marB="0">
                    <a:lnL w="19050">
                      <a:solidFill>
                        <a:srgbClr val="FFFFFF"/>
                      </a:solidFill>
                      <a:prstDash val="solid"/>
                    </a:lnL>
                    <a:lnR w="1905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90170" algn="ctr">
                        <a:lnSpc>
                          <a:spcPct val="100000"/>
                        </a:lnSpc>
                        <a:spcBef>
                          <a:spcPts val="225"/>
                        </a:spcBef>
                      </a:pPr>
                      <a:r>
                        <a:rPr sz="1800" b="1" smtClean="0">
                          <a:solidFill>
                            <a:srgbClr val="FFFFFF"/>
                          </a:solidFill>
                          <a:latin typeface="Times New Roman" pitchFamily="18" charset="0"/>
                          <a:cs typeface="Times New Roman" pitchFamily="18" charset="0"/>
                        </a:rPr>
                        <a:t>Author</a:t>
                      </a:r>
                      <a:endParaRPr sz="1800">
                        <a:latin typeface="Times New Roman" pitchFamily="18" charset="0"/>
                        <a:cs typeface="Times New Roman" pitchFamily="18" charset="0"/>
                      </a:endParaRPr>
                    </a:p>
                  </a:txBody>
                  <a:tcPr marL="0" marR="0" marT="28575" marB="0">
                    <a:lnL w="1905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90805" marR="164465" algn="ctr">
                        <a:lnSpc>
                          <a:spcPct val="100000"/>
                        </a:lnSpc>
                        <a:spcBef>
                          <a:spcPts val="225"/>
                        </a:spcBef>
                      </a:pPr>
                      <a:r>
                        <a:rPr sz="1800" b="1" spc="-40" dirty="0">
                          <a:solidFill>
                            <a:srgbClr val="FFFFFF"/>
                          </a:solidFill>
                          <a:latin typeface="Times New Roman" pitchFamily="18" charset="0"/>
                          <a:cs typeface="Times New Roman" pitchFamily="18" charset="0"/>
                        </a:rPr>
                        <a:t>Year</a:t>
                      </a:r>
                      <a:r>
                        <a:rPr sz="1800" b="1" spc="-35" dirty="0">
                          <a:solidFill>
                            <a:srgbClr val="FFFFFF"/>
                          </a:solidFill>
                          <a:latin typeface="Times New Roman" pitchFamily="18" charset="0"/>
                          <a:cs typeface="Times New Roman" pitchFamily="18" charset="0"/>
                        </a:rPr>
                        <a:t> </a:t>
                      </a:r>
                      <a:r>
                        <a:rPr sz="1800" b="1" dirty="0">
                          <a:solidFill>
                            <a:srgbClr val="FFFFFF"/>
                          </a:solidFill>
                          <a:latin typeface="Times New Roman" pitchFamily="18" charset="0"/>
                          <a:cs typeface="Times New Roman" pitchFamily="18" charset="0"/>
                        </a:rPr>
                        <a:t>of </a:t>
                      </a:r>
                      <a:r>
                        <a:rPr sz="1800" b="1" spc="5" dirty="0">
                          <a:solidFill>
                            <a:srgbClr val="FFFFFF"/>
                          </a:solidFill>
                          <a:latin typeface="Times New Roman" pitchFamily="18" charset="0"/>
                          <a:cs typeface="Times New Roman" pitchFamily="18" charset="0"/>
                        </a:rPr>
                        <a:t> </a:t>
                      </a:r>
                      <a:r>
                        <a:rPr sz="1800" b="1" spc="-5" dirty="0">
                          <a:solidFill>
                            <a:srgbClr val="FFFFFF"/>
                          </a:solidFill>
                          <a:latin typeface="Times New Roman" pitchFamily="18" charset="0"/>
                          <a:cs typeface="Times New Roman" pitchFamily="18" charset="0"/>
                        </a:rPr>
                        <a:t>P</a:t>
                      </a:r>
                      <a:r>
                        <a:rPr sz="1800" b="1" spc="5" dirty="0">
                          <a:solidFill>
                            <a:srgbClr val="FFFFFF"/>
                          </a:solidFill>
                          <a:latin typeface="Times New Roman" pitchFamily="18" charset="0"/>
                          <a:cs typeface="Times New Roman" pitchFamily="18" charset="0"/>
                        </a:rPr>
                        <a:t>ubli</a:t>
                      </a:r>
                      <a:r>
                        <a:rPr sz="1800" b="1" spc="-20" dirty="0">
                          <a:solidFill>
                            <a:srgbClr val="FFFFFF"/>
                          </a:solidFill>
                          <a:latin typeface="Times New Roman" pitchFamily="18" charset="0"/>
                          <a:cs typeface="Times New Roman" pitchFamily="18" charset="0"/>
                        </a:rPr>
                        <a:t>c</a:t>
                      </a:r>
                      <a:r>
                        <a:rPr sz="1800" b="1" spc="-10" dirty="0">
                          <a:solidFill>
                            <a:srgbClr val="FFFFFF"/>
                          </a:solidFill>
                          <a:latin typeface="Times New Roman" pitchFamily="18" charset="0"/>
                          <a:cs typeface="Times New Roman" pitchFamily="18" charset="0"/>
                        </a:rPr>
                        <a:t>a</a:t>
                      </a:r>
                      <a:r>
                        <a:rPr sz="1800" b="1" spc="-15" dirty="0">
                          <a:solidFill>
                            <a:srgbClr val="FFFFFF"/>
                          </a:solidFill>
                          <a:latin typeface="Times New Roman" pitchFamily="18" charset="0"/>
                          <a:cs typeface="Times New Roman" pitchFamily="18" charset="0"/>
                        </a:rPr>
                        <a:t>ti</a:t>
                      </a:r>
                      <a:r>
                        <a:rPr sz="1800" b="1" dirty="0">
                          <a:solidFill>
                            <a:srgbClr val="FFFFFF"/>
                          </a:solidFill>
                          <a:latin typeface="Times New Roman" pitchFamily="18" charset="0"/>
                          <a:cs typeface="Times New Roman" pitchFamily="18" charset="0"/>
                        </a:rPr>
                        <a:t>on</a:t>
                      </a:r>
                      <a:endParaRPr sz="1800">
                        <a:latin typeface="Times New Roman" pitchFamily="18" charset="0"/>
                        <a:cs typeface="Times New Roman" pitchFamily="18" charset="0"/>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89535" algn="ctr">
                        <a:lnSpc>
                          <a:spcPct val="100000"/>
                        </a:lnSpc>
                        <a:spcBef>
                          <a:spcPts val="225"/>
                        </a:spcBef>
                      </a:pPr>
                      <a:r>
                        <a:rPr sz="1800" b="1" spc="-5" dirty="0">
                          <a:solidFill>
                            <a:srgbClr val="FFFFFF"/>
                          </a:solidFill>
                          <a:latin typeface="Times New Roman" pitchFamily="18" charset="0"/>
                          <a:cs typeface="Times New Roman" pitchFamily="18" charset="0"/>
                        </a:rPr>
                        <a:t>Publisher</a:t>
                      </a:r>
                      <a:endParaRPr sz="1800">
                        <a:latin typeface="Times New Roman" pitchFamily="18" charset="0"/>
                        <a:cs typeface="Times New Roman" pitchFamily="18" charset="0"/>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89535" algn="ctr">
                        <a:lnSpc>
                          <a:spcPct val="100000"/>
                        </a:lnSpc>
                        <a:spcBef>
                          <a:spcPts val="225"/>
                        </a:spcBef>
                      </a:pPr>
                      <a:r>
                        <a:rPr sz="1800" b="1" spc="-5" dirty="0">
                          <a:solidFill>
                            <a:srgbClr val="FFFFFF"/>
                          </a:solidFill>
                          <a:latin typeface="Times New Roman" pitchFamily="18" charset="0"/>
                          <a:cs typeface="Times New Roman" pitchFamily="18" charset="0"/>
                        </a:rPr>
                        <a:t>Methods</a:t>
                      </a:r>
                      <a:endParaRPr sz="1800">
                        <a:latin typeface="Times New Roman" pitchFamily="18" charset="0"/>
                        <a:cs typeface="Times New Roman" pitchFamily="18" charset="0"/>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89535" algn="ctr">
                        <a:lnSpc>
                          <a:spcPct val="100000"/>
                        </a:lnSpc>
                        <a:spcBef>
                          <a:spcPts val="225"/>
                        </a:spcBef>
                      </a:pPr>
                      <a:r>
                        <a:rPr sz="1800" b="1" spc="-10" dirty="0">
                          <a:solidFill>
                            <a:srgbClr val="FFFFFF"/>
                          </a:solidFill>
                          <a:latin typeface="Times New Roman" pitchFamily="18" charset="0"/>
                          <a:cs typeface="Times New Roman" pitchFamily="18" charset="0"/>
                        </a:rPr>
                        <a:t>Advantages</a:t>
                      </a:r>
                      <a:endParaRPr sz="1800">
                        <a:latin typeface="Times New Roman" pitchFamily="18" charset="0"/>
                        <a:cs typeface="Times New Roman" pitchFamily="18" charset="0"/>
                      </a:endParaRPr>
                    </a:p>
                  </a:txBody>
                  <a:tcPr marL="0" marR="0" marT="28575" marB="0">
                    <a:lnL w="12700">
                      <a:solidFill>
                        <a:srgbClr val="FFFFFF"/>
                      </a:solidFill>
                      <a:prstDash val="solid"/>
                    </a:lnL>
                    <a:lnR w="1905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90805" algn="ctr">
                        <a:lnSpc>
                          <a:spcPct val="100000"/>
                        </a:lnSpc>
                        <a:spcBef>
                          <a:spcPts val="225"/>
                        </a:spcBef>
                      </a:pPr>
                      <a:r>
                        <a:rPr sz="1800" b="1" spc="-10" dirty="0">
                          <a:solidFill>
                            <a:srgbClr val="FFFFFF"/>
                          </a:solidFill>
                          <a:latin typeface="Times New Roman" pitchFamily="18" charset="0"/>
                          <a:cs typeface="Times New Roman" pitchFamily="18" charset="0"/>
                        </a:rPr>
                        <a:t>Limitations</a:t>
                      </a:r>
                      <a:endParaRPr sz="1800">
                        <a:latin typeface="Times New Roman" pitchFamily="18" charset="0"/>
                        <a:cs typeface="Times New Roman" pitchFamily="18" charset="0"/>
                      </a:endParaRPr>
                    </a:p>
                  </a:txBody>
                  <a:tcPr marL="0" marR="0" marT="28575" marB="0">
                    <a:lnL w="19050">
                      <a:solidFill>
                        <a:srgbClr val="FFFFFF"/>
                      </a:solidFill>
                      <a:prstDash val="solid"/>
                    </a:lnL>
                    <a:lnR w="19050">
                      <a:solidFill>
                        <a:srgbClr val="FFFFFF"/>
                      </a:solidFill>
                      <a:prstDash val="solid"/>
                    </a:lnR>
                    <a:lnT w="12700">
                      <a:solidFill>
                        <a:srgbClr val="FFFFFF"/>
                      </a:solidFill>
                      <a:prstDash val="solid"/>
                    </a:lnT>
                    <a:lnB w="38100">
                      <a:solidFill>
                        <a:srgbClr val="FFFFFF"/>
                      </a:solidFill>
                      <a:prstDash val="solid"/>
                    </a:lnB>
                    <a:solidFill>
                      <a:srgbClr val="4F80BC"/>
                    </a:solidFill>
                  </a:tcPr>
                </a:tc>
              </a:tr>
              <a:tr h="4768550">
                <a:tc>
                  <a:txBody>
                    <a:bodyPr/>
                    <a:lstStyle/>
                    <a:p>
                      <a:pPr marL="0" marR="0" algn="ctr">
                        <a:spcBef>
                          <a:spcPts val="0"/>
                        </a:spcBef>
                        <a:spcAft>
                          <a:spcPts val="0"/>
                        </a:spcAft>
                      </a:pPr>
                      <a:r>
                        <a:rPr lang="en-US" sz="1600" dirty="0" smtClean="0">
                          <a:latin typeface="Times New Roman" pitchFamily="18" charset="0"/>
                          <a:cs typeface="Times New Roman" pitchFamily="18" charset="0"/>
                        </a:rPr>
                        <a:t>Safe Deep Driving Behavior Detection </a:t>
                      </a:r>
                    </a:p>
                    <a:p>
                      <a:pPr marL="0" marR="0" algn="ctr">
                        <a:spcBef>
                          <a:spcPts val="0"/>
                        </a:spcBef>
                        <a:spcAft>
                          <a:spcPts val="0"/>
                        </a:spcAft>
                      </a:pPr>
                      <a:r>
                        <a:rPr lang="en-US" sz="1600" dirty="0" smtClean="0">
                          <a:latin typeface="Times New Roman" pitchFamily="18" charset="0"/>
                          <a:cs typeface="Times New Roman" pitchFamily="18" charset="0"/>
                        </a:rPr>
                        <a:t>(S3D)</a:t>
                      </a:r>
                      <a:endParaRPr lang="en-US" sz="1500" b="0" i="0" dirty="0" smtClean="0">
                        <a:solidFill>
                          <a:schemeClr val="tx1"/>
                        </a:solidFill>
                        <a:latin typeface="Times New Roman" pitchFamily="18" charset="0"/>
                        <a:ea typeface="+mn-ea"/>
                        <a:cs typeface="Times New Roman" pitchFamily="18" charset="0"/>
                      </a:endParaRPr>
                    </a:p>
                  </a:txBody>
                  <a:tcPr marL="0" marR="0" marT="36830" marB="0">
                    <a:lnL w="19050">
                      <a:solidFill>
                        <a:srgbClr val="FFFFFF"/>
                      </a:solidFill>
                      <a:prstDash val="solid"/>
                    </a:lnL>
                    <a:lnR w="19050">
                      <a:solidFill>
                        <a:srgbClr val="FFFFFF"/>
                      </a:solidFill>
                      <a:prstDash val="solid"/>
                    </a:lnR>
                    <a:lnT w="38100">
                      <a:solidFill>
                        <a:srgbClr val="FFFFFF"/>
                      </a:solidFill>
                      <a:prstDash val="solid"/>
                    </a:lnT>
                    <a:solidFill>
                      <a:srgbClr val="CFD8E8"/>
                    </a:solidFill>
                  </a:tcPr>
                </a:tc>
                <a:tc>
                  <a:txBody>
                    <a:bodyPr/>
                    <a:lstStyle/>
                    <a:p>
                      <a:pPr marL="90170" algn="ctr">
                        <a:lnSpc>
                          <a:spcPct val="100000"/>
                        </a:lnSpc>
                        <a:spcBef>
                          <a:spcPts val="290"/>
                        </a:spcBef>
                      </a:pPr>
                      <a:r>
                        <a:rPr lang="en-US" sz="1600" b="0" i="0" u="sng" dirty="0" smtClean="0">
                          <a:solidFill>
                            <a:schemeClr val="tx1"/>
                          </a:solidFill>
                          <a:latin typeface="Times New Roman" pitchFamily="18" charset="0"/>
                          <a:ea typeface="+mn-ea"/>
                          <a:cs typeface="Times New Roman" pitchFamily="18" charset="0"/>
                          <a:hlinkClick r:id="rId2"/>
                        </a:rPr>
                        <a:t>Ehsan Khosravi, Ali Mohamad Afshin Hematyar</a:t>
                      </a:r>
                      <a:endParaRPr lang="en-US" sz="1600" b="0" i="0" u="sng" dirty="0">
                        <a:solidFill>
                          <a:schemeClr val="tx1"/>
                        </a:solidFill>
                        <a:latin typeface="Times New Roman" pitchFamily="18" charset="0"/>
                        <a:ea typeface="+mn-ea"/>
                        <a:cs typeface="Times New Roman" pitchFamily="18" charset="0"/>
                        <a:hlinkClick r:id="rId3"/>
                      </a:endParaRPr>
                    </a:p>
                  </a:txBody>
                  <a:tcPr marL="0" marR="0" marT="36830" marB="0">
                    <a:lnL w="19050">
                      <a:solidFill>
                        <a:srgbClr val="FFFFFF"/>
                      </a:solidFill>
                      <a:prstDash val="solid"/>
                    </a:lnL>
                    <a:lnR w="12700">
                      <a:solidFill>
                        <a:srgbClr val="FFFFFF"/>
                      </a:solidFill>
                      <a:prstDash val="solid"/>
                    </a:lnR>
                    <a:lnT w="38100">
                      <a:solidFill>
                        <a:srgbClr val="FFFFFF"/>
                      </a:solidFill>
                      <a:prstDash val="solid"/>
                    </a:lnT>
                    <a:solidFill>
                      <a:srgbClr val="CFD8E8"/>
                    </a:solidFill>
                  </a:tcPr>
                </a:tc>
                <a:tc>
                  <a:txBody>
                    <a:bodyPr/>
                    <a:lstStyle/>
                    <a:p>
                      <a:pPr marL="91440" algn="ctr">
                        <a:lnSpc>
                          <a:spcPct val="100000"/>
                        </a:lnSpc>
                        <a:spcBef>
                          <a:spcPts val="290"/>
                        </a:spcBef>
                      </a:pPr>
                      <a:r>
                        <a:rPr sz="1800" smtClean="0">
                          <a:latin typeface="Times New Roman" pitchFamily="18" charset="0"/>
                          <a:cs typeface="Times New Roman" pitchFamily="18" charset="0"/>
                        </a:rPr>
                        <a:t>20</a:t>
                      </a:r>
                      <a:r>
                        <a:rPr lang="en-US" sz="1800" dirty="0" smtClean="0">
                          <a:latin typeface="Times New Roman" pitchFamily="18" charset="0"/>
                          <a:cs typeface="Times New Roman" pitchFamily="18" charset="0"/>
                        </a:rPr>
                        <a:t>22</a:t>
                      </a:r>
                      <a:endParaRPr sz="1800">
                        <a:latin typeface="Times New Roman" pitchFamily="18" charset="0"/>
                        <a:cs typeface="Times New Roman" pitchFamily="18" charset="0"/>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solidFill>
                      <a:srgbClr val="CFD8E8"/>
                    </a:solidFill>
                  </a:tcPr>
                </a:tc>
                <a:tc>
                  <a:txBody>
                    <a:bodyPr/>
                    <a:lstStyle/>
                    <a:p>
                      <a:pPr marL="88900" algn="ctr">
                        <a:lnSpc>
                          <a:spcPct val="100000"/>
                        </a:lnSpc>
                        <a:spcBef>
                          <a:spcPts val="290"/>
                        </a:spcBef>
                      </a:pPr>
                      <a:r>
                        <a:rPr lang="en-US" sz="1600" dirty="0" smtClean="0">
                          <a:latin typeface="Times New Roman" pitchFamily="18" charset="0"/>
                          <a:cs typeface="Times New Roman" pitchFamily="18" charset="0"/>
                        </a:rPr>
                        <a:t>IEEE</a:t>
                      </a:r>
                      <a:endParaRPr sz="1600">
                        <a:latin typeface="Times New Roman" pitchFamily="18" charset="0"/>
                        <a:cs typeface="Times New Roman" pitchFamily="18" charset="0"/>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solidFill>
                      <a:srgbClr val="CFD8E8"/>
                    </a:solidFill>
                  </a:tcPr>
                </a:tc>
                <a:tc>
                  <a:txBody>
                    <a:bodyPr/>
                    <a:lstStyle/>
                    <a:p>
                      <a:pPr algn="ctr"/>
                      <a:r>
                        <a:rPr lang="en-US" sz="1500" b="0" i="0" dirty="0" smtClean="0">
                          <a:solidFill>
                            <a:schemeClr val="tx1"/>
                          </a:solidFill>
                          <a:effectLst/>
                          <a:latin typeface="Times New Roman" pitchFamily="18" charset="0"/>
                          <a:ea typeface="+mn-ea"/>
                          <a:cs typeface="Times New Roman" pitchFamily="18" charset="0"/>
                        </a:rPr>
                        <a:t>We can monitor the speed of the vehicle.</a:t>
                      </a:r>
                    </a:p>
                    <a:p>
                      <a:pPr algn="ctr"/>
                      <a:endParaRPr lang="en-US" sz="1500" b="0" i="0" dirty="0" smtClean="0">
                        <a:solidFill>
                          <a:schemeClr val="tx1"/>
                        </a:solidFill>
                        <a:effectLst/>
                        <a:latin typeface="Times New Roman" pitchFamily="18" charset="0"/>
                        <a:ea typeface="+mn-ea"/>
                        <a:cs typeface="Times New Roman" pitchFamily="18" charset="0"/>
                      </a:endParaRPr>
                    </a:p>
                    <a:p>
                      <a:pPr algn="ctr"/>
                      <a:r>
                        <a:rPr lang="en-US" sz="1500" b="0" i="0" dirty="0" smtClean="0">
                          <a:solidFill>
                            <a:schemeClr val="tx1"/>
                          </a:solidFill>
                          <a:effectLst/>
                          <a:latin typeface="Times New Roman" pitchFamily="18" charset="0"/>
                          <a:ea typeface="+mn-ea"/>
                          <a:cs typeface="Times New Roman" pitchFamily="18" charset="0"/>
                        </a:rPr>
                        <a:t>We can find the location of the vehicle.</a:t>
                      </a:r>
                    </a:p>
                    <a:p>
                      <a:pPr algn="ctr"/>
                      <a:endParaRPr lang="en-US" sz="1500" b="0" i="0" dirty="0" smtClean="0">
                        <a:solidFill>
                          <a:schemeClr val="tx1"/>
                        </a:solidFill>
                        <a:effectLst/>
                        <a:latin typeface="Times New Roman" pitchFamily="18" charset="0"/>
                        <a:ea typeface="+mn-ea"/>
                        <a:cs typeface="Times New Roman" pitchFamily="18" charset="0"/>
                      </a:endParaRPr>
                    </a:p>
                    <a:p>
                      <a:pPr algn="ctr"/>
                      <a:r>
                        <a:rPr lang="en-US" sz="1500" b="0" i="0" dirty="0" smtClean="0">
                          <a:solidFill>
                            <a:schemeClr val="tx1"/>
                          </a:solidFill>
                          <a:effectLst/>
                          <a:latin typeface="Times New Roman" pitchFamily="18" charset="0"/>
                          <a:ea typeface="+mn-ea"/>
                          <a:cs typeface="Times New Roman" pitchFamily="18" charset="0"/>
                        </a:rPr>
                        <a:t> </a:t>
                      </a:r>
                      <a:endParaRPr lang="en-US" sz="1500" b="0" i="0" dirty="0">
                        <a:solidFill>
                          <a:schemeClr val="tx1"/>
                        </a:solidFill>
                        <a:effectLst/>
                        <a:latin typeface="Times New Roman" pitchFamily="18" charset="0"/>
                        <a:ea typeface="+mn-ea"/>
                        <a:cs typeface="Times New Roman" pitchFamily="18" charset="0"/>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solidFill>
                      <a:srgbClr val="CFD8E8"/>
                    </a:solidFill>
                  </a:tcPr>
                </a:tc>
                <a:tc>
                  <a:txBody>
                    <a:bodyPr/>
                    <a:lstStyle/>
                    <a:p>
                      <a:pPr algn="ctr"/>
                      <a:r>
                        <a:rPr lang="en-US" sz="1500" b="0" i="0" dirty="0" smtClean="0">
                          <a:solidFill>
                            <a:schemeClr val="tx1"/>
                          </a:solidFill>
                          <a:effectLst/>
                          <a:latin typeface="Times New Roman" pitchFamily="18" charset="0"/>
                          <a:ea typeface="+mn-ea"/>
                          <a:cs typeface="Times New Roman" pitchFamily="18" charset="0"/>
                        </a:rPr>
                        <a:t>The major advantage of this approach. is that the accident severity could be known and medical aid. </a:t>
                      </a:r>
                      <a:endParaRPr lang="en-US" sz="1600" b="0" i="0" dirty="0">
                        <a:solidFill>
                          <a:schemeClr val="tx1"/>
                        </a:solidFill>
                        <a:effectLst/>
                        <a:latin typeface="+mn-lt"/>
                        <a:ea typeface="+mn-ea"/>
                        <a:cs typeface="+mn-cs"/>
                      </a:endParaRPr>
                    </a:p>
                  </a:txBody>
                  <a:tcPr marL="0" marR="0" marT="36830" marB="0">
                    <a:lnL w="12700">
                      <a:solidFill>
                        <a:srgbClr val="FFFFFF"/>
                      </a:solidFill>
                      <a:prstDash val="solid"/>
                    </a:lnL>
                    <a:lnR w="19050">
                      <a:solidFill>
                        <a:srgbClr val="FFFFFF"/>
                      </a:solidFill>
                      <a:prstDash val="solid"/>
                    </a:lnR>
                    <a:lnT w="38100">
                      <a:solidFill>
                        <a:srgbClr val="FFFFFF"/>
                      </a:solidFill>
                      <a:prstDash val="solid"/>
                    </a:lnT>
                    <a:solidFill>
                      <a:srgbClr val="CFD8E8"/>
                    </a:solidFill>
                  </a:tcPr>
                </a:tc>
                <a:tc>
                  <a:txBody>
                    <a:bodyPr/>
                    <a:lstStyle/>
                    <a:p>
                      <a:pPr algn="ctr"/>
                      <a:r>
                        <a:rPr lang="en-US" sz="1500" b="0" i="0" dirty="0" smtClean="0">
                          <a:solidFill>
                            <a:schemeClr val="tx1"/>
                          </a:solidFill>
                          <a:effectLst/>
                          <a:latin typeface="Times New Roman" pitchFamily="18" charset="0"/>
                          <a:ea typeface="+mn-ea"/>
                          <a:cs typeface="Times New Roman" pitchFamily="18" charset="0"/>
                        </a:rPr>
                        <a:t>The eye blink sensor monitors the sleep state of a person and alerts the driver using a buzzer when an uncommon sleep state is detected.</a:t>
                      </a:r>
                      <a:endParaRPr lang="en-US" sz="1500" b="0" i="0" dirty="0">
                        <a:solidFill>
                          <a:schemeClr val="tx1"/>
                        </a:solidFill>
                        <a:effectLst/>
                        <a:latin typeface="Times New Roman" pitchFamily="18" charset="0"/>
                        <a:ea typeface="+mn-ea"/>
                        <a:cs typeface="Times New Roman" pitchFamily="18" charset="0"/>
                      </a:endParaRPr>
                    </a:p>
                  </a:txBody>
                  <a:tcPr marL="0" marR="0" marT="36830" marB="0">
                    <a:lnL w="19050">
                      <a:solidFill>
                        <a:srgbClr val="FFFFFF"/>
                      </a:solidFill>
                      <a:prstDash val="solid"/>
                    </a:lnL>
                    <a:lnR w="19050">
                      <a:solidFill>
                        <a:srgbClr val="FFFFFF"/>
                      </a:solidFill>
                      <a:prstDash val="solid"/>
                    </a:lnR>
                    <a:lnT w="38100">
                      <a:solidFill>
                        <a:srgbClr val="FFFFFF"/>
                      </a:solidFill>
                      <a:prstDash val="solid"/>
                    </a:lnT>
                    <a:solidFill>
                      <a:srgbClr val="CFD8E8"/>
                    </a:solidFill>
                  </a:tcPr>
                </a:tc>
              </a:tr>
            </a:tbl>
          </a:graphicData>
        </a:graphic>
      </p:graphicFrame>
      <p:pic>
        <p:nvPicPr>
          <p:cNvPr id="4" name="object 4"/>
          <p:cNvPicPr/>
          <p:nvPr/>
        </p:nvPicPr>
        <p:blipFill>
          <a:blip r:embed="rId4" cstate="print"/>
          <a:stretch>
            <a:fillRect/>
          </a:stretch>
        </p:blipFill>
        <p:spPr>
          <a:xfrm>
            <a:off x="304800" y="6934200"/>
            <a:ext cx="9348316" cy="638244"/>
          </a:xfrm>
          <a:prstGeom prst="rect">
            <a:avLst/>
          </a:prstGeom>
        </p:spPr>
      </p:pic>
      <p:sp>
        <p:nvSpPr>
          <p:cNvPr id="5" name="object 5"/>
          <p:cNvSpPr txBox="1"/>
          <p:nvPr/>
        </p:nvSpPr>
        <p:spPr>
          <a:xfrm>
            <a:off x="381000" y="7010400"/>
            <a:ext cx="914400" cy="442429"/>
          </a:xfrm>
          <a:prstGeom prst="rect">
            <a:avLst/>
          </a:prstGeom>
        </p:spPr>
        <p:txBody>
          <a:bodyPr vert="horz" wrap="square" lIns="0" tIns="87630" rIns="0" bIns="0" rtlCol="0">
            <a:spAutoFit/>
          </a:bodyPr>
          <a:lstStyle/>
          <a:p>
            <a:pPr marL="38100">
              <a:lnSpc>
                <a:spcPct val="100000"/>
              </a:lnSpc>
              <a:spcBef>
                <a:spcPts val="690"/>
              </a:spcBef>
            </a:pPr>
            <a:r>
              <a:rPr lang="en-US" sz="2300" b="1" dirty="0" smtClean="0">
                <a:latin typeface="Times New Roman"/>
                <a:cs typeface="Times New Roman"/>
              </a:rPr>
              <a:t> </a:t>
            </a:r>
            <a:fld id="{81D60167-4931-47E6-BA6A-407CBD079E47}" type="slidenum">
              <a:rPr sz="2300" b="1" smtClean="0">
                <a:latin typeface="Times New Roman"/>
                <a:cs typeface="Times New Roman"/>
              </a:rPr>
              <a:pPr marL="38100">
                <a:lnSpc>
                  <a:spcPct val="100000"/>
                </a:lnSpc>
                <a:spcBef>
                  <a:spcPts val="690"/>
                </a:spcBef>
              </a:pPr>
              <a:t>11</a:t>
            </a:fld>
            <a:endParaRPr sz="2300">
              <a:latin typeface="Times New Roman"/>
              <a:cs typeface="Times New Roman"/>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81985" y="575566"/>
            <a:ext cx="3904615" cy="422275"/>
          </a:xfrm>
          <a:prstGeom prst="rect">
            <a:avLst/>
          </a:prstGeom>
        </p:spPr>
        <p:txBody>
          <a:bodyPr vert="horz" wrap="square" lIns="0" tIns="12700" rIns="0" bIns="0" rtlCol="0">
            <a:spAutoFit/>
          </a:bodyPr>
          <a:lstStyle/>
          <a:p>
            <a:pPr marL="12700">
              <a:lnSpc>
                <a:spcPct val="100000"/>
              </a:lnSpc>
              <a:spcBef>
                <a:spcPts val="100"/>
              </a:spcBef>
            </a:pPr>
            <a:r>
              <a:rPr spc="-20"/>
              <a:t>LITERATURE</a:t>
            </a:r>
            <a:r>
              <a:rPr spc="235"/>
              <a:t> </a:t>
            </a:r>
            <a:r>
              <a:rPr spc="-40" smtClean="0"/>
              <a:t>SURVEY-</a:t>
            </a:r>
            <a:r>
              <a:rPr lang="en-US" spc="-40" dirty="0" smtClean="0"/>
              <a:t>5</a:t>
            </a:r>
            <a:endParaRPr spc="-40" dirty="0"/>
          </a:p>
        </p:txBody>
      </p:sp>
      <p:graphicFrame>
        <p:nvGraphicFramePr>
          <p:cNvPr id="3" name="object 3"/>
          <p:cNvGraphicFramePr>
            <a:graphicFrameLocks noGrp="1"/>
          </p:cNvGraphicFramePr>
          <p:nvPr/>
        </p:nvGraphicFramePr>
        <p:xfrm>
          <a:off x="457200" y="1295400"/>
          <a:ext cx="9061703" cy="5638800"/>
        </p:xfrm>
        <a:graphic>
          <a:graphicData uri="http://schemas.openxmlformats.org/drawingml/2006/table">
            <a:tbl>
              <a:tblPr firstRow="1" bandRow="1">
                <a:tableStyleId>{2D5ABB26-0587-4C30-8999-92F81FD0307C}</a:tableStyleId>
              </a:tblPr>
              <a:tblGrid>
                <a:gridCol w="1388437"/>
                <a:gridCol w="1049963"/>
                <a:gridCol w="1524000"/>
                <a:gridCol w="1215442"/>
                <a:gridCol w="1294621"/>
                <a:gridCol w="1327898"/>
                <a:gridCol w="1261342"/>
              </a:tblGrid>
              <a:tr h="870250">
                <a:tc>
                  <a:txBody>
                    <a:bodyPr/>
                    <a:lstStyle/>
                    <a:p>
                      <a:pPr marL="90170" marR="238760" algn="ctr">
                        <a:lnSpc>
                          <a:spcPct val="100000"/>
                        </a:lnSpc>
                        <a:spcBef>
                          <a:spcPts val="225"/>
                        </a:spcBef>
                      </a:pPr>
                      <a:r>
                        <a:rPr sz="1800" b="1" spc="-5" dirty="0">
                          <a:solidFill>
                            <a:srgbClr val="FFFFFF"/>
                          </a:solidFill>
                          <a:latin typeface="Times New Roman" pitchFamily="18" charset="0"/>
                          <a:cs typeface="Times New Roman" pitchFamily="18" charset="0"/>
                        </a:rPr>
                        <a:t>Title</a:t>
                      </a:r>
                      <a:r>
                        <a:rPr sz="1800" b="1" spc="-60" dirty="0">
                          <a:solidFill>
                            <a:srgbClr val="FFFFFF"/>
                          </a:solidFill>
                          <a:latin typeface="Times New Roman" pitchFamily="18" charset="0"/>
                          <a:cs typeface="Times New Roman" pitchFamily="18" charset="0"/>
                        </a:rPr>
                        <a:t> </a:t>
                      </a:r>
                      <a:r>
                        <a:rPr sz="1800" b="1" dirty="0">
                          <a:solidFill>
                            <a:srgbClr val="FFFFFF"/>
                          </a:solidFill>
                          <a:latin typeface="Times New Roman" pitchFamily="18" charset="0"/>
                          <a:cs typeface="Times New Roman" pitchFamily="18" charset="0"/>
                        </a:rPr>
                        <a:t>of</a:t>
                      </a:r>
                      <a:r>
                        <a:rPr sz="1800" b="1" spc="-45" dirty="0">
                          <a:solidFill>
                            <a:srgbClr val="FFFFFF"/>
                          </a:solidFill>
                          <a:latin typeface="Times New Roman" pitchFamily="18" charset="0"/>
                          <a:cs typeface="Times New Roman" pitchFamily="18" charset="0"/>
                        </a:rPr>
                        <a:t> </a:t>
                      </a:r>
                      <a:r>
                        <a:rPr sz="1800" b="1" dirty="0">
                          <a:solidFill>
                            <a:srgbClr val="FFFFFF"/>
                          </a:solidFill>
                          <a:latin typeface="Times New Roman" pitchFamily="18" charset="0"/>
                          <a:cs typeface="Times New Roman" pitchFamily="18" charset="0"/>
                        </a:rPr>
                        <a:t>the </a:t>
                      </a:r>
                      <a:r>
                        <a:rPr sz="1800" b="1" spc="-390" dirty="0">
                          <a:solidFill>
                            <a:srgbClr val="FFFFFF"/>
                          </a:solidFill>
                          <a:latin typeface="Times New Roman" pitchFamily="18" charset="0"/>
                          <a:cs typeface="Times New Roman" pitchFamily="18" charset="0"/>
                        </a:rPr>
                        <a:t> </a:t>
                      </a:r>
                      <a:r>
                        <a:rPr sz="1800" b="1" spc="-10" dirty="0">
                          <a:solidFill>
                            <a:srgbClr val="FFFFFF"/>
                          </a:solidFill>
                          <a:latin typeface="Times New Roman" pitchFamily="18" charset="0"/>
                          <a:cs typeface="Times New Roman" pitchFamily="18" charset="0"/>
                        </a:rPr>
                        <a:t>Paper</a:t>
                      </a:r>
                      <a:endParaRPr sz="1800">
                        <a:latin typeface="Times New Roman" pitchFamily="18" charset="0"/>
                        <a:cs typeface="Times New Roman" pitchFamily="18" charset="0"/>
                      </a:endParaRPr>
                    </a:p>
                  </a:txBody>
                  <a:tcPr marL="0" marR="0" marT="28575" marB="0">
                    <a:lnL w="19050">
                      <a:solidFill>
                        <a:srgbClr val="FFFFFF"/>
                      </a:solidFill>
                      <a:prstDash val="solid"/>
                    </a:lnL>
                    <a:lnR w="1905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90170" algn="ctr">
                        <a:lnSpc>
                          <a:spcPct val="100000"/>
                        </a:lnSpc>
                        <a:spcBef>
                          <a:spcPts val="225"/>
                        </a:spcBef>
                      </a:pPr>
                      <a:r>
                        <a:rPr sz="1800" b="1" smtClean="0">
                          <a:solidFill>
                            <a:srgbClr val="FFFFFF"/>
                          </a:solidFill>
                          <a:latin typeface="Times New Roman" pitchFamily="18" charset="0"/>
                          <a:cs typeface="Times New Roman" pitchFamily="18" charset="0"/>
                        </a:rPr>
                        <a:t>Author</a:t>
                      </a:r>
                      <a:endParaRPr sz="1800">
                        <a:latin typeface="Times New Roman" pitchFamily="18" charset="0"/>
                        <a:cs typeface="Times New Roman" pitchFamily="18" charset="0"/>
                      </a:endParaRPr>
                    </a:p>
                  </a:txBody>
                  <a:tcPr marL="0" marR="0" marT="28575" marB="0">
                    <a:lnL w="1905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90805" marR="164465" algn="ctr">
                        <a:lnSpc>
                          <a:spcPct val="100000"/>
                        </a:lnSpc>
                        <a:spcBef>
                          <a:spcPts val="225"/>
                        </a:spcBef>
                      </a:pPr>
                      <a:r>
                        <a:rPr sz="1800" b="1" spc="-40" dirty="0">
                          <a:solidFill>
                            <a:srgbClr val="FFFFFF"/>
                          </a:solidFill>
                          <a:latin typeface="Times New Roman" pitchFamily="18" charset="0"/>
                          <a:cs typeface="Times New Roman" pitchFamily="18" charset="0"/>
                        </a:rPr>
                        <a:t>Year</a:t>
                      </a:r>
                      <a:r>
                        <a:rPr sz="1800" b="1" spc="-35" dirty="0">
                          <a:solidFill>
                            <a:srgbClr val="FFFFFF"/>
                          </a:solidFill>
                          <a:latin typeface="Times New Roman" pitchFamily="18" charset="0"/>
                          <a:cs typeface="Times New Roman" pitchFamily="18" charset="0"/>
                        </a:rPr>
                        <a:t> </a:t>
                      </a:r>
                      <a:r>
                        <a:rPr sz="1800" b="1" dirty="0">
                          <a:solidFill>
                            <a:srgbClr val="FFFFFF"/>
                          </a:solidFill>
                          <a:latin typeface="Times New Roman" pitchFamily="18" charset="0"/>
                          <a:cs typeface="Times New Roman" pitchFamily="18" charset="0"/>
                        </a:rPr>
                        <a:t>of </a:t>
                      </a:r>
                      <a:r>
                        <a:rPr sz="1800" b="1" spc="5" dirty="0">
                          <a:solidFill>
                            <a:srgbClr val="FFFFFF"/>
                          </a:solidFill>
                          <a:latin typeface="Times New Roman" pitchFamily="18" charset="0"/>
                          <a:cs typeface="Times New Roman" pitchFamily="18" charset="0"/>
                        </a:rPr>
                        <a:t> </a:t>
                      </a:r>
                      <a:r>
                        <a:rPr sz="1800" b="1" spc="-5" dirty="0">
                          <a:solidFill>
                            <a:srgbClr val="FFFFFF"/>
                          </a:solidFill>
                          <a:latin typeface="Times New Roman" pitchFamily="18" charset="0"/>
                          <a:cs typeface="Times New Roman" pitchFamily="18" charset="0"/>
                        </a:rPr>
                        <a:t>P</a:t>
                      </a:r>
                      <a:r>
                        <a:rPr sz="1800" b="1" spc="5" dirty="0">
                          <a:solidFill>
                            <a:srgbClr val="FFFFFF"/>
                          </a:solidFill>
                          <a:latin typeface="Times New Roman" pitchFamily="18" charset="0"/>
                          <a:cs typeface="Times New Roman" pitchFamily="18" charset="0"/>
                        </a:rPr>
                        <a:t>ubli</a:t>
                      </a:r>
                      <a:r>
                        <a:rPr sz="1800" b="1" spc="-20" dirty="0">
                          <a:solidFill>
                            <a:srgbClr val="FFFFFF"/>
                          </a:solidFill>
                          <a:latin typeface="Times New Roman" pitchFamily="18" charset="0"/>
                          <a:cs typeface="Times New Roman" pitchFamily="18" charset="0"/>
                        </a:rPr>
                        <a:t>c</a:t>
                      </a:r>
                      <a:r>
                        <a:rPr sz="1800" b="1" spc="-10" dirty="0">
                          <a:solidFill>
                            <a:srgbClr val="FFFFFF"/>
                          </a:solidFill>
                          <a:latin typeface="Times New Roman" pitchFamily="18" charset="0"/>
                          <a:cs typeface="Times New Roman" pitchFamily="18" charset="0"/>
                        </a:rPr>
                        <a:t>a</a:t>
                      </a:r>
                      <a:r>
                        <a:rPr sz="1800" b="1" spc="-15" dirty="0">
                          <a:solidFill>
                            <a:srgbClr val="FFFFFF"/>
                          </a:solidFill>
                          <a:latin typeface="Times New Roman" pitchFamily="18" charset="0"/>
                          <a:cs typeface="Times New Roman" pitchFamily="18" charset="0"/>
                        </a:rPr>
                        <a:t>ti</a:t>
                      </a:r>
                      <a:r>
                        <a:rPr sz="1800" b="1" dirty="0">
                          <a:solidFill>
                            <a:srgbClr val="FFFFFF"/>
                          </a:solidFill>
                          <a:latin typeface="Times New Roman" pitchFamily="18" charset="0"/>
                          <a:cs typeface="Times New Roman" pitchFamily="18" charset="0"/>
                        </a:rPr>
                        <a:t>on</a:t>
                      </a:r>
                      <a:endParaRPr sz="1800">
                        <a:latin typeface="Times New Roman" pitchFamily="18" charset="0"/>
                        <a:cs typeface="Times New Roman" pitchFamily="18" charset="0"/>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89535" algn="ctr">
                        <a:lnSpc>
                          <a:spcPct val="100000"/>
                        </a:lnSpc>
                        <a:spcBef>
                          <a:spcPts val="225"/>
                        </a:spcBef>
                      </a:pPr>
                      <a:r>
                        <a:rPr sz="1800" b="1" spc="-5" dirty="0">
                          <a:solidFill>
                            <a:srgbClr val="FFFFFF"/>
                          </a:solidFill>
                          <a:latin typeface="Times New Roman" pitchFamily="18" charset="0"/>
                          <a:cs typeface="Times New Roman" pitchFamily="18" charset="0"/>
                        </a:rPr>
                        <a:t>Publisher</a:t>
                      </a:r>
                      <a:endParaRPr sz="1800">
                        <a:latin typeface="Times New Roman" pitchFamily="18" charset="0"/>
                        <a:cs typeface="Times New Roman" pitchFamily="18" charset="0"/>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89535" algn="ctr">
                        <a:lnSpc>
                          <a:spcPct val="100000"/>
                        </a:lnSpc>
                        <a:spcBef>
                          <a:spcPts val="225"/>
                        </a:spcBef>
                      </a:pPr>
                      <a:r>
                        <a:rPr sz="1800" b="1" spc="-5" dirty="0">
                          <a:solidFill>
                            <a:srgbClr val="FFFFFF"/>
                          </a:solidFill>
                          <a:latin typeface="Times New Roman" pitchFamily="18" charset="0"/>
                          <a:cs typeface="Times New Roman" pitchFamily="18" charset="0"/>
                        </a:rPr>
                        <a:t>Methods</a:t>
                      </a:r>
                      <a:endParaRPr sz="1800">
                        <a:latin typeface="Times New Roman" pitchFamily="18" charset="0"/>
                        <a:cs typeface="Times New Roman" pitchFamily="18" charset="0"/>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89535" algn="ctr">
                        <a:lnSpc>
                          <a:spcPct val="100000"/>
                        </a:lnSpc>
                        <a:spcBef>
                          <a:spcPts val="225"/>
                        </a:spcBef>
                      </a:pPr>
                      <a:r>
                        <a:rPr sz="1800" b="1" spc="-10" dirty="0">
                          <a:solidFill>
                            <a:srgbClr val="FFFFFF"/>
                          </a:solidFill>
                          <a:latin typeface="Times New Roman" pitchFamily="18" charset="0"/>
                          <a:cs typeface="Times New Roman" pitchFamily="18" charset="0"/>
                        </a:rPr>
                        <a:t>Advantages</a:t>
                      </a:r>
                      <a:endParaRPr sz="1800">
                        <a:latin typeface="Times New Roman" pitchFamily="18" charset="0"/>
                        <a:cs typeface="Times New Roman" pitchFamily="18" charset="0"/>
                      </a:endParaRPr>
                    </a:p>
                  </a:txBody>
                  <a:tcPr marL="0" marR="0" marT="28575" marB="0">
                    <a:lnL w="12700">
                      <a:solidFill>
                        <a:srgbClr val="FFFFFF"/>
                      </a:solidFill>
                      <a:prstDash val="solid"/>
                    </a:lnL>
                    <a:lnR w="1905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90805" algn="ctr">
                        <a:lnSpc>
                          <a:spcPct val="100000"/>
                        </a:lnSpc>
                        <a:spcBef>
                          <a:spcPts val="225"/>
                        </a:spcBef>
                      </a:pPr>
                      <a:r>
                        <a:rPr sz="1800" b="1" spc="-10" dirty="0">
                          <a:solidFill>
                            <a:srgbClr val="FFFFFF"/>
                          </a:solidFill>
                          <a:latin typeface="Times New Roman" pitchFamily="18" charset="0"/>
                          <a:cs typeface="Times New Roman" pitchFamily="18" charset="0"/>
                        </a:rPr>
                        <a:t>Limitations</a:t>
                      </a:r>
                      <a:endParaRPr sz="1800">
                        <a:latin typeface="Times New Roman" pitchFamily="18" charset="0"/>
                        <a:cs typeface="Times New Roman" pitchFamily="18" charset="0"/>
                      </a:endParaRPr>
                    </a:p>
                  </a:txBody>
                  <a:tcPr marL="0" marR="0" marT="28575" marB="0">
                    <a:lnL w="19050">
                      <a:solidFill>
                        <a:srgbClr val="FFFFFF"/>
                      </a:solidFill>
                      <a:prstDash val="solid"/>
                    </a:lnL>
                    <a:lnR w="19050">
                      <a:solidFill>
                        <a:srgbClr val="FFFFFF"/>
                      </a:solidFill>
                      <a:prstDash val="solid"/>
                    </a:lnR>
                    <a:lnT w="12700">
                      <a:solidFill>
                        <a:srgbClr val="FFFFFF"/>
                      </a:solidFill>
                      <a:prstDash val="solid"/>
                    </a:lnT>
                    <a:lnB w="38100">
                      <a:solidFill>
                        <a:srgbClr val="FFFFFF"/>
                      </a:solidFill>
                      <a:prstDash val="solid"/>
                    </a:lnB>
                    <a:solidFill>
                      <a:srgbClr val="4F80BC"/>
                    </a:solidFill>
                  </a:tcPr>
                </a:tc>
              </a:tr>
              <a:tr h="4768550">
                <a:tc>
                  <a:txBody>
                    <a:bodyPr/>
                    <a:lstStyle/>
                    <a:p>
                      <a:pPr marL="0" marR="0" algn="ctr" defTabSz="914400" rtl="0" eaLnBrk="1" latinLnBrk="0" hangingPunct="1">
                        <a:spcBef>
                          <a:spcPts val="0"/>
                        </a:spcBef>
                        <a:spcAft>
                          <a:spcPts val="0"/>
                        </a:spcAft>
                      </a:pPr>
                      <a:r>
                        <a:rPr lang="en-US" sz="1600" dirty="0" smtClean="0">
                          <a:latin typeface="Times New Roman" pitchFamily="18" charset="0"/>
                          <a:cs typeface="Times New Roman" pitchFamily="18" charset="0"/>
                        </a:rPr>
                        <a:t>Intelligent Traffic Accident Prediction Model for Internet of Vehicles With Deep Learning Approach</a:t>
                      </a:r>
                      <a:endParaRPr lang="en-US" sz="1600" kern="1200" dirty="0">
                        <a:solidFill>
                          <a:schemeClr val="tx1"/>
                        </a:solidFill>
                        <a:latin typeface="Times New Roman" pitchFamily="18" charset="0"/>
                        <a:ea typeface="Times New Roman"/>
                        <a:cs typeface="Times New Roman" pitchFamily="18" charset="0"/>
                      </a:endParaRPr>
                    </a:p>
                  </a:txBody>
                  <a:tcPr marL="0" marR="0" marT="36830" marB="0">
                    <a:lnL w="19050">
                      <a:solidFill>
                        <a:srgbClr val="FFFFFF"/>
                      </a:solidFill>
                      <a:prstDash val="solid"/>
                    </a:lnL>
                    <a:lnR w="19050">
                      <a:solidFill>
                        <a:srgbClr val="FFFFFF"/>
                      </a:solidFill>
                      <a:prstDash val="solid"/>
                    </a:lnR>
                    <a:lnT w="38100">
                      <a:solidFill>
                        <a:srgbClr val="FFFFFF"/>
                      </a:solidFill>
                      <a:prstDash val="solid"/>
                    </a:lnT>
                    <a:solidFill>
                      <a:srgbClr val="CFD8E8"/>
                    </a:solidFill>
                  </a:tcPr>
                </a:tc>
                <a:tc>
                  <a:txBody>
                    <a:bodyPr/>
                    <a:lstStyle/>
                    <a:p>
                      <a:pPr marL="90170" algn="ctr">
                        <a:lnSpc>
                          <a:spcPct val="100000"/>
                        </a:lnSpc>
                        <a:spcBef>
                          <a:spcPts val="290"/>
                        </a:spcBef>
                      </a:pPr>
                      <a:r>
                        <a:rPr lang="en-US" sz="1600" b="0" i="0" u="sng" dirty="0" smtClean="0">
                          <a:solidFill>
                            <a:schemeClr val="tx1"/>
                          </a:solidFill>
                          <a:latin typeface="Times New Roman" pitchFamily="18" charset="0"/>
                          <a:ea typeface="+mn-ea"/>
                          <a:cs typeface="Times New Roman" pitchFamily="18" charset="0"/>
                          <a:hlinkClick r:id="rId2"/>
                        </a:rPr>
                        <a:t>Da-Jie Lin, Mu-Yen Chen , Hsiu-Sen Chiang </a:t>
                      </a:r>
                      <a:endParaRPr lang="en-US" sz="1600" b="0" i="0" u="sng" dirty="0">
                        <a:solidFill>
                          <a:schemeClr val="tx1"/>
                        </a:solidFill>
                        <a:latin typeface="Times New Roman" pitchFamily="18" charset="0"/>
                        <a:ea typeface="+mn-ea"/>
                        <a:cs typeface="Times New Roman" pitchFamily="18" charset="0"/>
                        <a:hlinkClick r:id="rId3"/>
                      </a:endParaRPr>
                    </a:p>
                  </a:txBody>
                  <a:tcPr marL="0" marR="0" marT="36830" marB="0">
                    <a:lnL w="19050">
                      <a:solidFill>
                        <a:srgbClr val="FFFFFF"/>
                      </a:solidFill>
                      <a:prstDash val="solid"/>
                    </a:lnL>
                    <a:lnR w="12700">
                      <a:solidFill>
                        <a:srgbClr val="FFFFFF"/>
                      </a:solidFill>
                      <a:prstDash val="solid"/>
                    </a:lnR>
                    <a:lnT w="38100">
                      <a:solidFill>
                        <a:srgbClr val="FFFFFF"/>
                      </a:solidFill>
                      <a:prstDash val="solid"/>
                    </a:lnT>
                    <a:solidFill>
                      <a:srgbClr val="CFD8E8"/>
                    </a:solidFill>
                  </a:tcPr>
                </a:tc>
                <a:tc>
                  <a:txBody>
                    <a:bodyPr/>
                    <a:lstStyle/>
                    <a:p>
                      <a:pPr marL="91440" algn="ctr">
                        <a:lnSpc>
                          <a:spcPct val="100000"/>
                        </a:lnSpc>
                        <a:spcBef>
                          <a:spcPts val="290"/>
                        </a:spcBef>
                      </a:pPr>
                      <a:r>
                        <a:rPr sz="1800" smtClean="0">
                          <a:latin typeface="Times New Roman" pitchFamily="18" charset="0"/>
                          <a:cs typeface="Times New Roman" pitchFamily="18" charset="0"/>
                        </a:rPr>
                        <a:t>20</a:t>
                      </a:r>
                      <a:r>
                        <a:rPr lang="en-US" sz="1800" dirty="0" smtClean="0">
                          <a:latin typeface="Times New Roman" pitchFamily="18" charset="0"/>
                          <a:cs typeface="Times New Roman" pitchFamily="18" charset="0"/>
                        </a:rPr>
                        <a:t>21</a:t>
                      </a:r>
                      <a:endParaRPr sz="1800">
                        <a:latin typeface="Times New Roman" pitchFamily="18" charset="0"/>
                        <a:cs typeface="Times New Roman" pitchFamily="18" charset="0"/>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solidFill>
                      <a:srgbClr val="CFD8E8"/>
                    </a:solidFill>
                  </a:tcPr>
                </a:tc>
                <a:tc>
                  <a:txBody>
                    <a:bodyPr/>
                    <a:lstStyle/>
                    <a:p>
                      <a:pPr marL="88900" algn="ctr">
                        <a:lnSpc>
                          <a:spcPct val="100000"/>
                        </a:lnSpc>
                        <a:spcBef>
                          <a:spcPts val="290"/>
                        </a:spcBef>
                      </a:pPr>
                      <a:r>
                        <a:rPr lang="en-US" sz="1800" dirty="0" smtClean="0">
                          <a:latin typeface="Times New Roman" pitchFamily="18" charset="0"/>
                          <a:cs typeface="Times New Roman" pitchFamily="18" charset="0"/>
                        </a:rPr>
                        <a:t>IEEE</a:t>
                      </a:r>
                      <a:endParaRPr sz="1800">
                        <a:latin typeface="Times New Roman" pitchFamily="18" charset="0"/>
                        <a:cs typeface="Times New Roman" pitchFamily="18" charset="0"/>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solidFill>
                      <a:srgbClr val="CFD8E8"/>
                    </a:solidFill>
                  </a:tcPr>
                </a:tc>
                <a:tc>
                  <a:txBody>
                    <a:bodyPr/>
                    <a:lstStyle/>
                    <a:p>
                      <a:pPr algn="ctr"/>
                      <a:r>
                        <a:rPr lang="en-US" sz="1600" b="0" i="0" dirty="0" smtClean="0">
                          <a:solidFill>
                            <a:schemeClr val="tx1"/>
                          </a:solidFill>
                          <a:effectLst/>
                          <a:latin typeface="Times New Roman" pitchFamily="18" charset="0"/>
                          <a:ea typeface="+mn-ea"/>
                          <a:cs typeface="Times New Roman" pitchFamily="18" charset="0"/>
                        </a:rPr>
                        <a:t>The </a:t>
                      </a:r>
                      <a:r>
                        <a:rPr lang="en-US" sz="1600" b="0" i="0" baseline="0" dirty="0" smtClean="0">
                          <a:solidFill>
                            <a:schemeClr val="tx1"/>
                          </a:solidFill>
                          <a:effectLst/>
                          <a:latin typeface="Times New Roman" pitchFamily="18" charset="0"/>
                          <a:ea typeface="+mn-ea"/>
                          <a:cs typeface="Times New Roman" pitchFamily="18" charset="0"/>
                        </a:rPr>
                        <a:t> </a:t>
                      </a:r>
                      <a:r>
                        <a:rPr lang="en-US" sz="1600" b="0" i="0" dirty="0" smtClean="0">
                          <a:solidFill>
                            <a:schemeClr val="tx1"/>
                          </a:solidFill>
                          <a:effectLst/>
                          <a:latin typeface="Times New Roman" pitchFamily="18" charset="0"/>
                          <a:ea typeface="+mn-ea"/>
                          <a:cs typeface="Times New Roman" pitchFamily="18" charset="0"/>
                        </a:rPr>
                        <a:t>IR sensor is used to detect the drowsiness of </a:t>
                      </a:r>
                    </a:p>
                    <a:p>
                      <a:pPr algn="ctr"/>
                      <a:r>
                        <a:rPr lang="en-US" sz="1600" b="0" i="0" dirty="0" smtClean="0">
                          <a:solidFill>
                            <a:schemeClr val="tx1"/>
                          </a:solidFill>
                          <a:effectLst/>
                          <a:latin typeface="Times New Roman" pitchFamily="18" charset="0"/>
                          <a:ea typeface="+mn-ea"/>
                          <a:cs typeface="Times New Roman" pitchFamily="18" charset="0"/>
                        </a:rPr>
                        <a:t>the driver.</a:t>
                      </a:r>
                      <a:endParaRPr lang="en-US" sz="1600" b="0" i="0" dirty="0">
                        <a:solidFill>
                          <a:schemeClr val="tx1"/>
                        </a:solidFill>
                        <a:effectLst/>
                        <a:latin typeface="Times New Roman" pitchFamily="18" charset="0"/>
                        <a:ea typeface="+mn-ea"/>
                        <a:cs typeface="Times New Roman" pitchFamily="18" charset="0"/>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solidFill>
                      <a:srgbClr val="CFD8E8"/>
                    </a:solidFill>
                  </a:tcPr>
                </a:tc>
                <a:tc>
                  <a:txBody>
                    <a:bodyPr/>
                    <a:lstStyle/>
                    <a:p>
                      <a:pPr algn="ctr"/>
                      <a:r>
                        <a:rPr lang="en-US" sz="1600" b="0" i="0" dirty="0" smtClean="0">
                          <a:solidFill>
                            <a:schemeClr val="tx1"/>
                          </a:solidFill>
                          <a:effectLst/>
                          <a:latin typeface="Times New Roman" pitchFamily="18" charset="0"/>
                          <a:ea typeface="+mn-ea"/>
                          <a:cs typeface="Times New Roman" pitchFamily="18" charset="0"/>
                        </a:rPr>
                        <a:t>There have late been various promising mechanical </a:t>
                      </a:r>
                    </a:p>
                    <a:p>
                      <a:pPr algn="ctr"/>
                      <a:r>
                        <a:rPr lang="en-US" sz="1600" b="0" i="0" dirty="0" smtClean="0">
                          <a:solidFill>
                            <a:schemeClr val="tx1"/>
                          </a:solidFill>
                          <a:effectLst/>
                          <a:latin typeface="Times New Roman" pitchFamily="18" charset="0"/>
                          <a:ea typeface="+mn-ea"/>
                          <a:cs typeface="Times New Roman" pitchFamily="18" charset="0"/>
                        </a:rPr>
                        <a:t>Achievements.</a:t>
                      </a:r>
                      <a:endParaRPr lang="en-US" sz="1600" b="0" i="0" dirty="0">
                        <a:solidFill>
                          <a:schemeClr val="tx1"/>
                        </a:solidFill>
                        <a:effectLst/>
                        <a:latin typeface="+mn-lt"/>
                        <a:ea typeface="+mn-ea"/>
                        <a:cs typeface="+mn-cs"/>
                      </a:endParaRPr>
                    </a:p>
                  </a:txBody>
                  <a:tcPr marL="0" marR="0" marT="36830" marB="0">
                    <a:lnL w="12700">
                      <a:solidFill>
                        <a:srgbClr val="FFFFFF"/>
                      </a:solidFill>
                      <a:prstDash val="solid"/>
                    </a:lnL>
                    <a:lnR w="19050">
                      <a:solidFill>
                        <a:srgbClr val="FFFFFF"/>
                      </a:solidFill>
                      <a:prstDash val="solid"/>
                    </a:lnR>
                    <a:lnT w="38100">
                      <a:solidFill>
                        <a:srgbClr val="FFFFFF"/>
                      </a:solidFill>
                      <a:prstDash val="solid"/>
                    </a:lnT>
                    <a:solidFill>
                      <a:srgbClr val="CFD8E8"/>
                    </a:solidFill>
                  </a:tcPr>
                </a:tc>
                <a:tc>
                  <a:txBody>
                    <a:bodyPr/>
                    <a:lstStyle/>
                    <a:p>
                      <a:pPr algn="ctr"/>
                      <a:r>
                        <a:rPr lang="en-US" sz="1600" b="0" i="0" dirty="0" smtClean="0">
                          <a:solidFill>
                            <a:schemeClr val="tx1"/>
                          </a:solidFill>
                          <a:effectLst/>
                          <a:latin typeface="Times New Roman" pitchFamily="18" charset="0"/>
                          <a:ea typeface="+mn-ea"/>
                          <a:cs typeface="Times New Roman" pitchFamily="18" charset="0"/>
                        </a:rPr>
                        <a:t>The driver might not be aware about the sign or intentionally doesn't follow.</a:t>
                      </a:r>
                    </a:p>
                    <a:p>
                      <a:pPr algn="ctr"/>
                      <a:endParaRPr lang="en-US" sz="1600" b="0" i="0" dirty="0" smtClean="0">
                        <a:solidFill>
                          <a:schemeClr val="tx1"/>
                        </a:solidFill>
                        <a:effectLst/>
                        <a:latin typeface="Times New Roman" pitchFamily="18" charset="0"/>
                        <a:ea typeface="+mn-ea"/>
                        <a:cs typeface="Times New Roman" pitchFamily="18" charset="0"/>
                      </a:endParaRPr>
                    </a:p>
                  </a:txBody>
                  <a:tcPr marL="0" marR="0" marT="36830" marB="0">
                    <a:lnL w="19050">
                      <a:solidFill>
                        <a:srgbClr val="FFFFFF"/>
                      </a:solidFill>
                      <a:prstDash val="solid"/>
                    </a:lnL>
                    <a:lnR w="19050">
                      <a:solidFill>
                        <a:srgbClr val="FFFFFF"/>
                      </a:solidFill>
                      <a:prstDash val="solid"/>
                    </a:lnR>
                    <a:lnT w="38100">
                      <a:solidFill>
                        <a:srgbClr val="FFFFFF"/>
                      </a:solidFill>
                      <a:prstDash val="solid"/>
                    </a:lnT>
                    <a:solidFill>
                      <a:srgbClr val="CFD8E8"/>
                    </a:solidFill>
                  </a:tcPr>
                </a:tc>
              </a:tr>
            </a:tbl>
          </a:graphicData>
        </a:graphic>
      </p:graphicFrame>
      <p:pic>
        <p:nvPicPr>
          <p:cNvPr id="4" name="object 4"/>
          <p:cNvPicPr/>
          <p:nvPr/>
        </p:nvPicPr>
        <p:blipFill>
          <a:blip r:embed="rId4" cstate="print"/>
          <a:stretch>
            <a:fillRect/>
          </a:stretch>
        </p:blipFill>
        <p:spPr>
          <a:xfrm>
            <a:off x="304800" y="6934200"/>
            <a:ext cx="9348316" cy="638244"/>
          </a:xfrm>
          <a:prstGeom prst="rect">
            <a:avLst/>
          </a:prstGeom>
        </p:spPr>
      </p:pic>
      <p:sp>
        <p:nvSpPr>
          <p:cNvPr id="5" name="object 5"/>
          <p:cNvSpPr txBox="1"/>
          <p:nvPr/>
        </p:nvSpPr>
        <p:spPr>
          <a:xfrm>
            <a:off x="381000" y="7010400"/>
            <a:ext cx="914400" cy="442429"/>
          </a:xfrm>
          <a:prstGeom prst="rect">
            <a:avLst/>
          </a:prstGeom>
        </p:spPr>
        <p:txBody>
          <a:bodyPr vert="horz" wrap="square" lIns="0" tIns="87630" rIns="0" bIns="0" rtlCol="0">
            <a:spAutoFit/>
          </a:bodyPr>
          <a:lstStyle/>
          <a:p>
            <a:pPr marL="38100">
              <a:lnSpc>
                <a:spcPct val="100000"/>
              </a:lnSpc>
              <a:spcBef>
                <a:spcPts val="690"/>
              </a:spcBef>
            </a:pPr>
            <a:r>
              <a:rPr lang="en-US" sz="2300" b="1" dirty="0" smtClean="0">
                <a:latin typeface="Times New Roman"/>
                <a:cs typeface="Times New Roman"/>
              </a:rPr>
              <a:t> </a:t>
            </a:r>
            <a:fld id="{81D60167-4931-47E6-BA6A-407CBD079E47}" type="slidenum">
              <a:rPr sz="2300" b="1" smtClean="0">
                <a:latin typeface="Times New Roman"/>
                <a:cs typeface="Times New Roman"/>
              </a:rPr>
              <a:pPr marL="38100">
                <a:lnSpc>
                  <a:spcPct val="100000"/>
                </a:lnSpc>
                <a:spcBef>
                  <a:spcPts val="690"/>
                </a:spcBef>
              </a:pPr>
              <a:t>12</a:t>
            </a:fld>
            <a:endParaRPr sz="2300">
              <a:latin typeface="Times New Roman"/>
              <a:cs typeface="Times New Roman"/>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81985" y="575566"/>
            <a:ext cx="3904615" cy="422275"/>
          </a:xfrm>
          <a:prstGeom prst="rect">
            <a:avLst/>
          </a:prstGeom>
        </p:spPr>
        <p:txBody>
          <a:bodyPr vert="horz" wrap="square" lIns="0" tIns="12700" rIns="0" bIns="0" rtlCol="0">
            <a:spAutoFit/>
          </a:bodyPr>
          <a:lstStyle/>
          <a:p>
            <a:pPr marL="12700">
              <a:lnSpc>
                <a:spcPct val="100000"/>
              </a:lnSpc>
              <a:spcBef>
                <a:spcPts val="100"/>
              </a:spcBef>
            </a:pPr>
            <a:r>
              <a:rPr spc="-20"/>
              <a:t>LITERATURE</a:t>
            </a:r>
            <a:r>
              <a:rPr spc="235"/>
              <a:t> </a:t>
            </a:r>
            <a:r>
              <a:rPr spc="-40" smtClean="0"/>
              <a:t>SURVEY-</a:t>
            </a:r>
            <a:r>
              <a:rPr lang="en-US" spc="-40" dirty="0" smtClean="0"/>
              <a:t>6</a:t>
            </a:r>
            <a:endParaRPr spc="-40" dirty="0"/>
          </a:p>
        </p:txBody>
      </p:sp>
      <p:graphicFrame>
        <p:nvGraphicFramePr>
          <p:cNvPr id="3" name="object 3"/>
          <p:cNvGraphicFramePr>
            <a:graphicFrameLocks noGrp="1"/>
          </p:cNvGraphicFramePr>
          <p:nvPr/>
        </p:nvGraphicFramePr>
        <p:xfrm>
          <a:off x="457200" y="1295400"/>
          <a:ext cx="9061703" cy="5638800"/>
        </p:xfrm>
        <a:graphic>
          <a:graphicData uri="http://schemas.openxmlformats.org/drawingml/2006/table">
            <a:tbl>
              <a:tblPr firstRow="1" bandRow="1">
                <a:tableStyleId>{2D5ABB26-0587-4C30-8999-92F81FD0307C}</a:tableStyleId>
              </a:tblPr>
              <a:tblGrid>
                <a:gridCol w="1388437"/>
                <a:gridCol w="1126163"/>
                <a:gridCol w="1447800"/>
                <a:gridCol w="1215442"/>
                <a:gridCol w="1294621"/>
                <a:gridCol w="1327898"/>
                <a:gridCol w="1261342"/>
              </a:tblGrid>
              <a:tr h="870250">
                <a:tc>
                  <a:txBody>
                    <a:bodyPr/>
                    <a:lstStyle/>
                    <a:p>
                      <a:pPr marL="90170" marR="238760" algn="ctr">
                        <a:lnSpc>
                          <a:spcPct val="100000"/>
                        </a:lnSpc>
                        <a:spcBef>
                          <a:spcPts val="225"/>
                        </a:spcBef>
                      </a:pPr>
                      <a:r>
                        <a:rPr sz="1800" b="1" spc="-5" dirty="0">
                          <a:solidFill>
                            <a:srgbClr val="FFFFFF"/>
                          </a:solidFill>
                          <a:latin typeface="Times New Roman" pitchFamily="18" charset="0"/>
                          <a:cs typeface="Times New Roman" pitchFamily="18" charset="0"/>
                        </a:rPr>
                        <a:t>Title</a:t>
                      </a:r>
                      <a:r>
                        <a:rPr sz="1800" b="1" spc="-60" dirty="0">
                          <a:solidFill>
                            <a:srgbClr val="FFFFFF"/>
                          </a:solidFill>
                          <a:latin typeface="Times New Roman" pitchFamily="18" charset="0"/>
                          <a:cs typeface="Times New Roman" pitchFamily="18" charset="0"/>
                        </a:rPr>
                        <a:t> </a:t>
                      </a:r>
                      <a:r>
                        <a:rPr sz="1800" b="1" dirty="0">
                          <a:solidFill>
                            <a:srgbClr val="FFFFFF"/>
                          </a:solidFill>
                          <a:latin typeface="Times New Roman" pitchFamily="18" charset="0"/>
                          <a:cs typeface="Times New Roman" pitchFamily="18" charset="0"/>
                        </a:rPr>
                        <a:t>of</a:t>
                      </a:r>
                      <a:r>
                        <a:rPr sz="1800" b="1" spc="-45" dirty="0">
                          <a:solidFill>
                            <a:srgbClr val="FFFFFF"/>
                          </a:solidFill>
                          <a:latin typeface="Times New Roman" pitchFamily="18" charset="0"/>
                          <a:cs typeface="Times New Roman" pitchFamily="18" charset="0"/>
                        </a:rPr>
                        <a:t> </a:t>
                      </a:r>
                      <a:r>
                        <a:rPr sz="1800" b="1" dirty="0">
                          <a:solidFill>
                            <a:srgbClr val="FFFFFF"/>
                          </a:solidFill>
                          <a:latin typeface="Times New Roman" pitchFamily="18" charset="0"/>
                          <a:cs typeface="Times New Roman" pitchFamily="18" charset="0"/>
                        </a:rPr>
                        <a:t>the </a:t>
                      </a:r>
                      <a:r>
                        <a:rPr sz="1800" b="1" spc="-390" dirty="0">
                          <a:solidFill>
                            <a:srgbClr val="FFFFFF"/>
                          </a:solidFill>
                          <a:latin typeface="Times New Roman" pitchFamily="18" charset="0"/>
                          <a:cs typeface="Times New Roman" pitchFamily="18" charset="0"/>
                        </a:rPr>
                        <a:t> </a:t>
                      </a:r>
                      <a:r>
                        <a:rPr sz="1800" b="1" spc="-10" dirty="0">
                          <a:solidFill>
                            <a:srgbClr val="FFFFFF"/>
                          </a:solidFill>
                          <a:latin typeface="Times New Roman" pitchFamily="18" charset="0"/>
                          <a:cs typeface="Times New Roman" pitchFamily="18" charset="0"/>
                        </a:rPr>
                        <a:t>Paper</a:t>
                      </a:r>
                      <a:endParaRPr sz="1800">
                        <a:latin typeface="Times New Roman" pitchFamily="18" charset="0"/>
                        <a:cs typeface="Times New Roman" pitchFamily="18" charset="0"/>
                      </a:endParaRPr>
                    </a:p>
                  </a:txBody>
                  <a:tcPr marL="0" marR="0" marT="28575" marB="0">
                    <a:lnL w="19050">
                      <a:solidFill>
                        <a:srgbClr val="FFFFFF"/>
                      </a:solidFill>
                      <a:prstDash val="solid"/>
                    </a:lnL>
                    <a:lnR w="1905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90170" algn="ctr">
                        <a:lnSpc>
                          <a:spcPct val="100000"/>
                        </a:lnSpc>
                        <a:spcBef>
                          <a:spcPts val="225"/>
                        </a:spcBef>
                      </a:pPr>
                      <a:r>
                        <a:rPr sz="1800" b="1" smtClean="0">
                          <a:solidFill>
                            <a:srgbClr val="FFFFFF"/>
                          </a:solidFill>
                          <a:latin typeface="Times New Roman" pitchFamily="18" charset="0"/>
                          <a:cs typeface="Times New Roman" pitchFamily="18" charset="0"/>
                        </a:rPr>
                        <a:t>Author</a:t>
                      </a:r>
                      <a:endParaRPr sz="1800">
                        <a:latin typeface="Times New Roman" pitchFamily="18" charset="0"/>
                        <a:cs typeface="Times New Roman" pitchFamily="18" charset="0"/>
                      </a:endParaRPr>
                    </a:p>
                  </a:txBody>
                  <a:tcPr marL="0" marR="0" marT="28575" marB="0">
                    <a:lnL w="1905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90805" marR="164465" algn="ctr">
                        <a:lnSpc>
                          <a:spcPct val="100000"/>
                        </a:lnSpc>
                        <a:spcBef>
                          <a:spcPts val="225"/>
                        </a:spcBef>
                      </a:pPr>
                      <a:r>
                        <a:rPr sz="1800" b="1" spc="-40" dirty="0">
                          <a:solidFill>
                            <a:srgbClr val="FFFFFF"/>
                          </a:solidFill>
                          <a:latin typeface="Times New Roman" pitchFamily="18" charset="0"/>
                          <a:cs typeface="Times New Roman" pitchFamily="18" charset="0"/>
                        </a:rPr>
                        <a:t>Year</a:t>
                      </a:r>
                      <a:r>
                        <a:rPr sz="1800" b="1" spc="-35" dirty="0">
                          <a:solidFill>
                            <a:srgbClr val="FFFFFF"/>
                          </a:solidFill>
                          <a:latin typeface="Times New Roman" pitchFamily="18" charset="0"/>
                          <a:cs typeface="Times New Roman" pitchFamily="18" charset="0"/>
                        </a:rPr>
                        <a:t> </a:t>
                      </a:r>
                      <a:r>
                        <a:rPr sz="1800" b="1" dirty="0">
                          <a:solidFill>
                            <a:srgbClr val="FFFFFF"/>
                          </a:solidFill>
                          <a:latin typeface="Times New Roman" pitchFamily="18" charset="0"/>
                          <a:cs typeface="Times New Roman" pitchFamily="18" charset="0"/>
                        </a:rPr>
                        <a:t>of </a:t>
                      </a:r>
                      <a:r>
                        <a:rPr sz="1800" b="1" spc="5" dirty="0">
                          <a:solidFill>
                            <a:srgbClr val="FFFFFF"/>
                          </a:solidFill>
                          <a:latin typeface="Times New Roman" pitchFamily="18" charset="0"/>
                          <a:cs typeface="Times New Roman" pitchFamily="18" charset="0"/>
                        </a:rPr>
                        <a:t> </a:t>
                      </a:r>
                      <a:r>
                        <a:rPr sz="1800" b="1" spc="-5" dirty="0">
                          <a:solidFill>
                            <a:srgbClr val="FFFFFF"/>
                          </a:solidFill>
                          <a:latin typeface="Times New Roman" pitchFamily="18" charset="0"/>
                          <a:cs typeface="Times New Roman" pitchFamily="18" charset="0"/>
                        </a:rPr>
                        <a:t>P</a:t>
                      </a:r>
                      <a:r>
                        <a:rPr sz="1800" b="1" spc="5" dirty="0">
                          <a:solidFill>
                            <a:srgbClr val="FFFFFF"/>
                          </a:solidFill>
                          <a:latin typeface="Times New Roman" pitchFamily="18" charset="0"/>
                          <a:cs typeface="Times New Roman" pitchFamily="18" charset="0"/>
                        </a:rPr>
                        <a:t>ubli</a:t>
                      </a:r>
                      <a:r>
                        <a:rPr sz="1800" b="1" spc="-20" dirty="0">
                          <a:solidFill>
                            <a:srgbClr val="FFFFFF"/>
                          </a:solidFill>
                          <a:latin typeface="Times New Roman" pitchFamily="18" charset="0"/>
                          <a:cs typeface="Times New Roman" pitchFamily="18" charset="0"/>
                        </a:rPr>
                        <a:t>c</a:t>
                      </a:r>
                      <a:r>
                        <a:rPr sz="1800" b="1" spc="-10" dirty="0">
                          <a:solidFill>
                            <a:srgbClr val="FFFFFF"/>
                          </a:solidFill>
                          <a:latin typeface="Times New Roman" pitchFamily="18" charset="0"/>
                          <a:cs typeface="Times New Roman" pitchFamily="18" charset="0"/>
                        </a:rPr>
                        <a:t>a</a:t>
                      </a:r>
                      <a:r>
                        <a:rPr sz="1800" b="1" spc="-15" dirty="0">
                          <a:solidFill>
                            <a:srgbClr val="FFFFFF"/>
                          </a:solidFill>
                          <a:latin typeface="Times New Roman" pitchFamily="18" charset="0"/>
                          <a:cs typeface="Times New Roman" pitchFamily="18" charset="0"/>
                        </a:rPr>
                        <a:t>ti</a:t>
                      </a:r>
                      <a:r>
                        <a:rPr sz="1800" b="1" dirty="0">
                          <a:solidFill>
                            <a:srgbClr val="FFFFFF"/>
                          </a:solidFill>
                          <a:latin typeface="Times New Roman" pitchFamily="18" charset="0"/>
                          <a:cs typeface="Times New Roman" pitchFamily="18" charset="0"/>
                        </a:rPr>
                        <a:t>on</a:t>
                      </a:r>
                      <a:endParaRPr sz="1800">
                        <a:latin typeface="Times New Roman" pitchFamily="18" charset="0"/>
                        <a:cs typeface="Times New Roman" pitchFamily="18" charset="0"/>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89535" algn="ctr">
                        <a:lnSpc>
                          <a:spcPct val="100000"/>
                        </a:lnSpc>
                        <a:spcBef>
                          <a:spcPts val="225"/>
                        </a:spcBef>
                      </a:pPr>
                      <a:r>
                        <a:rPr sz="1800" b="1" spc="-5" dirty="0">
                          <a:solidFill>
                            <a:srgbClr val="FFFFFF"/>
                          </a:solidFill>
                          <a:latin typeface="Times New Roman" pitchFamily="18" charset="0"/>
                          <a:cs typeface="Times New Roman" pitchFamily="18" charset="0"/>
                        </a:rPr>
                        <a:t>Publisher</a:t>
                      </a:r>
                      <a:endParaRPr sz="1800">
                        <a:latin typeface="Times New Roman" pitchFamily="18" charset="0"/>
                        <a:cs typeface="Times New Roman" pitchFamily="18" charset="0"/>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89535" algn="ctr">
                        <a:lnSpc>
                          <a:spcPct val="100000"/>
                        </a:lnSpc>
                        <a:spcBef>
                          <a:spcPts val="225"/>
                        </a:spcBef>
                      </a:pPr>
                      <a:r>
                        <a:rPr sz="1800" b="1" spc="-5" dirty="0">
                          <a:solidFill>
                            <a:srgbClr val="FFFFFF"/>
                          </a:solidFill>
                          <a:latin typeface="Times New Roman" pitchFamily="18" charset="0"/>
                          <a:cs typeface="Times New Roman" pitchFamily="18" charset="0"/>
                        </a:rPr>
                        <a:t>Methods</a:t>
                      </a:r>
                      <a:endParaRPr sz="1800">
                        <a:latin typeface="Times New Roman" pitchFamily="18" charset="0"/>
                        <a:cs typeface="Times New Roman" pitchFamily="18" charset="0"/>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89535" algn="ctr">
                        <a:lnSpc>
                          <a:spcPct val="100000"/>
                        </a:lnSpc>
                        <a:spcBef>
                          <a:spcPts val="225"/>
                        </a:spcBef>
                      </a:pPr>
                      <a:r>
                        <a:rPr sz="1800" b="1" spc="-10" dirty="0">
                          <a:solidFill>
                            <a:srgbClr val="FFFFFF"/>
                          </a:solidFill>
                          <a:latin typeface="Times New Roman" pitchFamily="18" charset="0"/>
                          <a:cs typeface="Times New Roman" pitchFamily="18" charset="0"/>
                        </a:rPr>
                        <a:t>Advantages</a:t>
                      </a:r>
                      <a:endParaRPr sz="1800">
                        <a:latin typeface="Times New Roman" pitchFamily="18" charset="0"/>
                        <a:cs typeface="Times New Roman" pitchFamily="18" charset="0"/>
                      </a:endParaRPr>
                    </a:p>
                  </a:txBody>
                  <a:tcPr marL="0" marR="0" marT="28575" marB="0">
                    <a:lnL w="12700">
                      <a:solidFill>
                        <a:srgbClr val="FFFFFF"/>
                      </a:solidFill>
                      <a:prstDash val="solid"/>
                    </a:lnL>
                    <a:lnR w="1905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90805" algn="ctr">
                        <a:lnSpc>
                          <a:spcPct val="100000"/>
                        </a:lnSpc>
                        <a:spcBef>
                          <a:spcPts val="225"/>
                        </a:spcBef>
                      </a:pPr>
                      <a:r>
                        <a:rPr sz="1800" b="1" spc="-10" dirty="0">
                          <a:solidFill>
                            <a:srgbClr val="FFFFFF"/>
                          </a:solidFill>
                          <a:latin typeface="Times New Roman" pitchFamily="18" charset="0"/>
                          <a:cs typeface="Times New Roman" pitchFamily="18" charset="0"/>
                        </a:rPr>
                        <a:t>Limitations</a:t>
                      </a:r>
                      <a:endParaRPr sz="1800">
                        <a:latin typeface="Times New Roman" pitchFamily="18" charset="0"/>
                        <a:cs typeface="Times New Roman" pitchFamily="18" charset="0"/>
                      </a:endParaRPr>
                    </a:p>
                  </a:txBody>
                  <a:tcPr marL="0" marR="0" marT="28575" marB="0">
                    <a:lnL w="19050">
                      <a:solidFill>
                        <a:srgbClr val="FFFFFF"/>
                      </a:solidFill>
                      <a:prstDash val="solid"/>
                    </a:lnL>
                    <a:lnR w="19050">
                      <a:solidFill>
                        <a:srgbClr val="FFFFFF"/>
                      </a:solidFill>
                      <a:prstDash val="solid"/>
                    </a:lnR>
                    <a:lnT w="12700">
                      <a:solidFill>
                        <a:srgbClr val="FFFFFF"/>
                      </a:solidFill>
                      <a:prstDash val="solid"/>
                    </a:lnT>
                    <a:lnB w="38100">
                      <a:solidFill>
                        <a:srgbClr val="FFFFFF"/>
                      </a:solidFill>
                      <a:prstDash val="solid"/>
                    </a:lnB>
                    <a:solidFill>
                      <a:srgbClr val="4F80BC"/>
                    </a:solidFill>
                  </a:tcPr>
                </a:tc>
              </a:tr>
              <a:tr h="4768550">
                <a:tc>
                  <a:txBody>
                    <a:bodyPr/>
                    <a:lstStyle/>
                    <a:p>
                      <a:pPr marL="0" marR="0" algn="ctr">
                        <a:spcBef>
                          <a:spcPts val="0"/>
                        </a:spcBef>
                        <a:spcAft>
                          <a:spcPts val="0"/>
                        </a:spcAft>
                      </a:pPr>
                      <a:r>
                        <a:rPr lang="en-US" sz="1600" dirty="0" smtClean="0">
                          <a:latin typeface="Times New Roman" pitchFamily="18" charset="0"/>
                          <a:cs typeface="Times New Roman" pitchFamily="18" charset="0"/>
                        </a:rPr>
                        <a:t>An IoT Based Vehicle Accident Detection and Classification System using Sensor Fusion</a:t>
                      </a:r>
                      <a:endParaRPr lang="en-US" sz="1600" dirty="0">
                        <a:latin typeface="Times New Roman" pitchFamily="18" charset="0"/>
                        <a:ea typeface="Times New Roman"/>
                        <a:cs typeface="Times New Roman" pitchFamily="18" charset="0"/>
                      </a:endParaRPr>
                    </a:p>
                  </a:txBody>
                  <a:tcPr marL="0" marR="0" marT="36830" marB="0">
                    <a:lnL w="19050">
                      <a:solidFill>
                        <a:srgbClr val="FFFFFF"/>
                      </a:solidFill>
                      <a:prstDash val="solid"/>
                    </a:lnL>
                    <a:lnR w="19050">
                      <a:solidFill>
                        <a:srgbClr val="FFFFFF"/>
                      </a:solidFill>
                      <a:prstDash val="solid"/>
                    </a:lnR>
                    <a:lnT w="38100">
                      <a:solidFill>
                        <a:srgbClr val="FFFFFF"/>
                      </a:solidFill>
                      <a:prstDash val="solid"/>
                    </a:lnT>
                    <a:solidFill>
                      <a:srgbClr val="CFD8E8"/>
                    </a:solidFill>
                  </a:tcPr>
                </a:tc>
                <a:tc>
                  <a:txBody>
                    <a:bodyPr/>
                    <a:lstStyle/>
                    <a:p>
                      <a:pPr marL="90170" marR="0" algn="ctr">
                        <a:lnSpc>
                          <a:spcPct val="100000"/>
                        </a:lnSpc>
                        <a:spcBef>
                          <a:spcPts val="290"/>
                        </a:spcBef>
                        <a:spcAft>
                          <a:spcPts val="0"/>
                        </a:spcAft>
                      </a:pPr>
                      <a:r>
                        <a:rPr lang="en-US" sz="1600" b="0" i="0" u="sng" dirty="0" smtClean="0">
                          <a:solidFill>
                            <a:schemeClr val="tx1"/>
                          </a:solidFill>
                          <a:latin typeface="Times New Roman" pitchFamily="18" charset="0"/>
                          <a:ea typeface="+mn-ea"/>
                          <a:cs typeface="Times New Roman" pitchFamily="18" charset="0"/>
                          <a:hlinkClick r:id="rId2"/>
                        </a:rPr>
                        <a:t>Nikhil Kumar, Debopam Acharya, and Divya Lohani</a:t>
                      </a:r>
                      <a:endParaRPr lang="en-US" sz="1600" b="0" i="0" u="sng" dirty="0">
                        <a:solidFill>
                          <a:schemeClr val="tx1"/>
                        </a:solidFill>
                        <a:latin typeface="Times New Roman" pitchFamily="18" charset="0"/>
                        <a:ea typeface="+mn-ea"/>
                        <a:cs typeface="Times New Roman" pitchFamily="18" charset="0"/>
                        <a:hlinkClick r:id="rId2"/>
                      </a:endParaRPr>
                    </a:p>
                  </a:txBody>
                  <a:tcPr marL="0" marR="0" marT="36830" marB="0">
                    <a:lnL w="19050">
                      <a:solidFill>
                        <a:srgbClr val="FFFFFF"/>
                      </a:solidFill>
                      <a:prstDash val="solid"/>
                    </a:lnL>
                    <a:lnR w="12700">
                      <a:solidFill>
                        <a:srgbClr val="FFFFFF"/>
                      </a:solidFill>
                      <a:prstDash val="solid"/>
                    </a:lnR>
                    <a:lnT w="38100">
                      <a:solidFill>
                        <a:srgbClr val="FFFFFF"/>
                      </a:solidFill>
                      <a:prstDash val="solid"/>
                    </a:lnT>
                    <a:solidFill>
                      <a:srgbClr val="CFD8E8"/>
                    </a:solidFill>
                  </a:tcPr>
                </a:tc>
                <a:tc>
                  <a:txBody>
                    <a:bodyPr/>
                    <a:lstStyle/>
                    <a:p>
                      <a:pPr marL="91440" algn="ctr">
                        <a:lnSpc>
                          <a:spcPct val="100000"/>
                        </a:lnSpc>
                        <a:spcBef>
                          <a:spcPts val="290"/>
                        </a:spcBef>
                      </a:pPr>
                      <a:r>
                        <a:rPr sz="1800" smtClean="0">
                          <a:latin typeface="Times New Roman" pitchFamily="18" charset="0"/>
                          <a:cs typeface="Times New Roman" pitchFamily="18" charset="0"/>
                        </a:rPr>
                        <a:t>20</a:t>
                      </a:r>
                      <a:r>
                        <a:rPr lang="en-US" sz="1800" dirty="0" smtClean="0">
                          <a:latin typeface="Times New Roman" pitchFamily="18" charset="0"/>
                          <a:cs typeface="Times New Roman" pitchFamily="18" charset="0"/>
                        </a:rPr>
                        <a:t>20</a:t>
                      </a:r>
                      <a:endParaRPr sz="1800">
                        <a:latin typeface="Times New Roman" pitchFamily="18" charset="0"/>
                        <a:cs typeface="Times New Roman" pitchFamily="18" charset="0"/>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solidFill>
                      <a:srgbClr val="CFD8E8"/>
                    </a:solidFill>
                  </a:tcPr>
                </a:tc>
                <a:tc>
                  <a:txBody>
                    <a:bodyPr/>
                    <a:lstStyle/>
                    <a:p>
                      <a:pPr marL="88900" algn="ctr">
                        <a:lnSpc>
                          <a:spcPct val="100000"/>
                        </a:lnSpc>
                        <a:spcBef>
                          <a:spcPts val="290"/>
                        </a:spcBef>
                      </a:pPr>
                      <a:r>
                        <a:rPr lang="en-US" sz="1800" dirty="0" smtClean="0">
                          <a:latin typeface="Times New Roman" pitchFamily="18" charset="0"/>
                          <a:cs typeface="Times New Roman" pitchFamily="18" charset="0"/>
                        </a:rPr>
                        <a:t>IEEE</a:t>
                      </a:r>
                      <a:endParaRPr sz="1800">
                        <a:latin typeface="Times New Roman" pitchFamily="18" charset="0"/>
                        <a:cs typeface="Times New Roman" pitchFamily="18" charset="0"/>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solidFill>
                      <a:srgbClr val="CFD8E8"/>
                    </a:solidFill>
                  </a:tcPr>
                </a:tc>
                <a:tc>
                  <a:txBody>
                    <a:bodyPr/>
                    <a:lstStyle/>
                    <a:p>
                      <a:pPr algn="ctr"/>
                      <a:r>
                        <a:rPr lang="en-US" sz="1600" b="0" i="0" dirty="0" smtClean="0">
                          <a:solidFill>
                            <a:schemeClr val="tx1"/>
                          </a:solidFill>
                          <a:effectLst/>
                          <a:latin typeface="Times New Roman" pitchFamily="18" charset="0"/>
                          <a:ea typeface="+mn-ea"/>
                          <a:cs typeface="Times New Roman" pitchFamily="18" charset="0"/>
                        </a:rPr>
                        <a:t>IOT based vehicle accident detection system using GPS </a:t>
                      </a:r>
                    </a:p>
                    <a:p>
                      <a:pPr algn="ctr"/>
                      <a:r>
                        <a:rPr lang="en-US" sz="1600" b="0" i="0" dirty="0" smtClean="0">
                          <a:solidFill>
                            <a:schemeClr val="tx1"/>
                          </a:solidFill>
                          <a:effectLst/>
                          <a:latin typeface="Times New Roman" pitchFamily="18" charset="0"/>
                          <a:ea typeface="+mn-ea"/>
                          <a:cs typeface="Times New Roman" pitchFamily="18" charset="0"/>
                        </a:rPr>
                        <a:t>and WIFI has gained attention.</a:t>
                      </a:r>
                    </a:p>
                    <a:p>
                      <a:pPr algn="ctr"/>
                      <a:r>
                        <a:rPr lang="en-US" sz="1500" b="0" i="0" dirty="0" smtClean="0">
                          <a:solidFill>
                            <a:schemeClr val="tx1"/>
                          </a:solidFill>
                          <a:effectLst/>
                          <a:latin typeface="Times New Roman" pitchFamily="18" charset="0"/>
                          <a:ea typeface="+mn-ea"/>
                          <a:cs typeface="Times New Roman" pitchFamily="18" charset="0"/>
                        </a:rPr>
                        <a:t> </a:t>
                      </a:r>
                    </a:p>
                    <a:p>
                      <a:pPr algn="ctr"/>
                      <a:endParaRPr lang="en-US" sz="1500" b="0" i="0" dirty="0">
                        <a:solidFill>
                          <a:schemeClr val="tx1"/>
                        </a:solidFill>
                        <a:effectLst/>
                        <a:latin typeface="Times New Roman" pitchFamily="18" charset="0"/>
                        <a:ea typeface="+mn-ea"/>
                        <a:cs typeface="Times New Roman" pitchFamily="18" charset="0"/>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solidFill>
                      <a:srgbClr val="CFD8E8"/>
                    </a:solidFill>
                  </a:tcPr>
                </a:tc>
                <a:tc>
                  <a:txBody>
                    <a:bodyPr/>
                    <a:lstStyle/>
                    <a:p>
                      <a:pPr marL="0" marR="0" algn="ctr">
                        <a:spcBef>
                          <a:spcPts val="0"/>
                        </a:spcBef>
                        <a:spcAft>
                          <a:spcPts val="0"/>
                        </a:spcAft>
                      </a:pPr>
                      <a:r>
                        <a:rPr lang="en-US" sz="1600" dirty="0" smtClean="0">
                          <a:latin typeface="Times New Roman" pitchFamily="18" charset="0"/>
                          <a:ea typeface="Times New Roman"/>
                          <a:cs typeface="Times New Roman" pitchFamily="18" charset="0"/>
                        </a:rPr>
                        <a:t>To assist communication between underwater</a:t>
                      </a:r>
                    </a:p>
                    <a:p>
                      <a:pPr marL="0" marR="0" algn="ctr">
                        <a:spcBef>
                          <a:spcPts val="0"/>
                        </a:spcBef>
                        <a:spcAft>
                          <a:spcPts val="0"/>
                        </a:spcAft>
                      </a:pPr>
                      <a:r>
                        <a:rPr lang="en-US" sz="1600" dirty="0" smtClean="0">
                          <a:latin typeface="Times New Roman" pitchFamily="18" charset="0"/>
                          <a:ea typeface="Times New Roman"/>
                          <a:cs typeface="Times New Roman" pitchFamily="18" charset="0"/>
                        </a:rPr>
                        <a:t>Remotely Operated Vehicle (ROV).</a:t>
                      </a:r>
                      <a:endParaRPr lang="en-US" sz="1600" dirty="0">
                        <a:latin typeface="Times New Roman" pitchFamily="18" charset="0"/>
                        <a:ea typeface="Times New Roman"/>
                        <a:cs typeface="Times New Roman" pitchFamily="18" charset="0"/>
                      </a:endParaRPr>
                    </a:p>
                  </a:txBody>
                  <a:tcPr marL="0" marR="0" marT="36830" marB="0">
                    <a:lnL w="12700">
                      <a:solidFill>
                        <a:srgbClr val="FFFFFF"/>
                      </a:solidFill>
                      <a:prstDash val="solid"/>
                    </a:lnL>
                    <a:lnR w="19050">
                      <a:solidFill>
                        <a:srgbClr val="FFFFFF"/>
                      </a:solidFill>
                      <a:prstDash val="solid"/>
                    </a:lnR>
                    <a:lnT w="38100">
                      <a:solidFill>
                        <a:srgbClr val="FFFFFF"/>
                      </a:solidFill>
                      <a:prstDash val="solid"/>
                    </a:lnT>
                    <a:solidFill>
                      <a:srgbClr val="CFD8E8"/>
                    </a:solidFill>
                  </a:tcPr>
                </a:tc>
                <a:tc>
                  <a:txBody>
                    <a:bodyPr/>
                    <a:lstStyle/>
                    <a:p>
                      <a:pPr marL="0" marR="0" algn="ctr">
                        <a:spcBef>
                          <a:spcPts val="0"/>
                        </a:spcBef>
                        <a:spcAft>
                          <a:spcPts val="0"/>
                        </a:spcAft>
                      </a:pPr>
                      <a:r>
                        <a:rPr lang="en-US" sz="1600" dirty="0" smtClean="0">
                          <a:latin typeface="Times New Roman" pitchFamily="18" charset="0"/>
                          <a:ea typeface="Times New Roman"/>
                          <a:cs typeface="Times New Roman" pitchFamily="18" charset="0"/>
                        </a:rPr>
                        <a:t>Manual mode, Way Point</a:t>
                      </a:r>
                    </a:p>
                    <a:p>
                      <a:pPr marL="0" marR="0" algn="ctr">
                        <a:spcBef>
                          <a:spcPts val="0"/>
                        </a:spcBef>
                        <a:spcAft>
                          <a:spcPts val="0"/>
                        </a:spcAft>
                      </a:pPr>
                      <a:r>
                        <a:rPr lang="en-US" sz="1600" dirty="0" smtClean="0">
                          <a:latin typeface="Times New Roman" pitchFamily="18" charset="0"/>
                          <a:ea typeface="Times New Roman"/>
                          <a:cs typeface="Times New Roman" pitchFamily="18" charset="0"/>
                        </a:rPr>
                        <a:t>Mode</a:t>
                      </a:r>
                      <a:r>
                        <a:rPr lang="en-US" sz="1600" baseline="0" dirty="0" smtClean="0">
                          <a:latin typeface="Times New Roman" pitchFamily="18" charset="0"/>
                          <a:ea typeface="Times New Roman"/>
                          <a:cs typeface="Times New Roman" pitchFamily="18" charset="0"/>
                        </a:rPr>
                        <a:t> </a:t>
                      </a:r>
                      <a:r>
                        <a:rPr lang="en-US" sz="1600" dirty="0" smtClean="0">
                          <a:latin typeface="Times New Roman" pitchFamily="18" charset="0"/>
                          <a:ea typeface="Times New Roman"/>
                          <a:cs typeface="Times New Roman" pitchFamily="18" charset="0"/>
                        </a:rPr>
                        <a:t>and Anchor Mode.</a:t>
                      </a:r>
                      <a:endParaRPr lang="en-US" sz="1600" dirty="0">
                        <a:latin typeface="Times New Roman" pitchFamily="18" charset="0"/>
                        <a:ea typeface="Times New Roman"/>
                        <a:cs typeface="Times New Roman" pitchFamily="18" charset="0"/>
                      </a:endParaRPr>
                    </a:p>
                  </a:txBody>
                  <a:tcPr marL="0" marR="0" marT="36830" marB="0">
                    <a:lnL w="19050">
                      <a:solidFill>
                        <a:srgbClr val="FFFFFF"/>
                      </a:solidFill>
                      <a:prstDash val="solid"/>
                    </a:lnL>
                    <a:lnR w="19050">
                      <a:solidFill>
                        <a:srgbClr val="FFFFFF"/>
                      </a:solidFill>
                      <a:prstDash val="solid"/>
                    </a:lnR>
                    <a:lnT w="38100">
                      <a:solidFill>
                        <a:srgbClr val="FFFFFF"/>
                      </a:solidFill>
                      <a:prstDash val="solid"/>
                    </a:lnT>
                    <a:solidFill>
                      <a:srgbClr val="CFD8E8"/>
                    </a:solidFill>
                  </a:tcPr>
                </a:tc>
              </a:tr>
            </a:tbl>
          </a:graphicData>
        </a:graphic>
      </p:graphicFrame>
      <p:pic>
        <p:nvPicPr>
          <p:cNvPr id="4" name="object 4"/>
          <p:cNvPicPr/>
          <p:nvPr/>
        </p:nvPicPr>
        <p:blipFill>
          <a:blip r:embed="rId3" cstate="print"/>
          <a:stretch>
            <a:fillRect/>
          </a:stretch>
        </p:blipFill>
        <p:spPr>
          <a:xfrm>
            <a:off x="304800" y="6934200"/>
            <a:ext cx="9348316" cy="638244"/>
          </a:xfrm>
          <a:prstGeom prst="rect">
            <a:avLst/>
          </a:prstGeom>
        </p:spPr>
      </p:pic>
      <p:sp>
        <p:nvSpPr>
          <p:cNvPr id="5" name="object 5"/>
          <p:cNvSpPr txBox="1"/>
          <p:nvPr/>
        </p:nvSpPr>
        <p:spPr>
          <a:xfrm>
            <a:off x="381000" y="7010400"/>
            <a:ext cx="914400" cy="442429"/>
          </a:xfrm>
          <a:prstGeom prst="rect">
            <a:avLst/>
          </a:prstGeom>
        </p:spPr>
        <p:txBody>
          <a:bodyPr vert="horz" wrap="square" lIns="0" tIns="87630" rIns="0" bIns="0" rtlCol="0">
            <a:spAutoFit/>
          </a:bodyPr>
          <a:lstStyle/>
          <a:p>
            <a:pPr marL="38100">
              <a:lnSpc>
                <a:spcPct val="100000"/>
              </a:lnSpc>
              <a:spcBef>
                <a:spcPts val="690"/>
              </a:spcBef>
            </a:pPr>
            <a:r>
              <a:rPr lang="en-US" sz="2300" b="1" dirty="0" smtClean="0">
                <a:latin typeface="Times New Roman"/>
                <a:cs typeface="Times New Roman"/>
              </a:rPr>
              <a:t> </a:t>
            </a:r>
            <a:fld id="{81D60167-4931-47E6-BA6A-407CBD079E47}" type="slidenum">
              <a:rPr sz="2300" b="1" smtClean="0">
                <a:latin typeface="Times New Roman"/>
                <a:cs typeface="Times New Roman"/>
              </a:rPr>
              <a:pPr marL="38100">
                <a:lnSpc>
                  <a:spcPct val="100000"/>
                </a:lnSpc>
                <a:spcBef>
                  <a:spcPts val="690"/>
                </a:spcBef>
              </a:pPr>
              <a:t>13</a:t>
            </a:fld>
            <a:endParaRPr sz="2300">
              <a:latin typeface="Times New Roman"/>
              <a:cs typeface="Times New Roman"/>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81985" y="575566"/>
            <a:ext cx="4438015" cy="422275"/>
          </a:xfrm>
          <a:prstGeom prst="rect">
            <a:avLst/>
          </a:prstGeom>
        </p:spPr>
        <p:txBody>
          <a:bodyPr vert="horz" wrap="square" lIns="0" tIns="12700" rIns="0" bIns="0" rtlCol="0">
            <a:spAutoFit/>
          </a:bodyPr>
          <a:lstStyle/>
          <a:p>
            <a:pPr marL="12700">
              <a:lnSpc>
                <a:spcPct val="100000"/>
              </a:lnSpc>
              <a:spcBef>
                <a:spcPts val="100"/>
              </a:spcBef>
            </a:pPr>
            <a:r>
              <a:rPr spc="-20"/>
              <a:t>LITERATURE</a:t>
            </a:r>
            <a:r>
              <a:rPr spc="235"/>
              <a:t> </a:t>
            </a:r>
            <a:r>
              <a:rPr spc="-40" smtClean="0"/>
              <a:t>SURVEY-</a:t>
            </a:r>
            <a:r>
              <a:rPr lang="en-US" spc="-40" dirty="0" smtClean="0"/>
              <a:t>7</a:t>
            </a:r>
            <a:endParaRPr spc="-40" dirty="0"/>
          </a:p>
        </p:txBody>
      </p:sp>
      <p:graphicFrame>
        <p:nvGraphicFramePr>
          <p:cNvPr id="3" name="object 3"/>
          <p:cNvGraphicFramePr>
            <a:graphicFrameLocks noGrp="1"/>
          </p:cNvGraphicFramePr>
          <p:nvPr/>
        </p:nvGraphicFramePr>
        <p:xfrm>
          <a:off x="457200" y="1295400"/>
          <a:ext cx="9061703" cy="5638800"/>
        </p:xfrm>
        <a:graphic>
          <a:graphicData uri="http://schemas.openxmlformats.org/drawingml/2006/table">
            <a:tbl>
              <a:tblPr firstRow="1" bandRow="1">
                <a:tableStyleId>{2D5ABB26-0587-4C30-8999-92F81FD0307C}</a:tableStyleId>
              </a:tblPr>
              <a:tblGrid>
                <a:gridCol w="1447800"/>
                <a:gridCol w="1066800"/>
                <a:gridCol w="1447800"/>
                <a:gridCol w="1215442"/>
                <a:gridCol w="1294621"/>
                <a:gridCol w="1327898"/>
                <a:gridCol w="1261342"/>
              </a:tblGrid>
              <a:tr h="870250">
                <a:tc>
                  <a:txBody>
                    <a:bodyPr/>
                    <a:lstStyle/>
                    <a:p>
                      <a:pPr marL="90170" marR="238760">
                        <a:lnSpc>
                          <a:spcPct val="100000"/>
                        </a:lnSpc>
                        <a:spcBef>
                          <a:spcPts val="225"/>
                        </a:spcBef>
                      </a:pPr>
                      <a:r>
                        <a:rPr sz="1800" b="1" spc="-5" dirty="0">
                          <a:solidFill>
                            <a:srgbClr val="FFFFFF"/>
                          </a:solidFill>
                          <a:latin typeface="Times New Roman" pitchFamily="18" charset="0"/>
                          <a:cs typeface="Times New Roman" pitchFamily="18" charset="0"/>
                        </a:rPr>
                        <a:t>Title</a:t>
                      </a:r>
                      <a:r>
                        <a:rPr sz="1800" b="1" spc="-60" dirty="0">
                          <a:solidFill>
                            <a:srgbClr val="FFFFFF"/>
                          </a:solidFill>
                          <a:latin typeface="Times New Roman" pitchFamily="18" charset="0"/>
                          <a:cs typeface="Times New Roman" pitchFamily="18" charset="0"/>
                        </a:rPr>
                        <a:t> </a:t>
                      </a:r>
                      <a:r>
                        <a:rPr sz="1800" b="1" dirty="0">
                          <a:solidFill>
                            <a:srgbClr val="FFFFFF"/>
                          </a:solidFill>
                          <a:latin typeface="Times New Roman" pitchFamily="18" charset="0"/>
                          <a:cs typeface="Times New Roman" pitchFamily="18" charset="0"/>
                        </a:rPr>
                        <a:t>of</a:t>
                      </a:r>
                      <a:r>
                        <a:rPr sz="1800" b="1" spc="-45" dirty="0">
                          <a:solidFill>
                            <a:srgbClr val="FFFFFF"/>
                          </a:solidFill>
                          <a:latin typeface="Times New Roman" pitchFamily="18" charset="0"/>
                          <a:cs typeface="Times New Roman" pitchFamily="18" charset="0"/>
                        </a:rPr>
                        <a:t> </a:t>
                      </a:r>
                      <a:r>
                        <a:rPr sz="1800" b="1" dirty="0">
                          <a:solidFill>
                            <a:srgbClr val="FFFFFF"/>
                          </a:solidFill>
                          <a:latin typeface="Times New Roman" pitchFamily="18" charset="0"/>
                          <a:cs typeface="Times New Roman" pitchFamily="18" charset="0"/>
                        </a:rPr>
                        <a:t>the </a:t>
                      </a:r>
                      <a:r>
                        <a:rPr sz="1800" b="1" spc="-390" dirty="0">
                          <a:solidFill>
                            <a:srgbClr val="FFFFFF"/>
                          </a:solidFill>
                          <a:latin typeface="Times New Roman" pitchFamily="18" charset="0"/>
                          <a:cs typeface="Times New Roman" pitchFamily="18" charset="0"/>
                        </a:rPr>
                        <a:t> </a:t>
                      </a:r>
                      <a:r>
                        <a:rPr sz="1800" b="1" spc="-10" dirty="0">
                          <a:solidFill>
                            <a:srgbClr val="FFFFFF"/>
                          </a:solidFill>
                          <a:latin typeface="Times New Roman" pitchFamily="18" charset="0"/>
                          <a:cs typeface="Times New Roman" pitchFamily="18" charset="0"/>
                        </a:rPr>
                        <a:t>Paper</a:t>
                      </a:r>
                      <a:endParaRPr sz="1800">
                        <a:latin typeface="Times New Roman" pitchFamily="18" charset="0"/>
                        <a:cs typeface="Times New Roman" pitchFamily="18" charset="0"/>
                      </a:endParaRPr>
                    </a:p>
                  </a:txBody>
                  <a:tcPr marL="0" marR="0" marT="28575" marB="0">
                    <a:lnL w="19050">
                      <a:solidFill>
                        <a:srgbClr val="FFFFFF"/>
                      </a:solidFill>
                      <a:prstDash val="solid"/>
                    </a:lnL>
                    <a:lnR w="1905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90170" algn="ctr">
                        <a:lnSpc>
                          <a:spcPct val="100000"/>
                        </a:lnSpc>
                        <a:spcBef>
                          <a:spcPts val="225"/>
                        </a:spcBef>
                      </a:pPr>
                      <a:r>
                        <a:rPr sz="1800" b="1" smtClean="0">
                          <a:solidFill>
                            <a:srgbClr val="FFFFFF"/>
                          </a:solidFill>
                          <a:latin typeface="Times New Roman" pitchFamily="18" charset="0"/>
                          <a:cs typeface="Times New Roman" pitchFamily="18" charset="0"/>
                        </a:rPr>
                        <a:t>Author</a:t>
                      </a:r>
                      <a:endParaRPr sz="1800">
                        <a:latin typeface="Times New Roman" pitchFamily="18" charset="0"/>
                        <a:cs typeface="Times New Roman" pitchFamily="18" charset="0"/>
                      </a:endParaRPr>
                    </a:p>
                  </a:txBody>
                  <a:tcPr marL="0" marR="0" marT="28575" marB="0">
                    <a:lnL w="1905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90805" marR="164465" algn="ctr">
                        <a:lnSpc>
                          <a:spcPct val="100000"/>
                        </a:lnSpc>
                        <a:spcBef>
                          <a:spcPts val="225"/>
                        </a:spcBef>
                      </a:pPr>
                      <a:r>
                        <a:rPr sz="1800" b="1" spc="-40" dirty="0">
                          <a:solidFill>
                            <a:srgbClr val="FFFFFF"/>
                          </a:solidFill>
                          <a:latin typeface="Times New Roman" pitchFamily="18" charset="0"/>
                          <a:cs typeface="Times New Roman" pitchFamily="18" charset="0"/>
                        </a:rPr>
                        <a:t>Year</a:t>
                      </a:r>
                      <a:r>
                        <a:rPr sz="1800" b="1" spc="-35" dirty="0">
                          <a:solidFill>
                            <a:srgbClr val="FFFFFF"/>
                          </a:solidFill>
                          <a:latin typeface="Times New Roman" pitchFamily="18" charset="0"/>
                          <a:cs typeface="Times New Roman" pitchFamily="18" charset="0"/>
                        </a:rPr>
                        <a:t> </a:t>
                      </a:r>
                      <a:r>
                        <a:rPr sz="1800" b="1" dirty="0">
                          <a:solidFill>
                            <a:srgbClr val="FFFFFF"/>
                          </a:solidFill>
                          <a:latin typeface="Times New Roman" pitchFamily="18" charset="0"/>
                          <a:cs typeface="Times New Roman" pitchFamily="18" charset="0"/>
                        </a:rPr>
                        <a:t>of </a:t>
                      </a:r>
                      <a:r>
                        <a:rPr sz="1800" b="1" spc="5" dirty="0">
                          <a:solidFill>
                            <a:srgbClr val="FFFFFF"/>
                          </a:solidFill>
                          <a:latin typeface="Times New Roman" pitchFamily="18" charset="0"/>
                          <a:cs typeface="Times New Roman" pitchFamily="18" charset="0"/>
                        </a:rPr>
                        <a:t> </a:t>
                      </a:r>
                      <a:r>
                        <a:rPr sz="1800" b="1" spc="-5" dirty="0">
                          <a:solidFill>
                            <a:srgbClr val="FFFFFF"/>
                          </a:solidFill>
                          <a:latin typeface="Times New Roman" pitchFamily="18" charset="0"/>
                          <a:cs typeface="Times New Roman" pitchFamily="18" charset="0"/>
                        </a:rPr>
                        <a:t>P</a:t>
                      </a:r>
                      <a:r>
                        <a:rPr sz="1800" b="1" spc="5" dirty="0">
                          <a:solidFill>
                            <a:srgbClr val="FFFFFF"/>
                          </a:solidFill>
                          <a:latin typeface="Times New Roman" pitchFamily="18" charset="0"/>
                          <a:cs typeface="Times New Roman" pitchFamily="18" charset="0"/>
                        </a:rPr>
                        <a:t>ubli</a:t>
                      </a:r>
                      <a:r>
                        <a:rPr sz="1800" b="1" spc="-20" dirty="0">
                          <a:solidFill>
                            <a:srgbClr val="FFFFFF"/>
                          </a:solidFill>
                          <a:latin typeface="Times New Roman" pitchFamily="18" charset="0"/>
                          <a:cs typeface="Times New Roman" pitchFamily="18" charset="0"/>
                        </a:rPr>
                        <a:t>c</a:t>
                      </a:r>
                      <a:r>
                        <a:rPr sz="1800" b="1" spc="-10" dirty="0">
                          <a:solidFill>
                            <a:srgbClr val="FFFFFF"/>
                          </a:solidFill>
                          <a:latin typeface="Times New Roman" pitchFamily="18" charset="0"/>
                          <a:cs typeface="Times New Roman" pitchFamily="18" charset="0"/>
                        </a:rPr>
                        <a:t>a</a:t>
                      </a:r>
                      <a:r>
                        <a:rPr sz="1800" b="1" spc="-15" dirty="0">
                          <a:solidFill>
                            <a:srgbClr val="FFFFFF"/>
                          </a:solidFill>
                          <a:latin typeface="Times New Roman" pitchFamily="18" charset="0"/>
                          <a:cs typeface="Times New Roman" pitchFamily="18" charset="0"/>
                        </a:rPr>
                        <a:t>ti</a:t>
                      </a:r>
                      <a:r>
                        <a:rPr sz="1800" b="1" dirty="0">
                          <a:solidFill>
                            <a:srgbClr val="FFFFFF"/>
                          </a:solidFill>
                          <a:latin typeface="Times New Roman" pitchFamily="18" charset="0"/>
                          <a:cs typeface="Times New Roman" pitchFamily="18" charset="0"/>
                        </a:rPr>
                        <a:t>on</a:t>
                      </a:r>
                      <a:endParaRPr sz="1800">
                        <a:latin typeface="Times New Roman" pitchFamily="18" charset="0"/>
                        <a:cs typeface="Times New Roman" pitchFamily="18" charset="0"/>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89535" algn="ctr">
                        <a:lnSpc>
                          <a:spcPct val="100000"/>
                        </a:lnSpc>
                        <a:spcBef>
                          <a:spcPts val="225"/>
                        </a:spcBef>
                      </a:pPr>
                      <a:r>
                        <a:rPr sz="1800" b="1" spc="-5" dirty="0">
                          <a:solidFill>
                            <a:srgbClr val="FFFFFF"/>
                          </a:solidFill>
                          <a:latin typeface="Times New Roman" pitchFamily="18" charset="0"/>
                          <a:cs typeface="Times New Roman" pitchFamily="18" charset="0"/>
                        </a:rPr>
                        <a:t>Publisher</a:t>
                      </a:r>
                      <a:endParaRPr sz="1800">
                        <a:latin typeface="Times New Roman" pitchFamily="18" charset="0"/>
                        <a:cs typeface="Times New Roman" pitchFamily="18" charset="0"/>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89535" algn="ctr">
                        <a:lnSpc>
                          <a:spcPct val="100000"/>
                        </a:lnSpc>
                        <a:spcBef>
                          <a:spcPts val="225"/>
                        </a:spcBef>
                      </a:pPr>
                      <a:r>
                        <a:rPr sz="1800" b="1" spc="-5" dirty="0">
                          <a:solidFill>
                            <a:srgbClr val="FFFFFF"/>
                          </a:solidFill>
                          <a:latin typeface="Times New Roman" pitchFamily="18" charset="0"/>
                          <a:cs typeface="Times New Roman" pitchFamily="18" charset="0"/>
                        </a:rPr>
                        <a:t>Methods</a:t>
                      </a:r>
                      <a:endParaRPr sz="1800">
                        <a:latin typeface="Times New Roman" pitchFamily="18" charset="0"/>
                        <a:cs typeface="Times New Roman" pitchFamily="18" charset="0"/>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89535" algn="ctr">
                        <a:lnSpc>
                          <a:spcPct val="100000"/>
                        </a:lnSpc>
                        <a:spcBef>
                          <a:spcPts val="225"/>
                        </a:spcBef>
                      </a:pPr>
                      <a:r>
                        <a:rPr sz="1800" b="1" spc="-10" dirty="0">
                          <a:solidFill>
                            <a:srgbClr val="FFFFFF"/>
                          </a:solidFill>
                          <a:latin typeface="Times New Roman" pitchFamily="18" charset="0"/>
                          <a:cs typeface="Times New Roman" pitchFamily="18" charset="0"/>
                        </a:rPr>
                        <a:t>Advantages</a:t>
                      </a:r>
                      <a:endParaRPr sz="1800">
                        <a:latin typeface="Times New Roman" pitchFamily="18" charset="0"/>
                        <a:cs typeface="Times New Roman" pitchFamily="18" charset="0"/>
                      </a:endParaRPr>
                    </a:p>
                  </a:txBody>
                  <a:tcPr marL="0" marR="0" marT="28575" marB="0">
                    <a:lnL w="12700">
                      <a:solidFill>
                        <a:srgbClr val="FFFFFF"/>
                      </a:solidFill>
                      <a:prstDash val="solid"/>
                    </a:lnL>
                    <a:lnR w="1905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90805" algn="ctr">
                        <a:lnSpc>
                          <a:spcPct val="100000"/>
                        </a:lnSpc>
                        <a:spcBef>
                          <a:spcPts val="225"/>
                        </a:spcBef>
                      </a:pPr>
                      <a:r>
                        <a:rPr sz="1800" b="1" spc="-10" dirty="0">
                          <a:solidFill>
                            <a:srgbClr val="FFFFFF"/>
                          </a:solidFill>
                          <a:latin typeface="Times New Roman" pitchFamily="18" charset="0"/>
                          <a:cs typeface="Times New Roman" pitchFamily="18" charset="0"/>
                        </a:rPr>
                        <a:t>Limitations</a:t>
                      </a:r>
                      <a:endParaRPr sz="1800">
                        <a:latin typeface="Times New Roman" pitchFamily="18" charset="0"/>
                        <a:cs typeface="Times New Roman" pitchFamily="18" charset="0"/>
                      </a:endParaRPr>
                    </a:p>
                  </a:txBody>
                  <a:tcPr marL="0" marR="0" marT="28575" marB="0">
                    <a:lnL w="19050">
                      <a:solidFill>
                        <a:srgbClr val="FFFFFF"/>
                      </a:solidFill>
                      <a:prstDash val="solid"/>
                    </a:lnL>
                    <a:lnR w="19050">
                      <a:solidFill>
                        <a:srgbClr val="FFFFFF"/>
                      </a:solidFill>
                      <a:prstDash val="solid"/>
                    </a:lnR>
                    <a:lnT w="12700">
                      <a:solidFill>
                        <a:srgbClr val="FFFFFF"/>
                      </a:solidFill>
                      <a:prstDash val="solid"/>
                    </a:lnT>
                    <a:lnB w="38100">
                      <a:solidFill>
                        <a:srgbClr val="FFFFFF"/>
                      </a:solidFill>
                      <a:prstDash val="solid"/>
                    </a:lnB>
                    <a:solidFill>
                      <a:srgbClr val="4F80BC"/>
                    </a:solidFill>
                  </a:tcPr>
                </a:tc>
              </a:tr>
              <a:tr h="4768550">
                <a:tc>
                  <a:txBody>
                    <a:bodyPr/>
                    <a:lstStyle/>
                    <a:p>
                      <a:pPr marL="0" marR="0" algn="ctr">
                        <a:spcBef>
                          <a:spcPts val="0"/>
                        </a:spcBef>
                        <a:spcAft>
                          <a:spcPts val="0"/>
                        </a:spcAft>
                      </a:pPr>
                      <a:r>
                        <a:rPr lang="en-US" sz="1600" dirty="0" smtClean="0">
                          <a:latin typeface="Times New Roman" pitchFamily="18" charset="0"/>
                          <a:cs typeface="Times New Roman" pitchFamily="18" charset="0"/>
                        </a:rPr>
                        <a:t>Deep spatio-temporal graph convolutional network for traffic accident prediction</a:t>
                      </a:r>
                      <a:endParaRPr lang="en-US" sz="1600" dirty="0">
                        <a:latin typeface="Times New Roman" pitchFamily="18" charset="0"/>
                        <a:ea typeface="Times New Roman"/>
                        <a:cs typeface="Times New Roman" pitchFamily="18" charset="0"/>
                      </a:endParaRPr>
                    </a:p>
                  </a:txBody>
                  <a:tcPr marL="0" marR="0" marT="36830" marB="0">
                    <a:lnL w="19050">
                      <a:solidFill>
                        <a:srgbClr val="FFFFFF"/>
                      </a:solidFill>
                      <a:prstDash val="solid"/>
                    </a:lnL>
                    <a:lnR w="19050">
                      <a:solidFill>
                        <a:srgbClr val="FFFFFF"/>
                      </a:solidFill>
                      <a:prstDash val="solid"/>
                    </a:lnR>
                    <a:lnT w="38100">
                      <a:solidFill>
                        <a:srgbClr val="FFFFFF"/>
                      </a:solidFill>
                      <a:prstDash val="solid"/>
                    </a:lnT>
                    <a:solidFill>
                      <a:srgbClr val="CFD8E8"/>
                    </a:solidFill>
                  </a:tcPr>
                </a:tc>
                <a:tc>
                  <a:txBody>
                    <a:bodyPr/>
                    <a:lstStyle/>
                    <a:p>
                      <a:pPr marL="90170" algn="ctr">
                        <a:lnSpc>
                          <a:spcPct val="100000"/>
                        </a:lnSpc>
                        <a:spcBef>
                          <a:spcPts val="290"/>
                        </a:spcBef>
                      </a:pPr>
                      <a:r>
                        <a:rPr lang="en-US" sz="1600" b="0" i="0" u="sng" dirty="0" smtClean="0">
                          <a:solidFill>
                            <a:schemeClr val="tx1"/>
                          </a:solidFill>
                          <a:latin typeface="Times New Roman" pitchFamily="18" charset="0"/>
                          <a:ea typeface="+mn-ea"/>
                          <a:cs typeface="Times New Roman" pitchFamily="18" charset="0"/>
                          <a:hlinkClick r:id="rId2"/>
                        </a:rPr>
                        <a:t>Le Yu, Bowen Du, Xiao Hu, Leilei Sun, Liangzhe Han and Weifeng Lv </a:t>
                      </a:r>
                      <a:endParaRPr lang="it-IT" sz="1600" b="0" i="0" u="sng" dirty="0" smtClean="0">
                        <a:solidFill>
                          <a:schemeClr val="tx1"/>
                        </a:solidFill>
                        <a:latin typeface="Times New Roman" pitchFamily="18" charset="0"/>
                        <a:ea typeface="+mn-ea"/>
                        <a:cs typeface="Times New Roman" pitchFamily="18" charset="0"/>
                        <a:hlinkClick r:id="rId2"/>
                      </a:endParaRPr>
                    </a:p>
                  </a:txBody>
                  <a:tcPr marL="0" marR="0" marT="36830" marB="0">
                    <a:lnL w="19050">
                      <a:solidFill>
                        <a:srgbClr val="FFFFFF"/>
                      </a:solidFill>
                      <a:prstDash val="solid"/>
                    </a:lnL>
                    <a:lnR w="12700">
                      <a:solidFill>
                        <a:srgbClr val="FFFFFF"/>
                      </a:solidFill>
                      <a:prstDash val="solid"/>
                    </a:lnR>
                    <a:lnT w="38100">
                      <a:solidFill>
                        <a:srgbClr val="FFFFFF"/>
                      </a:solidFill>
                      <a:prstDash val="solid"/>
                    </a:lnT>
                    <a:solidFill>
                      <a:srgbClr val="CFD8E8"/>
                    </a:solidFill>
                  </a:tcPr>
                </a:tc>
                <a:tc>
                  <a:txBody>
                    <a:bodyPr/>
                    <a:lstStyle/>
                    <a:p>
                      <a:pPr marL="91440" algn="ctr">
                        <a:lnSpc>
                          <a:spcPct val="100000"/>
                        </a:lnSpc>
                        <a:spcBef>
                          <a:spcPts val="290"/>
                        </a:spcBef>
                      </a:pPr>
                      <a:r>
                        <a:rPr lang="en-US" sz="1800" dirty="0" smtClean="0">
                          <a:latin typeface="Times New Roman" pitchFamily="18" charset="0"/>
                          <a:cs typeface="Times New Roman" pitchFamily="18" charset="0"/>
                        </a:rPr>
                        <a:t>2020</a:t>
                      </a:r>
                      <a:endParaRPr lang="en-US" sz="1800" dirty="0">
                        <a:latin typeface="Times New Roman" pitchFamily="18" charset="0"/>
                        <a:cs typeface="Times New Roman" pitchFamily="18" charset="0"/>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solidFill>
                      <a:srgbClr val="CFD8E8"/>
                    </a:solidFill>
                  </a:tcPr>
                </a:tc>
                <a:tc>
                  <a:txBody>
                    <a:bodyPr/>
                    <a:lstStyle/>
                    <a:p>
                      <a:pPr marL="88900" algn="ctr">
                        <a:lnSpc>
                          <a:spcPct val="100000"/>
                        </a:lnSpc>
                        <a:spcBef>
                          <a:spcPts val="290"/>
                        </a:spcBef>
                      </a:pPr>
                      <a:r>
                        <a:rPr lang="en-US" dirty="0" smtClean="0"/>
                        <a:t>Elsevier</a:t>
                      </a:r>
                      <a:endParaRPr sz="1800">
                        <a:latin typeface="Times New Roman" pitchFamily="18" charset="0"/>
                        <a:cs typeface="Times New Roman" pitchFamily="18" charset="0"/>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solidFill>
                      <a:srgbClr val="CFD8E8"/>
                    </a:solidFill>
                  </a:tcPr>
                </a:tc>
                <a:tc>
                  <a:txBody>
                    <a:bodyPr/>
                    <a:lstStyle/>
                    <a:p>
                      <a:pPr algn="ctr"/>
                      <a:r>
                        <a:rPr lang="en-US" sz="1500" b="0" i="0" dirty="0" smtClean="0">
                          <a:solidFill>
                            <a:schemeClr val="tx1"/>
                          </a:solidFill>
                          <a:effectLst/>
                          <a:latin typeface="Times New Roman" pitchFamily="18" charset="0"/>
                          <a:ea typeface="+mn-ea"/>
                          <a:cs typeface="Times New Roman" pitchFamily="18" charset="0"/>
                        </a:rPr>
                        <a:t>In this system at first, we worked on the prevention of vehicle accident and even after all the preventive measures applied if the accident occurs the system detects.</a:t>
                      </a:r>
                      <a:endParaRPr lang="en-US" sz="1500" b="0" i="0" dirty="0">
                        <a:solidFill>
                          <a:schemeClr val="tx1"/>
                        </a:solidFill>
                        <a:effectLst/>
                        <a:latin typeface="Times New Roman" pitchFamily="18" charset="0"/>
                        <a:ea typeface="+mn-ea"/>
                        <a:cs typeface="Times New Roman" pitchFamily="18" charset="0"/>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solidFill>
                      <a:srgbClr val="CFD8E8"/>
                    </a:solidFill>
                  </a:tcPr>
                </a:tc>
                <a:tc>
                  <a:txBody>
                    <a:bodyPr/>
                    <a:lstStyle/>
                    <a:p>
                      <a:pPr algn="ctr"/>
                      <a:r>
                        <a:rPr lang="en-US" sz="1500" b="0" i="0" dirty="0" smtClean="0">
                          <a:solidFill>
                            <a:schemeClr val="tx1"/>
                          </a:solidFill>
                          <a:effectLst/>
                          <a:latin typeface="Times New Roman" pitchFamily="18" charset="0"/>
                          <a:ea typeface="+mn-ea"/>
                          <a:cs typeface="Times New Roman" pitchFamily="18" charset="0"/>
                        </a:rPr>
                        <a:t>The used electronic devices will be able to provide the spontaneous message and exact location to police and ambulance in order to recover victims.</a:t>
                      </a:r>
                      <a:endParaRPr lang="en-US" sz="1600" b="0" i="0" dirty="0">
                        <a:solidFill>
                          <a:schemeClr val="tx1"/>
                        </a:solidFill>
                        <a:effectLst/>
                        <a:latin typeface="+mn-lt"/>
                        <a:ea typeface="+mn-ea"/>
                        <a:cs typeface="+mn-cs"/>
                      </a:endParaRPr>
                    </a:p>
                  </a:txBody>
                  <a:tcPr marL="0" marR="0" marT="36830" marB="0">
                    <a:lnL w="12700">
                      <a:solidFill>
                        <a:srgbClr val="FFFFFF"/>
                      </a:solidFill>
                      <a:prstDash val="solid"/>
                    </a:lnL>
                    <a:lnR w="19050">
                      <a:solidFill>
                        <a:srgbClr val="FFFFFF"/>
                      </a:solidFill>
                      <a:prstDash val="solid"/>
                    </a:lnR>
                    <a:lnT w="38100">
                      <a:solidFill>
                        <a:srgbClr val="FFFFFF"/>
                      </a:solidFill>
                      <a:prstDash val="solid"/>
                    </a:lnT>
                    <a:solidFill>
                      <a:srgbClr val="CFD8E8"/>
                    </a:solidFill>
                  </a:tcPr>
                </a:tc>
                <a:tc>
                  <a:txBody>
                    <a:bodyPr/>
                    <a:lstStyle/>
                    <a:p>
                      <a:pPr algn="ctr"/>
                      <a:r>
                        <a:rPr lang="en-US" sz="1500" b="0" i="0" dirty="0" smtClean="0">
                          <a:solidFill>
                            <a:schemeClr val="tx1"/>
                          </a:solidFill>
                          <a:effectLst/>
                          <a:latin typeface="Times New Roman" pitchFamily="18" charset="0"/>
                          <a:ea typeface="+mn-ea"/>
                          <a:cs typeface="Times New Roman" pitchFamily="18" charset="0"/>
                        </a:rPr>
                        <a:t>This causes the loss of life due to the delay in the arrival of ambulance to the accident spot or from the accident spot to the hospital. </a:t>
                      </a:r>
                      <a:endParaRPr lang="en-US" sz="1500" b="0" i="0" dirty="0">
                        <a:solidFill>
                          <a:schemeClr val="tx1"/>
                        </a:solidFill>
                        <a:effectLst/>
                        <a:latin typeface="Times New Roman" pitchFamily="18" charset="0"/>
                        <a:ea typeface="+mn-ea"/>
                        <a:cs typeface="Times New Roman" pitchFamily="18" charset="0"/>
                      </a:endParaRPr>
                    </a:p>
                  </a:txBody>
                  <a:tcPr marL="0" marR="0" marT="36830" marB="0">
                    <a:lnL w="19050">
                      <a:solidFill>
                        <a:srgbClr val="FFFFFF"/>
                      </a:solidFill>
                      <a:prstDash val="solid"/>
                    </a:lnL>
                    <a:lnR w="19050">
                      <a:solidFill>
                        <a:srgbClr val="FFFFFF"/>
                      </a:solidFill>
                      <a:prstDash val="solid"/>
                    </a:lnR>
                    <a:lnT w="38100">
                      <a:solidFill>
                        <a:srgbClr val="FFFFFF"/>
                      </a:solidFill>
                      <a:prstDash val="solid"/>
                    </a:lnT>
                    <a:solidFill>
                      <a:srgbClr val="CFD8E8"/>
                    </a:solidFill>
                  </a:tcPr>
                </a:tc>
              </a:tr>
            </a:tbl>
          </a:graphicData>
        </a:graphic>
      </p:graphicFrame>
      <p:pic>
        <p:nvPicPr>
          <p:cNvPr id="4" name="object 4"/>
          <p:cNvPicPr/>
          <p:nvPr/>
        </p:nvPicPr>
        <p:blipFill>
          <a:blip r:embed="rId3" cstate="print"/>
          <a:stretch>
            <a:fillRect/>
          </a:stretch>
        </p:blipFill>
        <p:spPr>
          <a:xfrm>
            <a:off x="304800" y="6934200"/>
            <a:ext cx="9348316" cy="638244"/>
          </a:xfrm>
          <a:prstGeom prst="rect">
            <a:avLst/>
          </a:prstGeom>
        </p:spPr>
      </p:pic>
      <p:sp>
        <p:nvSpPr>
          <p:cNvPr id="5" name="object 5"/>
          <p:cNvSpPr txBox="1"/>
          <p:nvPr/>
        </p:nvSpPr>
        <p:spPr>
          <a:xfrm>
            <a:off x="381000" y="7010400"/>
            <a:ext cx="914400" cy="442429"/>
          </a:xfrm>
          <a:prstGeom prst="rect">
            <a:avLst/>
          </a:prstGeom>
        </p:spPr>
        <p:txBody>
          <a:bodyPr vert="horz" wrap="square" lIns="0" tIns="87630" rIns="0" bIns="0" rtlCol="0">
            <a:spAutoFit/>
          </a:bodyPr>
          <a:lstStyle/>
          <a:p>
            <a:pPr marL="38100">
              <a:lnSpc>
                <a:spcPct val="100000"/>
              </a:lnSpc>
              <a:spcBef>
                <a:spcPts val="690"/>
              </a:spcBef>
            </a:pPr>
            <a:r>
              <a:rPr lang="en-US" sz="2300" b="1" dirty="0" smtClean="0">
                <a:latin typeface="Times New Roman"/>
                <a:cs typeface="Times New Roman"/>
              </a:rPr>
              <a:t> </a:t>
            </a:r>
            <a:fld id="{81D60167-4931-47E6-BA6A-407CBD079E47}" type="slidenum">
              <a:rPr sz="2300" b="1" smtClean="0">
                <a:latin typeface="Times New Roman"/>
                <a:cs typeface="Times New Roman"/>
              </a:rPr>
              <a:pPr marL="38100">
                <a:lnSpc>
                  <a:spcPct val="100000"/>
                </a:lnSpc>
                <a:spcBef>
                  <a:spcPts val="690"/>
                </a:spcBef>
              </a:pPr>
              <a:t>14</a:t>
            </a:fld>
            <a:endParaRPr sz="2300">
              <a:latin typeface="Times New Roman"/>
              <a:cs typeface="Times New Roman"/>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51147" y="575566"/>
            <a:ext cx="4164053" cy="412934"/>
          </a:xfrm>
          <a:prstGeom prst="rect">
            <a:avLst/>
          </a:prstGeom>
        </p:spPr>
        <p:txBody>
          <a:bodyPr vert="horz" wrap="square" lIns="0" tIns="12700" rIns="0" bIns="0" rtlCol="0">
            <a:spAutoFit/>
          </a:bodyPr>
          <a:lstStyle/>
          <a:p>
            <a:pPr marL="12700">
              <a:lnSpc>
                <a:spcPct val="100000"/>
              </a:lnSpc>
              <a:spcBef>
                <a:spcPts val="100"/>
              </a:spcBef>
            </a:pPr>
            <a:r>
              <a:rPr spc="-20"/>
              <a:t>LITERATURE</a:t>
            </a:r>
            <a:r>
              <a:rPr spc="235"/>
              <a:t> </a:t>
            </a:r>
            <a:r>
              <a:rPr spc="-40" smtClean="0"/>
              <a:t>SURVEY-</a:t>
            </a:r>
            <a:r>
              <a:rPr lang="en-US" spc="-40" dirty="0" smtClean="0"/>
              <a:t>8</a:t>
            </a:r>
            <a:endParaRPr spc="-40" dirty="0"/>
          </a:p>
        </p:txBody>
      </p:sp>
      <p:graphicFrame>
        <p:nvGraphicFramePr>
          <p:cNvPr id="3" name="object 3"/>
          <p:cNvGraphicFramePr>
            <a:graphicFrameLocks noGrp="1"/>
          </p:cNvGraphicFramePr>
          <p:nvPr/>
        </p:nvGraphicFramePr>
        <p:xfrm>
          <a:off x="457200" y="1295400"/>
          <a:ext cx="9061703" cy="5638800"/>
        </p:xfrm>
        <a:graphic>
          <a:graphicData uri="http://schemas.openxmlformats.org/drawingml/2006/table">
            <a:tbl>
              <a:tblPr firstRow="1" bandRow="1">
                <a:tableStyleId>{2D5ABB26-0587-4C30-8999-92F81FD0307C}</a:tableStyleId>
              </a:tblPr>
              <a:tblGrid>
                <a:gridCol w="1219200"/>
                <a:gridCol w="1447800"/>
                <a:gridCol w="1447800"/>
                <a:gridCol w="1063042"/>
                <a:gridCol w="1294621"/>
                <a:gridCol w="1327898"/>
                <a:gridCol w="1261342"/>
              </a:tblGrid>
              <a:tr h="870250">
                <a:tc>
                  <a:txBody>
                    <a:bodyPr/>
                    <a:lstStyle/>
                    <a:p>
                      <a:pPr marL="90170" marR="238760" algn="ctr">
                        <a:lnSpc>
                          <a:spcPct val="100000"/>
                        </a:lnSpc>
                        <a:spcBef>
                          <a:spcPts val="225"/>
                        </a:spcBef>
                      </a:pPr>
                      <a:r>
                        <a:rPr sz="1800" b="1" spc="-5" dirty="0">
                          <a:solidFill>
                            <a:srgbClr val="FFFFFF"/>
                          </a:solidFill>
                          <a:latin typeface="Times New Roman" pitchFamily="18" charset="0"/>
                          <a:cs typeface="Times New Roman" pitchFamily="18" charset="0"/>
                        </a:rPr>
                        <a:t>Title</a:t>
                      </a:r>
                      <a:r>
                        <a:rPr sz="1800" b="1" spc="-60" dirty="0">
                          <a:solidFill>
                            <a:srgbClr val="FFFFFF"/>
                          </a:solidFill>
                          <a:latin typeface="Times New Roman" pitchFamily="18" charset="0"/>
                          <a:cs typeface="Times New Roman" pitchFamily="18" charset="0"/>
                        </a:rPr>
                        <a:t> </a:t>
                      </a:r>
                      <a:r>
                        <a:rPr sz="1800" b="1" dirty="0">
                          <a:solidFill>
                            <a:srgbClr val="FFFFFF"/>
                          </a:solidFill>
                          <a:latin typeface="Times New Roman" pitchFamily="18" charset="0"/>
                          <a:cs typeface="Times New Roman" pitchFamily="18" charset="0"/>
                        </a:rPr>
                        <a:t>of</a:t>
                      </a:r>
                      <a:r>
                        <a:rPr sz="1800" b="1" spc="-45" dirty="0">
                          <a:solidFill>
                            <a:srgbClr val="FFFFFF"/>
                          </a:solidFill>
                          <a:latin typeface="Times New Roman" pitchFamily="18" charset="0"/>
                          <a:cs typeface="Times New Roman" pitchFamily="18" charset="0"/>
                        </a:rPr>
                        <a:t> </a:t>
                      </a:r>
                      <a:r>
                        <a:rPr sz="1800" b="1" dirty="0">
                          <a:solidFill>
                            <a:srgbClr val="FFFFFF"/>
                          </a:solidFill>
                          <a:latin typeface="Times New Roman" pitchFamily="18" charset="0"/>
                          <a:cs typeface="Times New Roman" pitchFamily="18" charset="0"/>
                        </a:rPr>
                        <a:t>the </a:t>
                      </a:r>
                      <a:r>
                        <a:rPr sz="1800" b="1" spc="-390" dirty="0">
                          <a:solidFill>
                            <a:srgbClr val="FFFFFF"/>
                          </a:solidFill>
                          <a:latin typeface="Times New Roman" pitchFamily="18" charset="0"/>
                          <a:cs typeface="Times New Roman" pitchFamily="18" charset="0"/>
                        </a:rPr>
                        <a:t> </a:t>
                      </a:r>
                      <a:r>
                        <a:rPr sz="1800" b="1" spc="-10" dirty="0">
                          <a:solidFill>
                            <a:srgbClr val="FFFFFF"/>
                          </a:solidFill>
                          <a:latin typeface="Times New Roman" pitchFamily="18" charset="0"/>
                          <a:cs typeface="Times New Roman" pitchFamily="18" charset="0"/>
                        </a:rPr>
                        <a:t>Paper</a:t>
                      </a:r>
                      <a:endParaRPr sz="1800">
                        <a:latin typeface="Times New Roman" pitchFamily="18" charset="0"/>
                        <a:cs typeface="Times New Roman" pitchFamily="18" charset="0"/>
                      </a:endParaRPr>
                    </a:p>
                  </a:txBody>
                  <a:tcPr marL="0" marR="0" marT="28575" marB="0">
                    <a:lnL w="19050">
                      <a:solidFill>
                        <a:srgbClr val="FFFFFF"/>
                      </a:solidFill>
                      <a:prstDash val="solid"/>
                    </a:lnL>
                    <a:lnR w="1905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90170" algn="ctr">
                        <a:lnSpc>
                          <a:spcPct val="100000"/>
                        </a:lnSpc>
                        <a:spcBef>
                          <a:spcPts val="225"/>
                        </a:spcBef>
                      </a:pPr>
                      <a:r>
                        <a:rPr sz="1800" b="1" smtClean="0">
                          <a:solidFill>
                            <a:srgbClr val="FFFFFF"/>
                          </a:solidFill>
                          <a:latin typeface="Times New Roman" pitchFamily="18" charset="0"/>
                          <a:cs typeface="Times New Roman" pitchFamily="18" charset="0"/>
                        </a:rPr>
                        <a:t>Author</a:t>
                      </a:r>
                      <a:endParaRPr sz="1800">
                        <a:latin typeface="Times New Roman" pitchFamily="18" charset="0"/>
                        <a:cs typeface="Times New Roman" pitchFamily="18" charset="0"/>
                      </a:endParaRPr>
                    </a:p>
                  </a:txBody>
                  <a:tcPr marL="0" marR="0" marT="28575" marB="0">
                    <a:lnL w="1905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90805" marR="164465" algn="ctr">
                        <a:lnSpc>
                          <a:spcPct val="100000"/>
                        </a:lnSpc>
                        <a:spcBef>
                          <a:spcPts val="225"/>
                        </a:spcBef>
                      </a:pPr>
                      <a:r>
                        <a:rPr sz="1800" b="1" spc="-40" dirty="0">
                          <a:solidFill>
                            <a:srgbClr val="FFFFFF"/>
                          </a:solidFill>
                          <a:latin typeface="Times New Roman" pitchFamily="18" charset="0"/>
                          <a:cs typeface="Times New Roman" pitchFamily="18" charset="0"/>
                        </a:rPr>
                        <a:t>Year</a:t>
                      </a:r>
                      <a:r>
                        <a:rPr sz="1800" b="1" spc="-35" dirty="0">
                          <a:solidFill>
                            <a:srgbClr val="FFFFFF"/>
                          </a:solidFill>
                          <a:latin typeface="Times New Roman" pitchFamily="18" charset="0"/>
                          <a:cs typeface="Times New Roman" pitchFamily="18" charset="0"/>
                        </a:rPr>
                        <a:t> </a:t>
                      </a:r>
                      <a:r>
                        <a:rPr sz="1800" b="1" dirty="0">
                          <a:solidFill>
                            <a:srgbClr val="FFFFFF"/>
                          </a:solidFill>
                          <a:latin typeface="Times New Roman" pitchFamily="18" charset="0"/>
                          <a:cs typeface="Times New Roman" pitchFamily="18" charset="0"/>
                        </a:rPr>
                        <a:t>of </a:t>
                      </a:r>
                      <a:r>
                        <a:rPr sz="1800" b="1" spc="5" dirty="0">
                          <a:solidFill>
                            <a:srgbClr val="FFFFFF"/>
                          </a:solidFill>
                          <a:latin typeface="Times New Roman" pitchFamily="18" charset="0"/>
                          <a:cs typeface="Times New Roman" pitchFamily="18" charset="0"/>
                        </a:rPr>
                        <a:t> </a:t>
                      </a:r>
                      <a:r>
                        <a:rPr sz="1800" b="1" spc="-5" dirty="0">
                          <a:solidFill>
                            <a:srgbClr val="FFFFFF"/>
                          </a:solidFill>
                          <a:latin typeface="Times New Roman" pitchFamily="18" charset="0"/>
                          <a:cs typeface="Times New Roman" pitchFamily="18" charset="0"/>
                        </a:rPr>
                        <a:t>P</a:t>
                      </a:r>
                      <a:r>
                        <a:rPr sz="1800" b="1" spc="5" dirty="0">
                          <a:solidFill>
                            <a:srgbClr val="FFFFFF"/>
                          </a:solidFill>
                          <a:latin typeface="Times New Roman" pitchFamily="18" charset="0"/>
                          <a:cs typeface="Times New Roman" pitchFamily="18" charset="0"/>
                        </a:rPr>
                        <a:t>ubli</a:t>
                      </a:r>
                      <a:r>
                        <a:rPr sz="1800" b="1" spc="-20" dirty="0">
                          <a:solidFill>
                            <a:srgbClr val="FFFFFF"/>
                          </a:solidFill>
                          <a:latin typeface="Times New Roman" pitchFamily="18" charset="0"/>
                          <a:cs typeface="Times New Roman" pitchFamily="18" charset="0"/>
                        </a:rPr>
                        <a:t>c</a:t>
                      </a:r>
                      <a:r>
                        <a:rPr sz="1800" b="1" spc="-10" dirty="0">
                          <a:solidFill>
                            <a:srgbClr val="FFFFFF"/>
                          </a:solidFill>
                          <a:latin typeface="Times New Roman" pitchFamily="18" charset="0"/>
                          <a:cs typeface="Times New Roman" pitchFamily="18" charset="0"/>
                        </a:rPr>
                        <a:t>a</a:t>
                      </a:r>
                      <a:r>
                        <a:rPr sz="1800" b="1" spc="-15" dirty="0">
                          <a:solidFill>
                            <a:srgbClr val="FFFFFF"/>
                          </a:solidFill>
                          <a:latin typeface="Times New Roman" pitchFamily="18" charset="0"/>
                          <a:cs typeface="Times New Roman" pitchFamily="18" charset="0"/>
                        </a:rPr>
                        <a:t>ti</a:t>
                      </a:r>
                      <a:r>
                        <a:rPr sz="1800" b="1" dirty="0">
                          <a:solidFill>
                            <a:srgbClr val="FFFFFF"/>
                          </a:solidFill>
                          <a:latin typeface="Times New Roman" pitchFamily="18" charset="0"/>
                          <a:cs typeface="Times New Roman" pitchFamily="18" charset="0"/>
                        </a:rPr>
                        <a:t>on</a:t>
                      </a:r>
                      <a:endParaRPr sz="1800">
                        <a:latin typeface="Times New Roman" pitchFamily="18" charset="0"/>
                        <a:cs typeface="Times New Roman" pitchFamily="18" charset="0"/>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89535" algn="ctr">
                        <a:lnSpc>
                          <a:spcPct val="100000"/>
                        </a:lnSpc>
                        <a:spcBef>
                          <a:spcPts val="225"/>
                        </a:spcBef>
                      </a:pPr>
                      <a:r>
                        <a:rPr sz="1800" b="1" spc="-5" dirty="0">
                          <a:solidFill>
                            <a:srgbClr val="FFFFFF"/>
                          </a:solidFill>
                          <a:latin typeface="Times New Roman" pitchFamily="18" charset="0"/>
                          <a:cs typeface="Times New Roman" pitchFamily="18" charset="0"/>
                        </a:rPr>
                        <a:t>Publisher</a:t>
                      </a:r>
                      <a:endParaRPr sz="1800">
                        <a:latin typeface="Times New Roman" pitchFamily="18" charset="0"/>
                        <a:cs typeface="Times New Roman" pitchFamily="18" charset="0"/>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89535" algn="ctr">
                        <a:lnSpc>
                          <a:spcPct val="100000"/>
                        </a:lnSpc>
                        <a:spcBef>
                          <a:spcPts val="225"/>
                        </a:spcBef>
                      </a:pPr>
                      <a:r>
                        <a:rPr sz="1800" b="1" spc="-5" dirty="0">
                          <a:solidFill>
                            <a:srgbClr val="FFFFFF"/>
                          </a:solidFill>
                          <a:latin typeface="Times New Roman" pitchFamily="18" charset="0"/>
                          <a:cs typeface="Times New Roman" pitchFamily="18" charset="0"/>
                        </a:rPr>
                        <a:t>Methods</a:t>
                      </a:r>
                      <a:endParaRPr sz="1800">
                        <a:latin typeface="Times New Roman" pitchFamily="18" charset="0"/>
                        <a:cs typeface="Times New Roman" pitchFamily="18" charset="0"/>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89535" algn="ctr">
                        <a:lnSpc>
                          <a:spcPct val="100000"/>
                        </a:lnSpc>
                        <a:spcBef>
                          <a:spcPts val="225"/>
                        </a:spcBef>
                      </a:pPr>
                      <a:r>
                        <a:rPr sz="1800" b="1" spc="-10" dirty="0">
                          <a:solidFill>
                            <a:srgbClr val="FFFFFF"/>
                          </a:solidFill>
                          <a:latin typeface="Times New Roman" pitchFamily="18" charset="0"/>
                          <a:cs typeface="Times New Roman" pitchFamily="18" charset="0"/>
                        </a:rPr>
                        <a:t>Advantages</a:t>
                      </a:r>
                      <a:endParaRPr sz="1800">
                        <a:latin typeface="Times New Roman" pitchFamily="18" charset="0"/>
                        <a:cs typeface="Times New Roman" pitchFamily="18" charset="0"/>
                      </a:endParaRPr>
                    </a:p>
                  </a:txBody>
                  <a:tcPr marL="0" marR="0" marT="28575" marB="0">
                    <a:lnL w="12700">
                      <a:solidFill>
                        <a:srgbClr val="FFFFFF"/>
                      </a:solidFill>
                      <a:prstDash val="solid"/>
                    </a:lnL>
                    <a:lnR w="1905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90805" algn="ctr">
                        <a:lnSpc>
                          <a:spcPct val="100000"/>
                        </a:lnSpc>
                        <a:spcBef>
                          <a:spcPts val="225"/>
                        </a:spcBef>
                      </a:pPr>
                      <a:r>
                        <a:rPr sz="1800" b="1" spc="-10" dirty="0">
                          <a:solidFill>
                            <a:srgbClr val="FFFFFF"/>
                          </a:solidFill>
                          <a:latin typeface="Times New Roman" pitchFamily="18" charset="0"/>
                          <a:cs typeface="Times New Roman" pitchFamily="18" charset="0"/>
                        </a:rPr>
                        <a:t>Limitations</a:t>
                      </a:r>
                      <a:endParaRPr sz="1800">
                        <a:latin typeface="Times New Roman" pitchFamily="18" charset="0"/>
                        <a:cs typeface="Times New Roman" pitchFamily="18" charset="0"/>
                      </a:endParaRPr>
                    </a:p>
                  </a:txBody>
                  <a:tcPr marL="0" marR="0" marT="28575" marB="0">
                    <a:lnL w="19050">
                      <a:solidFill>
                        <a:srgbClr val="FFFFFF"/>
                      </a:solidFill>
                      <a:prstDash val="solid"/>
                    </a:lnL>
                    <a:lnR w="19050">
                      <a:solidFill>
                        <a:srgbClr val="FFFFFF"/>
                      </a:solidFill>
                      <a:prstDash val="solid"/>
                    </a:lnR>
                    <a:lnT w="12700">
                      <a:solidFill>
                        <a:srgbClr val="FFFFFF"/>
                      </a:solidFill>
                      <a:prstDash val="solid"/>
                    </a:lnT>
                    <a:lnB w="38100">
                      <a:solidFill>
                        <a:srgbClr val="FFFFFF"/>
                      </a:solidFill>
                      <a:prstDash val="solid"/>
                    </a:lnB>
                    <a:solidFill>
                      <a:srgbClr val="4F80BC"/>
                    </a:solidFill>
                  </a:tcPr>
                </a:tc>
              </a:tr>
              <a:tr h="4768550">
                <a:tc>
                  <a:txBody>
                    <a:bodyPr/>
                    <a:lstStyle/>
                    <a:p>
                      <a:pPr algn="ctr"/>
                      <a:r>
                        <a:rPr lang="en-US" sz="1600" dirty="0" smtClean="0">
                          <a:latin typeface="Times New Roman" pitchFamily="18" charset="0"/>
                          <a:cs typeface="Times New Roman" pitchFamily="18" charset="0"/>
                        </a:rPr>
                        <a:t>Preventive </a:t>
                      </a:r>
                    </a:p>
                    <a:p>
                      <a:pPr algn="ctr"/>
                      <a:r>
                        <a:rPr lang="en-US" sz="1600" dirty="0" smtClean="0">
                          <a:latin typeface="Times New Roman" pitchFamily="18" charset="0"/>
                          <a:cs typeface="Times New Roman" pitchFamily="18" charset="0"/>
                        </a:rPr>
                        <a:t>and Active Safety Applications</a:t>
                      </a:r>
                      <a:endParaRPr lang="en-US" sz="1500" b="0" i="0" dirty="0">
                        <a:solidFill>
                          <a:schemeClr val="tx1"/>
                        </a:solidFill>
                        <a:latin typeface="Times New Roman" pitchFamily="18" charset="0"/>
                        <a:ea typeface="+mn-ea"/>
                        <a:cs typeface="Times New Roman" pitchFamily="18" charset="0"/>
                      </a:endParaRPr>
                    </a:p>
                  </a:txBody>
                  <a:tcPr marL="0" marR="0" marT="36830" marB="0">
                    <a:lnL w="19050">
                      <a:solidFill>
                        <a:srgbClr val="FFFFFF"/>
                      </a:solidFill>
                      <a:prstDash val="solid"/>
                    </a:lnL>
                    <a:lnR w="19050">
                      <a:solidFill>
                        <a:srgbClr val="FFFFFF"/>
                      </a:solidFill>
                      <a:prstDash val="solid"/>
                    </a:lnR>
                    <a:lnT w="38100">
                      <a:solidFill>
                        <a:srgbClr val="FFFFFF"/>
                      </a:solidFill>
                      <a:prstDash val="solid"/>
                    </a:lnT>
                    <a:solidFill>
                      <a:srgbClr val="CFD8E8"/>
                    </a:solidFill>
                  </a:tcPr>
                </a:tc>
                <a:tc>
                  <a:txBody>
                    <a:bodyPr/>
                    <a:lstStyle/>
                    <a:p>
                      <a:pPr marL="90170" algn="ctr">
                        <a:lnSpc>
                          <a:spcPct val="100000"/>
                        </a:lnSpc>
                        <a:spcBef>
                          <a:spcPts val="290"/>
                        </a:spcBef>
                      </a:pPr>
                      <a:r>
                        <a:rPr lang="en-US" sz="1500" b="0" i="0" u="sng" dirty="0" smtClean="0">
                          <a:solidFill>
                            <a:schemeClr val="tx1"/>
                          </a:solidFill>
                          <a:latin typeface="Times New Roman" pitchFamily="18" charset="0"/>
                          <a:ea typeface="+mn-ea"/>
                          <a:cs typeface="Times New Roman" pitchFamily="18" charset="0"/>
                          <a:hlinkClick r:id="rId2"/>
                        </a:rPr>
                        <a:t>Levent Güvenç </a:t>
                      </a:r>
                    </a:p>
                  </a:txBody>
                  <a:tcPr marL="0" marR="0" marT="36830" marB="0">
                    <a:lnL w="19050">
                      <a:solidFill>
                        <a:srgbClr val="FFFFFF"/>
                      </a:solidFill>
                      <a:prstDash val="solid"/>
                    </a:lnL>
                    <a:lnR w="12700">
                      <a:solidFill>
                        <a:srgbClr val="FFFFFF"/>
                      </a:solidFill>
                      <a:prstDash val="solid"/>
                    </a:lnR>
                    <a:lnT w="38100">
                      <a:solidFill>
                        <a:srgbClr val="FFFFFF"/>
                      </a:solidFill>
                      <a:prstDash val="solid"/>
                    </a:lnT>
                    <a:solidFill>
                      <a:srgbClr val="CFD8E8"/>
                    </a:solidFill>
                  </a:tcPr>
                </a:tc>
                <a:tc>
                  <a:txBody>
                    <a:bodyPr/>
                    <a:lstStyle/>
                    <a:p>
                      <a:pPr marL="91440" algn="ctr">
                        <a:lnSpc>
                          <a:spcPct val="100000"/>
                        </a:lnSpc>
                        <a:spcBef>
                          <a:spcPts val="290"/>
                        </a:spcBef>
                      </a:pPr>
                      <a:r>
                        <a:rPr sz="1800" smtClean="0">
                          <a:latin typeface="Times New Roman" pitchFamily="18" charset="0"/>
                          <a:cs typeface="Times New Roman" pitchFamily="18" charset="0"/>
                        </a:rPr>
                        <a:t>20</a:t>
                      </a:r>
                      <a:r>
                        <a:rPr lang="en-US" sz="1800" dirty="0" smtClean="0">
                          <a:latin typeface="Times New Roman" pitchFamily="18" charset="0"/>
                          <a:cs typeface="Times New Roman" pitchFamily="18" charset="0"/>
                        </a:rPr>
                        <a:t>20</a:t>
                      </a:r>
                      <a:endParaRPr sz="1800">
                        <a:latin typeface="Times New Roman" pitchFamily="18" charset="0"/>
                        <a:cs typeface="Times New Roman" pitchFamily="18" charset="0"/>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solidFill>
                      <a:srgbClr val="CFD8E8"/>
                    </a:solidFill>
                  </a:tcPr>
                </a:tc>
                <a:tc>
                  <a:txBody>
                    <a:bodyPr/>
                    <a:lstStyle/>
                    <a:p>
                      <a:pPr marL="88900" algn="ctr">
                        <a:lnSpc>
                          <a:spcPct val="100000"/>
                        </a:lnSpc>
                        <a:spcBef>
                          <a:spcPts val="290"/>
                        </a:spcBef>
                      </a:pPr>
                      <a:r>
                        <a:rPr lang="en-US" sz="1800" dirty="0" smtClean="0">
                          <a:latin typeface="Times New Roman" pitchFamily="18" charset="0"/>
                          <a:cs typeface="Times New Roman" pitchFamily="18" charset="0"/>
                        </a:rPr>
                        <a:t>IEEE</a:t>
                      </a:r>
                      <a:endParaRPr sz="1800">
                        <a:latin typeface="Times New Roman" pitchFamily="18" charset="0"/>
                        <a:cs typeface="Times New Roman" pitchFamily="18" charset="0"/>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solidFill>
                      <a:srgbClr val="CFD8E8"/>
                    </a:solidFill>
                  </a:tcPr>
                </a:tc>
                <a:tc>
                  <a:txBody>
                    <a:bodyPr/>
                    <a:lstStyle/>
                    <a:p>
                      <a:pPr algn="ctr"/>
                      <a:r>
                        <a:rPr lang="en-US" sz="1500" b="0" i="0" dirty="0" smtClean="0">
                          <a:solidFill>
                            <a:schemeClr val="tx1"/>
                          </a:solidFill>
                          <a:effectLst/>
                          <a:latin typeface="Times New Roman" pitchFamily="18" charset="0"/>
                          <a:ea typeface="+mn-ea"/>
                          <a:cs typeface="Times New Roman" pitchFamily="18" charset="0"/>
                        </a:rPr>
                        <a:t>By monitoring the information from the accelerometer and the vibration </a:t>
                      </a:r>
                    </a:p>
                    <a:p>
                      <a:pPr algn="ctr"/>
                      <a:r>
                        <a:rPr lang="en-US" sz="1500" b="0" i="0" dirty="0" smtClean="0">
                          <a:solidFill>
                            <a:schemeClr val="tx1"/>
                          </a:solidFill>
                          <a:effectLst/>
                          <a:latin typeface="Times New Roman" pitchFamily="18" charset="0"/>
                          <a:ea typeface="+mn-ea"/>
                          <a:cs typeface="Times New Roman" pitchFamily="18" charset="0"/>
                        </a:rPr>
                        <a:t>sensor, a severe accident can be recognized.</a:t>
                      </a:r>
                    </a:p>
                    <a:p>
                      <a:pPr algn="ctr"/>
                      <a:endParaRPr lang="en-US" sz="1500" b="0" i="0" dirty="0" smtClean="0">
                        <a:solidFill>
                          <a:schemeClr val="tx1"/>
                        </a:solidFill>
                        <a:effectLst/>
                        <a:latin typeface="Times New Roman" pitchFamily="18" charset="0"/>
                        <a:ea typeface="+mn-ea"/>
                        <a:cs typeface="Times New Roman" pitchFamily="18" charset="0"/>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solidFill>
                      <a:srgbClr val="CFD8E8"/>
                    </a:solidFill>
                  </a:tcPr>
                </a:tc>
                <a:tc>
                  <a:txBody>
                    <a:bodyPr/>
                    <a:lstStyle/>
                    <a:p>
                      <a:pPr algn="ctr"/>
                      <a:r>
                        <a:rPr lang="en-US" sz="1500" b="0" i="0" dirty="0" smtClean="0">
                          <a:solidFill>
                            <a:schemeClr val="tx1"/>
                          </a:solidFill>
                          <a:effectLst/>
                          <a:latin typeface="Times New Roman" pitchFamily="18" charset="0"/>
                          <a:ea typeface="+mn-ea"/>
                          <a:cs typeface="Times New Roman" pitchFamily="18" charset="0"/>
                        </a:rPr>
                        <a:t>They are cost-effective in implementation.</a:t>
                      </a:r>
                    </a:p>
                    <a:p>
                      <a:pPr algn="ctr"/>
                      <a:r>
                        <a:rPr lang="en-US" sz="1500" b="0" i="0" dirty="0" smtClean="0">
                          <a:solidFill>
                            <a:schemeClr val="tx1"/>
                          </a:solidFill>
                          <a:effectLst/>
                          <a:latin typeface="Times New Roman" pitchFamily="18" charset="0"/>
                          <a:ea typeface="+mn-ea"/>
                          <a:cs typeface="Times New Roman" pitchFamily="18" charset="0"/>
                        </a:rPr>
                        <a:t> </a:t>
                      </a:r>
                    </a:p>
                    <a:p>
                      <a:pPr algn="ctr"/>
                      <a:r>
                        <a:rPr lang="en-US" sz="1500" b="0" i="0" dirty="0" smtClean="0">
                          <a:solidFill>
                            <a:schemeClr val="tx1"/>
                          </a:solidFill>
                          <a:effectLst/>
                          <a:latin typeface="Times New Roman" pitchFamily="18" charset="0"/>
                          <a:ea typeface="+mn-ea"/>
                          <a:cs typeface="Times New Roman" pitchFamily="18" charset="0"/>
                        </a:rPr>
                        <a:t>They have a high tendency to assure safety.</a:t>
                      </a:r>
                    </a:p>
                    <a:p>
                      <a:pPr algn="ctr"/>
                      <a:endParaRPr lang="en-US" sz="1500" b="0" i="0" dirty="0" smtClean="0">
                        <a:solidFill>
                          <a:schemeClr val="tx1"/>
                        </a:solidFill>
                        <a:effectLst/>
                        <a:latin typeface="Times New Roman" pitchFamily="18" charset="0"/>
                        <a:ea typeface="+mn-ea"/>
                        <a:cs typeface="Times New Roman" pitchFamily="18" charset="0"/>
                      </a:endParaRPr>
                    </a:p>
                    <a:p>
                      <a:pPr algn="ctr"/>
                      <a:endParaRPr lang="en-US" sz="1500" b="0" i="0" dirty="0" smtClean="0">
                        <a:solidFill>
                          <a:schemeClr val="tx1"/>
                        </a:solidFill>
                        <a:effectLst/>
                        <a:latin typeface="Times New Roman" pitchFamily="18" charset="0"/>
                        <a:ea typeface="+mn-ea"/>
                        <a:cs typeface="Times New Roman" pitchFamily="18" charset="0"/>
                      </a:endParaRPr>
                    </a:p>
                    <a:p>
                      <a:endParaRPr lang="en-US" sz="1600" b="0" i="0" dirty="0">
                        <a:solidFill>
                          <a:schemeClr val="tx1"/>
                        </a:solidFill>
                        <a:effectLst/>
                        <a:latin typeface="+mn-lt"/>
                        <a:ea typeface="+mn-ea"/>
                        <a:cs typeface="+mn-cs"/>
                      </a:endParaRPr>
                    </a:p>
                  </a:txBody>
                  <a:tcPr marL="0" marR="0" marT="36830" marB="0">
                    <a:lnL w="12700">
                      <a:solidFill>
                        <a:srgbClr val="FFFFFF"/>
                      </a:solidFill>
                      <a:prstDash val="solid"/>
                    </a:lnL>
                    <a:lnR w="19050">
                      <a:solidFill>
                        <a:srgbClr val="FFFFFF"/>
                      </a:solidFill>
                      <a:prstDash val="solid"/>
                    </a:lnR>
                    <a:lnT w="38100">
                      <a:solidFill>
                        <a:srgbClr val="FFFFFF"/>
                      </a:solidFill>
                      <a:prstDash val="solid"/>
                    </a:lnT>
                    <a:solidFill>
                      <a:srgbClr val="CFD8E8"/>
                    </a:solidFill>
                  </a:tcPr>
                </a:tc>
                <a:tc>
                  <a:txBody>
                    <a:bodyPr/>
                    <a:lstStyle/>
                    <a:p>
                      <a:pPr algn="ctr"/>
                      <a:r>
                        <a:rPr lang="en-US" sz="1500" b="0" i="0" dirty="0" smtClean="0">
                          <a:solidFill>
                            <a:schemeClr val="tx1"/>
                          </a:solidFill>
                          <a:effectLst/>
                          <a:latin typeface="Times New Roman" pitchFamily="18" charset="0"/>
                          <a:ea typeface="+mn-ea"/>
                          <a:cs typeface="Times New Roman" pitchFamily="18" charset="0"/>
                        </a:rPr>
                        <a:t>In some places where there is no provision </a:t>
                      </a:r>
                    </a:p>
                    <a:p>
                      <a:pPr algn="ctr"/>
                      <a:r>
                        <a:rPr lang="en-US" sz="1500" b="0" i="0" dirty="0" smtClean="0">
                          <a:solidFill>
                            <a:schemeClr val="tx1"/>
                          </a:solidFill>
                          <a:effectLst/>
                          <a:latin typeface="Times New Roman" pitchFamily="18" charset="0"/>
                          <a:ea typeface="+mn-ea"/>
                          <a:cs typeface="Times New Roman" pitchFamily="18" charset="0"/>
                        </a:rPr>
                        <a:t>of GSM networks, it is difficult for communication. </a:t>
                      </a:r>
                      <a:endParaRPr lang="en-US" sz="1500" b="0" i="0" dirty="0">
                        <a:solidFill>
                          <a:schemeClr val="tx1"/>
                        </a:solidFill>
                        <a:effectLst/>
                        <a:latin typeface="Times New Roman" pitchFamily="18" charset="0"/>
                        <a:ea typeface="+mn-ea"/>
                        <a:cs typeface="Times New Roman" pitchFamily="18" charset="0"/>
                      </a:endParaRPr>
                    </a:p>
                  </a:txBody>
                  <a:tcPr marL="0" marR="0" marT="36830" marB="0">
                    <a:lnL w="19050">
                      <a:solidFill>
                        <a:srgbClr val="FFFFFF"/>
                      </a:solidFill>
                      <a:prstDash val="solid"/>
                    </a:lnL>
                    <a:lnR w="19050">
                      <a:solidFill>
                        <a:srgbClr val="FFFFFF"/>
                      </a:solidFill>
                      <a:prstDash val="solid"/>
                    </a:lnR>
                    <a:lnT w="38100">
                      <a:solidFill>
                        <a:srgbClr val="FFFFFF"/>
                      </a:solidFill>
                      <a:prstDash val="solid"/>
                    </a:lnT>
                    <a:solidFill>
                      <a:srgbClr val="CFD8E8"/>
                    </a:solidFill>
                  </a:tcPr>
                </a:tc>
              </a:tr>
            </a:tbl>
          </a:graphicData>
        </a:graphic>
      </p:graphicFrame>
      <p:pic>
        <p:nvPicPr>
          <p:cNvPr id="4" name="object 4"/>
          <p:cNvPicPr/>
          <p:nvPr/>
        </p:nvPicPr>
        <p:blipFill>
          <a:blip r:embed="rId3" cstate="print"/>
          <a:stretch>
            <a:fillRect/>
          </a:stretch>
        </p:blipFill>
        <p:spPr>
          <a:xfrm>
            <a:off x="304800" y="6934200"/>
            <a:ext cx="9348316" cy="638244"/>
          </a:xfrm>
          <a:prstGeom prst="rect">
            <a:avLst/>
          </a:prstGeom>
        </p:spPr>
      </p:pic>
      <p:sp>
        <p:nvSpPr>
          <p:cNvPr id="5" name="object 5"/>
          <p:cNvSpPr txBox="1"/>
          <p:nvPr/>
        </p:nvSpPr>
        <p:spPr>
          <a:xfrm>
            <a:off x="381000" y="7010400"/>
            <a:ext cx="914400" cy="442429"/>
          </a:xfrm>
          <a:prstGeom prst="rect">
            <a:avLst/>
          </a:prstGeom>
        </p:spPr>
        <p:txBody>
          <a:bodyPr vert="horz" wrap="square" lIns="0" tIns="87630" rIns="0" bIns="0" rtlCol="0">
            <a:spAutoFit/>
          </a:bodyPr>
          <a:lstStyle/>
          <a:p>
            <a:pPr marL="38100">
              <a:lnSpc>
                <a:spcPct val="100000"/>
              </a:lnSpc>
              <a:spcBef>
                <a:spcPts val="690"/>
              </a:spcBef>
            </a:pPr>
            <a:r>
              <a:rPr lang="en-US" sz="2300" b="1" dirty="0" smtClean="0">
                <a:latin typeface="Times New Roman"/>
                <a:cs typeface="Times New Roman"/>
              </a:rPr>
              <a:t> 15</a:t>
            </a:r>
            <a:endParaRPr sz="2300">
              <a:latin typeface="Times New Roman"/>
              <a:cs typeface="Times New Roman"/>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51147" y="575566"/>
            <a:ext cx="3904615" cy="422275"/>
          </a:xfrm>
          <a:prstGeom prst="rect">
            <a:avLst/>
          </a:prstGeom>
        </p:spPr>
        <p:txBody>
          <a:bodyPr vert="horz" wrap="square" lIns="0" tIns="12700" rIns="0" bIns="0" rtlCol="0">
            <a:spAutoFit/>
          </a:bodyPr>
          <a:lstStyle/>
          <a:p>
            <a:pPr marL="12700">
              <a:lnSpc>
                <a:spcPct val="100000"/>
              </a:lnSpc>
              <a:spcBef>
                <a:spcPts val="100"/>
              </a:spcBef>
            </a:pPr>
            <a:r>
              <a:rPr spc="-20"/>
              <a:t>LITERATURE</a:t>
            </a:r>
            <a:r>
              <a:rPr spc="235"/>
              <a:t> </a:t>
            </a:r>
            <a:r>
              <a:rPr spc="-40" smtClean="0"/>
              <a:t>SURVEY-</a:t>
            </a:r>
            <a:r>
              <a:rPr lang="en-US" spc="-40" dirty="0" smtClean="0"/>
              <a:t>9</a:t>
            </a:r>
            <a:endParaRPr spc="-40" dirty="0"/>
          </a:p>
        </p:txBody>
      </p:sp>
      <p:graphicFrame>
        <p:nvGraphicFramePr>
          <p:cNvPr id="3" name="object 3"/>
          <p:cNvGraphicFramePr>
            <a:graphicFrameLocks noGrp="1"/>
          </p:cNvGraphicFramePr>
          <p:nvPr/>
        </p:nvGraphicFramePr>
        <p:xfrm>
          <a:off x="457200" y="1295400"/>
          <a:ext cx="9061703" cy="5334000"/>
        </p:xfrm>
        <a:graphic>
          <a:graphicData uri="http://schemas.openxmlformats.org/drawingml/2006/table">
            <a:tbl>
              <a:tblPr firstRow="1" bandRow="1">
                <a:tableStyleId>{2D5ABB26-0587-4C30-8999-92F81FD0307C}</a:tableStyleId>
              </a:tblPr>
              <a:tblGrid>
                <a:gridCol w="1388437"/>
                <a:gridCol w="1200164"/>
                <a:gridCol w="1373799"/>
                <a:gridCol w="1215442"/>
                <a:gridCol w="1294621"/>
                <a:gridCol w="1327898"/>
                <a:gridCol w="1261342"/>
              </a:tblGrid>
              <a:tr h="881113">
                <a:tc>
                  <a:txBody>
                    <a:bodyPr/>
                    <a:lstStyle/>
                    <a:p>
                      <a:pPr marL="90170" marR="238760">
                        <a:lnSpc>
                          <a:spcPct val="100000"/>
                        </a:lnSpc>
                        <a:spcBef>
                          <a:spcPts val="225"/>
                        </a:spcBef>
                      </a:pPr>
                      <a:r>
                        <a:rPr sz="1800" b="1" spc="-5" dirty="0">
                          <a:solidFill>
                            <a:srgbClr val="FFFFFF"/>
                          </a:solidFill>
                          <a:latin typeface="Times New Roman" pitchFamily="18" charset="0"/>
                          <a:cs typeface="Times New Roman" pitchFamily="18" charset="0"/>
                        </a:rPr>
                        <a:t>Title</a:t>
                      </a:r>
                      <a:r>
                        <a:rPr sz="1800" b="1" spc="-60" dirty="0">
                          <a:solidFill>
                            <a:srgbClr val="FFFFFF"/>
                          </a:solidFill>
                          <a:latin typeface="Times New Roman" pitchFamily="18" charset="0"/>
                          <a:cs typeface="Times New Roman" pitchFamily="18" charset="0"/>
                        </a:rPr>
                        <a:t> </a:t>
                      </a:r>
                      <a:r>
                        <a:rPr sz="1800" b="1" dirty="0">
                          <a:solidFill>
                            <a:srgbClr val="FFFFFF"/>
                          </a:solidFill>
                          <a:latin typeface="Times New Roman" pitchFamily="18" charset="0"/>
                          <a:cs typeface="Times New Roman" pitchFamily="18" charset="0"/>
                        </a:rPr>
                        <a:t>of</a:t>
                      </a:r>
                      <a:r>
                        <a:rPr sz="1800" b="1" spc="-45" dirty="0">
                          <a:solidFill>
                            <a:srgbClr val="FFFFFF"/>
                          </a:solidFill>
                          <a:latin typeface="Times New Roman" pitchFamily="18" charset="0"/>
                          <a:cs typeface="Times New Roman" pitchFamily="18" charset="0"/>
                        </a:rPr>
                        <a:t> </a:t>
                      </a:r>
                      <a:r>
                        <a:rPr sz="1800" b="1" dirty="0">
                          <a:solidFill>
                            <a:srgbClr val="FFFFFF"/>
                          </a:solidFill>
                          <a:latin typeface="Times New Roman" pitchFamily="18" charset="0"/>
                          <a:cs typeface="Times New Roman" pitchFamily="18" charset="0"/>
                        </a:rPr>
                        <a:t>the </a:t>
                      </a:r>
                      <a:r>
                        <a:rPr sz="1800" b="1" spc="-390" dirty="0">
                          <a:solidFill>
                            <a:srgbClr val="FFFFFF"/>
                          </a:solidFill>
                          <a:latin typeface="Times New Roman" pitchFamily="18" charset="0"/>
                          <a:cs typeface="Times New Roman" pitchFamily="18" charset="0"/>
                        </a:rPr>
                        <a:t> </a:t>
                      </a:r>
                      <a:r>
                        <a:rPr sz="1800" b="1" spc="-10" dirty="0">
                          <a:solidFill>
                            <a:srgbClr val="FFFFFF"/>
                          </a:solidFill>
                          <a:latin typeface="Times New Roman" pitchFamily="18" charset="0"/>
                          <a:cs typeface="Times New Roman" pitchFamily="18" charset="0"/>
                        </a:rPr>
                        <a:t>Paper</a:t>
                      </a:r>
                      <a:endParaRPr sz="1800">
                        <a:latin typeface="Times New Roman" pitchFamily="18" charset="0"/>
                        <a:cs typeface="Times New Roman" pitchFamily="18" charset="0"/>
                      </a:endParaRPr>
                    </a:p>
                  </a:txBody>
                  <a:tcPr marL="0" marR="0" marT="28575" marB="0">
                    <a:lnL w="19050">
                      <a:solidFill>
                        <a:srgbClr val="FFFFFF"/>
                      </a:solidFill>
                      <a:prstDash val="solid"/>
                    </a:lnL>
                    <a:lnR w="1905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90170" algn="ctr">
                        <a:lnSpc>
                          <a:spcPct val="100000"/>
                        </a:lnSpc>
                        <a:spcBef>
                          <a:spcPts val="225"/>
                        </a:spcBef>
                      </a:pPr>
                      <a:r>
                        <a:rPr sz="1800" b="1" smtClean="0">
                          <a:solidFill>
                            <a:srgbClr val="FFFFFF"/>
                          </a:solidFill>
                          <a:latin typeface="Times New Roman" pitchFamily="18" charset="0"/>
                          <a:cs typeface="Times New Roman" pitchFamily="18" charset="0"/>
                        </a:rPr>
                        <a:t>Author</a:t>
                      </a:r>
                      <a:endParaRPr sz="1800">
                        <a:latin typeface="Times New Roman" pitchFamily="18" charset="0"/>
                        <a:cs typeface="Times New Roman" pitchFamily="18" charset="0"/>
                      </a:endParaRPr>
                    </a:p>
                  </a:txBody>
                  <a:tcPr marL="0" marR="0" marT="28575" marB="0">
                    <a:lnL w="1905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90805" marR="164465" algn="l">
                        <a:lnSpc>
                          <a:spcPct val="100000"/>
                        </a:lnSpc>
                        <a:spcBef>
                          <a:spcPts val="225"/>
                        </a:spcBef>
                      </a:pPr>
                      <a:r>
                        <a:rPr sz="1800" b="1" spc="-40" dirty="0">
                          <a:solidFill>
                            <a:srgbClr val="FFFFFF"/>
                          </a:solidFill>
                          <a:latin typeface="Times New Roman" pitchFamily="18" charset="0"/>
                          <a:cs typeface="Times New Roman" pitchFamily="18" charset="0"/>
                        </a:rPr>
                        <a:t>Year</a:t>
                      </a:r>
                      <a:r>
                        <a:rPr sz="1800" b="1" spc="-35" dirty="0">
                          <a:solidFill>
                            <a:srgbClr val="FFFFFF"/>
                          </a:solidFill>
                          <a:latin typeface="Times New Roman" pitchFamily="18" charset="0"/>
                          <a:cs typeface="Times New Roman" pitchFamily="18" charset="0"/>
                        </a:rPr>
                        <a:t> </a:t>
                      </a:r>
                      <a:r>
                        <a:rPr sz="1800" b="1" dirty="0">
                          <a:solidFill>
                            <a:srgbClr val="FFFFFF"/>
                          </a:solidFill>
                          <a:latin typeface="Times New Roman" pitchFamily="18" charset="0"/>
                          <a:cs typeface="Times New Roman" pitchFamily="18" charset="0"/>
                        </a:rPr>
                        <a:t>of </a:t>
                      </a:r>
                      <a:r>
                        <a:rPr sz="1800" b="1" spc="5" dirty="0">
                          <a:solidFill>
                            <a:srgbClr val="FFFFFF"/>
                          </a:solidFill>
                          <a:latin typeface="Times New Roman" pitchFamily="18" charset="0"/>
                          <a:cs typeface="Times New Roman" pitchFamily="18" charset="0"/>
                        </a:rPr>
                        <a:t> </a:t>
                      </a:r>
                      <a:r>
                        <a:rPr sz="1800" b="1" spc="-5" dirty="0">
                          <a:solidFill>
                            <a:srgbClr val="FFFFFF"/>
                          </a:solidFill>
                          <a:latin typeface="Times New Roman" pitchFamily="18" charset="0"/>
                          <a:cs typeface="Times New Roman" pitchFamily="18" charset="0"/>
                        </a:rPr>
                        <a:t>P</a:t>
                      </a:r>
                      <a:r>
                        <a:rPr sz="1800" b="1" spc="5" dirty="0">
                          <a:solidFill>
                            <a:srgbClr val="FFFFFF"/>
                          </a:solidFill>
                          <a:latin typeface="Times New Roman" pitchFamily="18" charset="0"/>
                          <a:cs typeface="Times New Roman" pitchFamily="18" charset="0"/>
                        </a:rPr>
                        <a:t>ubli</a:t>
                      </a:r>
                      <a:r>
                        <a:rPr sz="1800" b="1" spc="-20" dirty="0">
                          <a:solidFill>
                            <a:srgbClr val="FFFFFF"/>
                          </a:solidFill>
                          <a:latin typeface="Times New Roman" pitchFamily="18" charset="0"/>
                          <a:cs typeface="Times New Roman" pitchFamily="18" charset="0"/>
                        </a:rPr>
                        <a:t>c</a:t>
                      </a:r>
                      <a:r>
                        <a:rPr sz="1800" b="1" spc="-10" dirty="0">
                          <a:solidFill>
                            <a:srgbClr val="FFFFFF"/>
                          </a:solidFill>
                          <a:latin typeface="Times New Roman" pitchFamily="18" charset="0"/>
                          <a:cs typeface="Times New Roman" pitchFamily="18" charset="0"/>
                        </a:rPr>
                        <a:t>a</a:t>
                      </a:r>
                      <a:r>
                        <a:rPr sz="1800" b="1" spc="-15" dirty="0">
                          <a:solidFill>
                            <a:srgbClr val="FFFFFF"/>
                          </a:solidFill>
                          <a:latin typeface="Times New Roman" pitchFamily="18" charset="0"/>
                          <a:cs typeface="Times New Roman" pitchFamily="18" charset="0"/>
                        </a:rPr>
                        <a:t>ti</a:t>
                      </a:r>
                      <a:r>
                        <a:rPr sz="1800" b="1" dirty="0">
                          <a:solidFill>
                            <a:srgbClr val="FFFFFF"/>
                          </a:solidFill>
                          <a:latin typeface="Times New Roman" pitchFamily="18" charset="0"/>
                          <a:cs typeface="Times New Roman" pitchFamily="18" charset="0"/>
                        </a:rPr>
                        <a:t>on</a:t>
                      </a:r>
                      <a:endParaRPr sz="1800">
                        <a:latin typeface="Times New Roman" pitchFamily="18" charset="0"/>
                        <a:cs typeface="Times New Roman" pitchFamily="18" charset="0"/>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89535" algn="ctr">
                        <a:lnSpc>
                          <a:spcPct val="100000"/>
                        </a:lnSpc>
                        <a:spcBef>
                          <a:spcPts val="225"/>
                        </a:spcBef>
                      </a:pPr>
                      <a:r>
                        <a:rPr sz="1800" b="1" spc="-5" dirty="0">
                          <a:solidFill>
                            <a:srgbClr val="FFFFFF"/>
                          </a:solidFill>
                          <a:latin typeface="Times New Roman" pitchFamily="18" charset="0"/>
                          <a:cs typeface="Times New Roman" pitchFamily="18" charset="0"/>
                        </a:rPr>
                        <a:t>Publisher</a:t>
                      </a:r>
                      <a:endParaRPr sz="1800">
                        <a:latin typeface="Times New Roman" pitchFamily="18" charset="0"/>
                        <a:cs typeface="Times New Roman" pitchFamily="18" charset="0"/>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89535" algn="ctr">
                        <a:lnSpc>
                          <a:spcPct val="100000"/>
                        </a:lnSpc>
                        <a:spcBef>
                          <a:spcPts val="225"/>
                        </a:spcBef>
                      </a:pPr>
                      <a:r>
                        <a:rPr sz="1800" b="1" spc="-5" dirty="0">
                          <a:solidFill>
                            <a:srgbClr val="FFFFFF"/>
                          </a:solidFill>
                          <a:latin typeface="Times New Roman" pitchFamily="18" charset="0"/>
                          <a:cs typeface="Times New Roman" pitchFamily="18" charset="0"/>
                        </a:rPr>
                        <a:t>Methods</a:t>
                      </a:r>
                      <a:endParaRPr sz="1800">
                        <a:latin typeface="Times New Roman" pitchFamily="18" charset="0"/>
                        <a:cs typeface="Times New Roman" pitchFamily="18" charset="0"/>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89535" algn="ctr">
                        <a:lnSpc>
                          <a:spcPct val="100000"/>
                        </a:lnSpc>
                        <a:spcBef>
                          <a:spcPts val="225"/>
                        </a:spcBef>
                      </a:pPr>
                      <a:r>
                        <a:rPr sz="1800" b="1" spc="-10" dirty="0">
                          <a:solidFill>
                            <a:srgbClr val="FFFFFF"/>
                          </a:solidFill>
                          <a:latin typeface="Times New Roman" pitchFamily="18" charset="0"/>
                          <a:cs typeface="Times New Roman" pitchFamily="18" charset="0"/>
                        </a:rPr>
                        <a:t>Advantages</a:t>
                      </a:r>
                      <a:endParaRPr sz="1800">
                        <a:latin typeface="Times New Roman" pitchFamily="18" charset="0"/>
                        <a:cs typeface="Times New Roman" pitchFamily="18" charset="0"/>
                      </a:endParaRPr>
                    </a:p>
                  </a:txBody>
                  <a:tcPr marL="0" marR="0" marT="28575" marB="0">
                    <a:lnL w="12700">
                      <a:solidFill>
                        <a:srgbClr val="FFFFFF"/>
                      </a:solidFill>
                      <a:prstDash val="solid"/>
                    </a:lnL>
                    <a:lnR w="1905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90805" algn="ctr">
                        <a:lnSpc>
                          <a:spcPct val="100000"/>
                        </a:lnSpc>
                        <a:spcBef>
                          <a:spcPts val="225"/>
                        </a:spcBef>
                      </a:pPr>
                      <a:r>
                        <a:rPr sz="1800" b="1" spc="-10" dirty="0">
                          <a:solidFill>
                            <a:srgbClr val="FFFFFF"/>
                          </a:solidFill>
                          <a:latin typeface="Times New Roman" pitchFamily="18" charset="0"/>
                          <a:cs typeface="Times New Roman" pitchFamily="18" charset="0"/>
                        </a:rPr>
                        <a:t>Limitations</a:t>
                      </a:r>
                      <a:endParaRPr sz="1800">
                        <a:latin typeface="Times New Roman" pitchFamily="18" charset="0"/>
                        <a:cs typeface="Times New Roman" pitchFamily="18" charset="0"/>
                      </a:endParaRPr>
                    </a:p>
                  </a:txBody>
                  <a:tcPr marL="0" marR="0" marT="28575" marB="0">
                    <a:lnL w="19050">
                      <a:solidFill>
                        <a:srgbClr val="FFFFFF"/>
                      </a:solidFill>
                      <a:prstDash val="solid"/>
                    </a:lnL>
                    <a:lnR w="19050">
                      <a:solidFill>
                        <a:srgbClr val="FFFFFF"/>
                      </a:solidFill>
                      <a:prstDash val="solid"/>
                    </a:lnR>
                    <a:lnT w="12700">
                      <a:solidFill>
                        <a:srgbClr val="FFFFFF"/>
                      </a:solidFill>
                      <a:prstDash val="solid"/>
                    </a:lnT>
                    <a:lnB w="38100">
                      <a:solidFill>
                        <a:srgbClr val="FFFFFF"/>
                      </a:solidFill>
                      <a:prstDash val="solid"/>
                    </a:lnB>
                    <a:solidFill>
                      <a:srgbClr val="4F80BC"/>
                    </a:solidFill>
                  </a:tcPr>
                </a:tc>
              </a:tr>
              <a:tr h="4452887">
                <a:tc>
                  <a:txBody>
                    <a:bodyPr/>
                    <a:lstStyle/>
                    <a:p>
                      <a:pPr algn="ctr"/>
                      <a:r>
                        <a:rPr lang="en-US" sz="1600" dirty="0" smtClean="0">
                          <a:latin typeface="Times New Roman" panose="02020603050405020304" pitchFamily="18" charset="0"/>
                          <a:cs typeface="Times New Roman" panose="02020603050405020304" pitchFamily="18" charset="0"/>
                        </a:rPr>
                        <a:t>Energy Efficiency Characterization in Heterogeneous IoT System With UAV Swarms Based on Wireless Power Transfer</a:t>
                      </a:r>
                      <a:endParaRPr lang="en-US" sz="1500" b="0" i="0" dirty="0">
                        <a:solidFill>
                          <a:schemeClr val="tx1"/>
                        </a:solidFill>
                        <a:latin typeface="Times New Roman" pitchFamily="18" charset="0"/>
                        <a:ea typeface="+mn-ea"/>
                        <a:cs typeface="Times New Roman" pitchFamily="18" charset="0"/>
                      </a:endParaRPr>
                    </a:p>
                  </a:txBody>
                  <a:tcPr marL="0" marR="0" marT="36830" marB="0">
                    <a:lnL w="19050">
                      <a:solidFill>
                        <a:srgbClr val="FFFFFF"/>
                      </a:solidFill>
                      <a:prstDash val="solid"/>
                    </a:lnL>
                    <a:lnR w="19050">
                      <a:solidFill>
                        <a:srgbClr val="FFFFFF"/>
                      </a:solidFill>
                      <a:prstDash val="solid"/>
                    </a:lnR>
                    <a:lnT w="38100">
                      <a:solidFill>
                        <a:srgbClr val="FFFFFF"/>
                      </a:solidFill>
                      <a:prstDash val="solid"/>
                    </a:lnT>
                    <a:solidFill>
                      <a:srgbClr val="CFD8E8"/>
                    </a:solidFill>
                  </a:tcPr>
                </a:tc>
                <a:tc>
                  <a:txBody>
                    <a:bodyPr/>
                    <a:lstStyle/>
                    <a:p>
                      <a:pPr marL="90170" algn="ctr">
                        <a:lnSpc>
                          <a:spcPct val="100000"/>
                        </a:lnSpc>
                        <a:spcBef>
                          <a:spcPts val="290"/>
                        </a:spcBef>
                      </a:pPr>
                      <a:r>
                        <a:rPr lang="en-US" sz="1600" b="0" i="0" u="none" strike="noStrike" dirty="0" smtClean="0">
                          <a:solidFill>
                            <a:schemeClr val="tx1"/>
                          </a:solidFill>
                          <a:latin typeface="Times New Roman" pitchFamily="18" charset="0"/>
                          <a:ea typeface="+mn-ea"/>
                          <a:cs typeface="Times New Roman" pitchFamily="18" charset="0"/>
                          <a:hlinkClick r:id="rId2"/>
                        </a:rPr>
                        <a:t>Q. Chi, H. Yan, C. Zhang, Z. Pang, and L. D. Xu</a:t>
                      </a:r>
                      <a:endParaRPr lang="en-US" sz="1600" b="0" i="0" u="none" strike="noStrike" dirty="0">
                        <a:solidFill>
                          <a:schemeClr val="tx1"/>
                        </a:solidFill>
                        <a:latin typeface="Times New Roman" pitchFamily="18" charset="0"/>
                        <a:ea typeface="+mn-ea"/>
                        <a:cs typeface="Times New Roman" pitchFamily="18" charset="0"/>
                        <a:hlinkClick r:id="rId2"/>
                      </a:endParaRPr>
                    </a:p>
                  </a:txBody>
                  <a:tcPr marL="0" marR="0" marT="36830" marB="0">
                    <a:lnL w="19050">
                      <a:solidFill>
                        <a:srgbClr val="FFFFFF"/>
                      </a:solidFill>
                      <a:prstDash val="solid"/>
                    </a:lnL>
                    <a:lnR w="12700">
                      <a:solidFill>
                        <a:srgbClr val="FFFFFF"/>
                      </a:solidFill>
                      <a:prstDash val="solid"/>
                    </a:lnR>
                    <a:lnT w="38100">
                      <a:solidFill>
                        <a:srgbClr val="FFFFFF"/>
                      </a:solidFill>
                      <a:prstDash val="solid"/>
                    </a:lnT>
                    <a:solidFill>
                      <a:srgbClr val="CFD8E8"/>
                    </a:solidFill>
                  </a:tcPr>
                </a:tc>
                <a:tc>
                  <a:txBody>
                    <a:bodyPr/>
                    <a:lstStyle/>
                    <a:p>
                      <a:pPr marL="91440" algn="ctr">
                        <a:lnSpc>
                          <a:spcPct val="100000"/>
                        </a:lnSpc>
                        <a:spcBef>
                          <a:spcPts val="290"/>
                        </a:spcBef>
                      </a:pPr>
                      <a:r>
                        <a:rPr sz="1800" smtClean="0">
                          <a:latin typeface="Times New Roman" pitchFamily="18" charset="0"/>
                          <a:cs typeface="Times New Roman" pitchFamily="18" charset="0"/>
                        </a:rPr>
                        <a:t>202</a:t>
                      </a:r>
                      <a:r>
                        <a:rPr lang="en-US" sz="1800" dirty="0" smtClean="0">
                          <a:latin typeface="Times New Roman" pitchFamily="18" charset="0"/>
                          <a:cs typeface="Times New Roman" pitchFamily="18" charset="0"/>
                        </a:rPr>
                        <a:t>0</a:t>
                      </a:r>
                      <a:endParaRPr sz="1800">
                        <a:latin typeface="Times New Roman" pitchFamily="18" charset="0"/>
                        <a:cs typeface="Times New Roman" pitchFamily="18" charset="0"/>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solidFill>
                      <a:srgbClr val="CFD8E8"/>
                    </a:solidFill>
                  </a:tcPr>
                </a:tc>
                <a:tc>
                  <a:txBody>
                    <a:bodyPr/>
                    <a:lstStyle/>
                    <a:p>
                      <a:pPr marL="88900" algn="ctr">
                        <a:lnSpc>
                          <a:spcPct val="100000"/>
                        </a:lnSpc>
                        <a:spcBef>
                          <a:spcPts val="290"/>
                        </a:spcBef>
                      </a:pPr>
                      <a:r>
                        <a:rPr sz="1800" dirty="0">
                          <a:latin typeface="Times New Roman" pitchFamily="18" charset="0"/>
                          <a:cs typeface="Times New Roman" pitchFamily="18" charset="0"/>
                        </a:rPr>
                        <a:t>IEEE</a:t>
                      </a:r>
                      <a:endParaRPr sz="1800">
                        <a:latin typeface="Times New Roman" pitchFamily="18" charset="0"/>
                        <a:cs typeface="Times New Roman" pitchFamily="18" charset="0"/>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solidFill>
                      <a:srgbClr val="CFD8E8"/>
                    </a:solidFill>
                  </a:tcPr>
                </a:tc>
                <a:tc>
                  <a:txBody>
                    <a:bodyPr/>
                    <a:lstStyle/>
                    <a:p>
                      <a:pPr marL="88900" algn="ctr">
                        <a:lnSpc>
                          <a:spcPct val="100000"/>
                        </a:lnSpc>
                        <a:spcBef>
                          <a:spcPts val="290"/>
                        </a:spcBef>
                      </a:pPr>
                      <a:r>
                        <a:rPr lang="en-US" sz="1500" b="0" i="0" dirty="0" smtClean="0">
                          <a:solidFill>
                            <a:schemeClr val="tx1"/>
                          </a:solidFill>
                          <a:latin typeface="Times New Roman" pitchFamily="18" charset="0"/>
                          <a:ea typeface="+mn-ea"/>
                          <a:cs typeface="Times New Roman" pitchFamily="18" charset="0"/>
                        </a:rPr>
                        <a:t>This paper presents a smart mishap detection and caution system that notifies the emergency contacts of the user when a mishap happens by sending a message with the detected location.</a:t>
                      </a:r>
                      <a:endParaRPr lang="en-US" sz="1500" dirty="0">
                        <a:latin typeface="Times New Roman" pitchFamily="18" charset="0"/>
                        <a:cs typeface="Times New Roman" pitchFamily="18" charset="0"/>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solidFill>
                      <a:srgbClr val="CFD8E8"/>
                    </a:solidFill>
                  </a:tcPr>
                </a:tc>
                <a:tc>
                  <a:txBody>
                    <a:bodyPr/>
                    <a:lstStyle/>
                    <a:p>
                      <a:pPr marL="89535" algn="ctr">
                        <a:lnSpc>
                          <a:spcPct val="100000"/>
                        </a:lnSpc>
                        <a:spcBef>
                          <a:spcPts val="290"/>
                        </a:spcBef>
                      </a:pPr>
                      <a:r>
                        <a:rPr lang="en-US" sz="1500" b="0" i="0" dirty="0" smtClean="0">
                          <a:solidFill>
                            <a:schemeClr val="tx1"/>
                          </a:solidFill>
                          <a:latin typeface="Times New Roman" pitchFamily="18" charset="0"/>
                          <a:ea typeface="+mn-ea"/>
                          <a:cs typeface="Times New Roman" pitchFamily="18" charset="0"/>
                        </a:rPr>
                        <a:t>There is a reset button that can be pressed to prevent the alarm from being sent to the crisis contacts in an event where everybody inside the vehicle is safe.</a:t>
                      </a:r>
                      <a:endParaRPr lang="en-US" sz="1500" b="0" i="0" dirty="0">
                        <a:solidFill>
                          <a:schemeClr val="tx1"/>
                        </a:solidFill>
                        <a:latin typeface="Times New Roman" pitchFamily="18" charset="0"/>
                        <a:ea typeface="+mn-ea"/>
                        <a:cs typeface="Times New Roman" pitchFamily="18" charset="0"/>
                      </a:endParaRPr>
                    </a:p>
                  </a:txBody>
                  <a:tcPr marL="0" marR="0" marT="36830" marB="0">
                    <a:lnL w="12700">
                      <a:solidFill>
                        <a:srgbClr val="FFFFFF"/>
                      </a:solidFill>
                      <a:prstDash val="solid"/>
                    </a:lnL>
                    <a:lnR w="19050">
                      <a:solidFill>
                        <a:srgbClr val="FFFFFF"/>
                      </a:solidFill>
                      <a:prstDash val="solid"/>
                    </a:lnR>
                    <a:lnT w="38100">
                      <a:solidFill>
                        <a:srgbClr val="FFFFFF"/>
                      </a:solidFill>
                      <a:prstDash val="solid"/>
                    </a:lnT>
                    <a:solidFill>
                      <a:srgbClr val="CFD8E8"/>
                    </a:solidFill>
                  </a:tcPr>
                </a:tc>
                <a:tc>
                  <a:txBody>
                    <a:bodyPr/>
                    <a:lstStyle/>
                    <a:p>
                      <a:pPr marL="90170" algn="ctr">
                        <a:lnSpc>
                          <a:spcPct val="100000"/>
                        </a:lnSpc>
                        <a:spcBef>
                          <a:spcPts val="290"/>
                        </a:spcBef>
                      </a:pPr>
                      <a:r>
                        <a:rPr lang="en-US" sz="1500" spc="-5" dirty="0" smtClean="0">
                          <a:latin typeface="Times New Roman" pitchFamily="18" charset="0"/>
                          <a:cs typeface="Times New Roman" pitchFamily="18" charset="0"/>
                        </a:rPr>
                        <a:t>Wrong</a:t>
                      </a:r>
                      <a:r>
                        <a:rPr lang="en-US" sz="1500" spc="-5" baseline="0" dirty="0" smtClean="0">
                          <a:latin typeface="Times New Roman" pitchFamily="18" charset="0"/>
                          <a:cs typeface="Times New Roman" pitchFamily="18" charset="0"/>
                        </a:rPr>
                        <a:t> mobile taken will not receive the message properly.</a:t>
                      </a:r>
                      <a:endParaRPr sz="1500">
                        <a:latin typeface="Times New Roman" pitchFamily="18" charset="0"/>
                        <a:cs typeface="Times New Roman" pitchFamily="18" charset="0"/>
                      </a:endParaRPr>
                    </a:p>
                  </a:txBody>
                  <a:tcPr marL="0" marR="0" marT="36830" marB="0">
                    <a:lnL w="19050">
                      <a:solidFill>
                        <a:srgbClr val="FFFFFF"/>
                      </a:solidFill>
                      <a:prstDash val="solid"/>
                    </a:lnL>
                    <a:lnR w="19050">
                      <a:solidFill>
                        <a:srgbClr val="FFFFFF"/>
                      </a:solidFill>
                      <a:prstDash val="solid"/>
                    </a:lnR>
                    <a:lnT w="38100">
                      <a:solidFill>
                        <a:srgbClr val="FFFFFF"/>
                      </a:solidFill>
                      <a:prstDash val="solid"/>
                    </a:lnT>
                    <a:solidFill>
                      <a:srgbClr val="CFD8E8"/>
                    </a:solidFill>
                  </a:tcPr>
                </a:tc>
              </a:tr>
            </a:tbl>
          </a:graphicData>
        </a:graphic>
      </p:graphicFrame>
      <p:pic>
        <p:nvPicPr>
          <p:cNvPr id="4" name="object 4"/>
          <p:cNvPicPr/>
          <p:nvPr/>
        </p:nvPicPr>
        <p:blipFill>
          <a:blip r:embed="rId3" cstate="print"/>
          <a:stretch>
            <a:fillRect/>
          </a:stretch>
        </p:blipFill>
        <p:spPr>
          <a:xfrm>
            <a:off x="304800" y="6934200"/>
            <a:ext cx="9348316" cy="638244"/>
          </a:xfrm>
          <a:prstGeom prst="rect">
            <a:avLst/>
          </a:prstGeom>
        </p:spPr>
      </p:pic>
      <p:sp>
        <p:nvSpPr>
          <p:cNvPr id="5" name="object 5"/>
          <p:cNvSpPr txBox="1"/>
          <p:nvPr/>
        </p:nvSpPr>
        <p:spPr>
          <a:xfrm>
            <a:off x="0" y="7010400"/>
            <a:ext cx="1371600" cy="442429"/>
          </a:xfrm>
          <a:prstGeom prst="rect">
            <a:avLst/>
          </a:prstGeom>
        </p:spPr>
        <p:txBody>
          <a:bodyPr vert="horz" wrap="square" lIns="0" tIns="87630" rIns="0" bIns="0" rtlCol="0">
            <a:spAutoFit/>
          </a:bodyPr>
          <a:lstStyle/>
          <a:p>
            <a:pPr marL="38100">
              <a:lnSpc>
                <a:spcPct val="100000"/>
              </a:lnSpc>
              <a:spcBef>
                <a:spcPts val="690"/>
              </a:spcBef>
            </a:pPr>
            <a:r>
              <a:rPr lang="en-US" sz="2300" b="1" dirty="0" smtClean="0">
                <a:latin typeface="Times New Roman"/>
                <a:cs typeface="Times New Roman"/>
              </a:rPr>
              <a:t>      </a:t>
            </a:r>
            <a:fld id="{81D60167-4931-47E6-BA6A-407CBD079E47}" type="slidenum">
              <a:rPr sz="2300" b="1" smtClean="0">
                <a:latin typeface="Times New Roman"/>
                <a:cs typeface="Times New Roman"/>
              </a:rPr>
              <a:pPr marL="38100">
                <a:lnSpc>
                  <a:spcPct val="100000"/>
                </a:lnSpc>
                <a:spcBef>
                  <a:spcPts val="690"/>
                </a:spcBef>
              </a:pPr>
              <a:t>16</a:t>
            </a:fld>
            <a:endParaRPr sz="2300">
              <a:latin typeface="Times New Roman"/>
              <a:cs typeface="Times New Roman"/>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1800" y="533400"/>
            <a:ext cx="4209415" cy="412934"/>
          </a:xfrm>
          <a:prstGeom prst="rect">
            <a:avLst/>
          </a:prstGeom>
        </p:spPr>
        <p:txBody>
          <a:bodyPr vert="horz" wrap="square" lIns="0" tIns="12700" rIns="0" bIns="0" rtlCol="0">
            <a:spAutoFit/>
          </a:bodyPr>
          <a:lstStyle/>
          <a:p>
            <a:pPr marL="12700">
              <a:lnSpc>
                <a:spcPct val="100000"/>
              </a:lnSpc>
              <a:spcBef>
                <a:spcPts val="100"/>
              </a:spcBef>
            </a:pPr>
            <a:r>
              <a:rPr spc="-20"/>
              <a:t>LITERATURE</a:t>
            </a:r>
            <a:r>
              <a:rPr spc="235"/>
              <a:t> </a:t>
            </a:r>
            <a:r>
              <a:rPr spc="-40" smtClean="0"/>
              <a:t>SURVEY-</a:t>
            </a:r>
            <a:r>
              <a:rPr lang="en-US" spc="-40" dirty="0" smtClean="0"/>
              <a:t>10</a:t>
            </a:r>
            <a:endParaRPr spc="-40" dirty="0"/>
          </a:p>
        </p:txBody>
      </p:sp>
      <p:graphicFrame>
        <p:nvGraphicFramePr>
          <p:cNvPr id="3" name="object 3"/>
          <p:cNvGraphicFramePr>
            <a:graphicFrameLocks noGrp="1"/>
          </p:cNvGraphicFramePr>
          <p:nvPr/>
        </p:nvGraphicFramePr>
        <p:xfrm>
          <a:off x="457200" y="1295400"/>
          <a:ext cx="9061703" cy="5638800"/>
        </p:xfrm>
        <a:graphic>
          <a:graphicData uri="http://schemas.openxmlformats.org/drawingml/2006/table">
            <a:tbl>
              <a:tblPr firstRow="1" bandRow="1">
                <a:tableStyleId>{2D5ABB26-0587-4C30-8999-92F81FD0307C}</a:tableStyleId>
              </a:tblPr>
              <a:tblGrid>
                <a:gridCol w="1388437"/>
                <a:gridCol w="1202363"/>
                <a:gridCol w="1371600"/>
                <a:gridCol w="1215442"/>
                <a:gridCol w="1294621"/>
                <a:gridCol w="1327898"/>
                <a:gridCol w="1261342"/>
              </a:tblGrid>
              <a:tr h="870250">
                <a:tc>
                  <a:txBody>
                    <a:bodyPr/>
                    <a:lstStyle/>
                    <a:p>
                      <a:pPr marL="90170" marR="238760" algn="ctr">
                        <a:lnSpc>
                          <a:spcPct val="100000"/>
                        </a:lnSpc>
                        <a:spcBef>
                          <a:spcPts val="225"/>
                        </a:spcBef>
                      </a:pPr>
                      <a:r>
                        <a:rPr sz="1800" b="1" spc="-5" dirty="0">
                          <a:solidFill>
                            <a:srgbClr val="FFFFFF"/>
                          </a:solidFill>
                          <a:latin typeface="Times New Roman" pitchFamily="18" charset="0"/>
                          <a:cs typeface="Times New Roman" pitchFamily="18" charset="0"/>
                        </a:rPr>
                        <a:t>Title</a:t>
                      </a:r>
                      <a:r>
                        <a:rPr sz="1800" b="1" spc="-60" dirty="0">
                          <a:solidFill>
                            <a:srgbClr val="FFFFFF"/>
                          </a:solidFill>
                          <a:latin typeface="Times New Roman" pitchFamily="18" charset="0"/>
                          <a:cs typeface="Times New Roman" pitchFamily="18" charset="0"/>
                        </a:rPr>
                        <a:t> </a:t>
                      </a:r>
                      <a:r>
                        <a:rPr sz="1800" b="1" dirty="0">
                          <a:solidFill>
                            <a:srgbClr val="FFFFFF"/>
                          </a:solidFill>
                          <a:latin typeface="Times New Roman" pitchFamily="18" charset="0"/>
                          <a:cs typeface="Times New Roman" pitchFamily="18" charset="0"/>
                        </a:rPr>
                        <a:t>of</a:t>
                      </a:r>
                      <a:r>
                        <a:rPr sz="1800" b="1" spc="-45" dirty="0">
                          <a:solidFill>
                            <a:srgbClr val="FFFFFF"/>
                          </a:solidFill>
                          <a:latin typeface="Times New Roman" pitchFamily="18" charset="0"/>
                          <a:cs typeface="Times New Roman" pitchFamily="18" charset="0"/>
                        </a:rPr>
                        <a:t> </a:t>
                      </a:r>
                      <a:r>
                        <a:rPr sz="1800" b="1" dirty="0">
                          <a:solidFill>
                            <a:srgbClr val="FFFFFF"/>
                          </a:solidFill>
                          <a:latin typeface="Times New Roman" pitchFamily="18" charset="0"/>
                          <a:cs typeface="Times New Roman" pitchFamily="18" charset="0"/>
                        </a:rPr>
                        <a:t>the </a:t>
                      </a:r>
                      <a:r>
                        <a:rPr sz="1800" b="1" spc="-390" dirty="0">
                          <a:solidFill>
                            <a:srgbClr val="FFFFFF"/>
                          </a:solidFill>
                          <a:latin typeface="Times New Roman" pitchFamily="18" charset="0"/>
                          <a:cs typeface="Times New Roman" pitchFamily="18" charset="0"/>
                        </a:rPr>
                        <a:t> </a:t>
                      </a:r>
                      <a:r>
                        <a:rPr sz="1800" b="1" spc="-10" dirty="0">
                          <a:solidFill>
                            <a:srgbClr val="FFFFFF"/>
                          </a:solidFill>
                          <a:latin typeface="Times New Roman" pitchFamily="18" charset="0"/>
                          <a:cs typeface="Times New Roman" pitchFamily="18" charset="0"/>
                        </a:rPr>
                        <a:t>Paper</a:t>
                      </a:r>
                      <a:endParaRPr sz="1800">
                        <a:latin typeface="Times New Roman" pitchFamily="18" charset="0"/>
                        <a:cs typeface="Times New Roman" pitchFamily="18" charset="0"/>
                      </a:endParaRPr>
                    </a:p>
                  </a:txBody>
                  <a:tcPr marL="0" marR="0" marT="28575" marB="0">
                    <a:lnL w="19050">
                      <a:solidFill>
                        <a:srgbClr val="FFFFFF"/>
                      </a:solidFill>
                      <a:prstDash val="solid"/>
                    </a:lnL>
                    <a:lnR w="1905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90170" algn="ctr">
                        <a:lnSpc>
                          <a:spcPct val="100000"/>
                        </a:lnSpc>
                        <a:spcBef>
                          <a:spcPts val="225"/>
                        </a:spcBef>
                      </a:pPr>
                      <a:r>
                        <a:rPr sz="1800" b="1" smtClean="0">
                          <a:solidFill>
                            <a:srgbClr val="FFFFFF"/>
                          </a:solidFill>
                          <a:latin typeface="Times New Roman" pitchFamily="18" charset="0"/>
                          <a:cs typeface="Times New Roman" pitchFamily="18" charset="0"/>
                        </a:rPr>
                        <a:t>Author</a:t>
                      </a:r>
                      <a:endParaRPr sz="1800">
                        <a:latin typeface="Times New Roman" pitchFamily="18" charset="0"/>
                        <a:cs typeface="Times New Roman" pitchFamily="18" charset="0"/>
                      </a:endParaRPr>
                    </a:p>
                  </a:txBody>
                  <a:tcPr marL="0" marR="0" marT="28575" marB="0">
                    <a:lnL w="1905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90805" marR="164465" algn="ctr">
                        <a:lnSpc>
                          <a:spcPct val="100000"/>
                        </a:lnSpc>
                        <a:spcBef>
                          <a:spcPts val="225"/>
                        </a:spcBef>
                      </a:pPr>
                      <a:r>
                        <a:rPr sz="1800" b="1" spc="-40" dirty="0">
                          <a:solidFill>
                            <a:srgbClr val="FFFFFF"/>
                          </a:solidFill>
                          <a:latin typeface="Times New Roman" pitchFamily="18" charset="0"/>
                          <a:cs typeface="Times New Roman" pitchFamily="18" charset="0"/>
                        </a:rPr>
                        <a:t>Year</a:t>
                      </a:r>
                      <a:r>
                        <a:rPr sz="1800" b="1" spc="-35" dirty="0">
                          <a:solidFill>
                            <a:srgbClr val="FFFFFF"/>
                          </a:solidFill>
                          <a:latin typeface="Times New Roman" pitchFamily="18" charset="0"/>
                          <a:cs typeface="Times New Roman" pitchFamily="18" charset="0"/>
                        </a:rPr>
                        <a:t> </a:t>
                      </a:r>
                      <a:r>
                        <a:rPr sz="1800" b="1" dirty="0">
                          <a:solidFill>
                            <a:srgbClr val="FFFFFF"/>
                          </a:solidFill>
                          <a:latin typeface="Times New Roman" pitchFamily="18" charset="0"/>
                          <a:cs typeface="Times New Roman" pitchFamily="18" charset="0"/>
                        </a:rPr>
                        <a:t>of </a:t>
                      </a:r>
                      <a:r>
                        <a:rPr sz="1800" b="1" spc="5" dirty="0">
                          <a:solidFill>
                            <a:srgbClr val="FFFFFF"/>
                          </a:solidFill>
                          <a:latin typeface="Times New Roman" pitchFamily="18" charset="0"/>
                          <a:cs typeface="Times New Roman" pitchFamily="18" charset="0"/>
                        </a:rPr>
                        <a:t> </a:t>
                      </a:r>
                      <a:r>
                        <a:rPr sz="1800" b="1" spc="-5" dirty="0">
                          <a:solidFill>
                            <a:srgbClr val="FFFFFF"/>
                          </a:solidFill>
                          <a:latin typeface="Times New Roman" pitchFamily="18" charset="0"/>
                          <a:cs typeface="Times New Roman" pitchFamily="18" charset="0"/>
                        </a:rPr>
                        <a:t>P</a:t>
                      </a:r>
                      <a:r>
                        <a:rPr sz="1800" b="1" spc="5" dirty="0">
                          <a:solidFill>
                            <a:srgbClr val="FFFFFF"/>
                          </a:solidFill>
                          <a:latin typeface="Times New Roman" pitchFamily="18" charset="0"/>
                          <a:cs typeface="Times New Roman" pitchFamily="18" charset="0"/>
                        </a:rPr>
                        <a:t>ubli</a:t>
                      </a:r>
                      <a:r>
                        <a:rPr sz="1800" b="1" spc="-20" dirty="0">
                          <a:solidFill>
                            <a:srgbClr val="FFFFFF"/>
                          </a:solidFill>
                          <a:latin typeface="Times New Roman" pitchFamily="18" charset="0"/>
                          <a:cs typeface="Times New Roman" pitchFamily="18" charset="0"/>
                        </a:rPr>
                        <a:t>c</a:t>
                      </a:r>
                      <a:r>
                        <a:rPr sz="1800" b="1" spc="-10" dirty="0">
                          <a:solidFill>
                            <a:srgbClr val="FFFFFF"/>
                          </a:solidFill>
                          <a:latin typeface="Times New Roman" pitchFamily="18" charset="0"/>
                          <a:cs typeface="Times New Roman" pitchFamily="18" charset="0"/>
                        </a:rPr>
                        <a:t>a</a:t>
                      </a:r>
                      <a:r>
                        <a:rPr sz="1800" b="1" spc="-15" dirty="0">
                          <a:solidFill>
                            <a:srgbClr val="FFFFFF"/>
                          </a:solidFill>
                          <a:latin typeface="Times New Roman" pitchFamily="18" charset="0"/>
                          <a:cs typeface="Times New Roman" pitchFamily="18" charset="0"/>
                        </a:rPr>
                        <a:t>ti</a:t>
                      </a:r>
                      <a:r>
                        <a:rPr sz="1800" b="1" dirty="0">
                          <a:solidFill>
                            <a:srgbClr val="FFFFFF"/>
                          </a:solidFill>
                          <a:latin typeface="Times New Roman" pitchFamily="18" charset="0"/>
                          <a:cs typeface="Times New Roman" pitchFamily="18" charset="0"/>
                        </a:rPr>
                        <a:t>on</a:t>
                      </a:r>
                      <a:endParaRPr sz="1800">
                        <a:latin typeface="Times New Roman" pitchFamily="18" charset="0"/>
                        <a:cs typeface="Times New Roman" pitchFamily="18" charset="0"/>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89535" algn="ctr">
                        <a:lnSpc>
                          <a:spcPct val="100000"/>
                        </a:lnSpc>
                        <a:spcBef>
                          <a:spcPts val="225"/>
                        </a:spcBef>
                      </a:pPr>
                      <a:r>
                        <a:rPr sz="1800" b="1" spc="-5" dirty="0">
                          <a:solidFill>
                            <a:srgbClr val="FFFFFF"/>
                          </a:solidFill>
                          <a:latin typeface="Times New Roman" pitchFamily="18" charset="0"/>
                          <a:cs typeface="Times New Roman" pitchFamily="18" charset="0"/>
                        </a:rPr>
                        <a:t>Publisher</a:t>
                      </a:r>
                      <a:endParaRPr sz="1800">
                        <a:latin typeface="Times New Roman" pitchFamily="18" charset="0"/>
                        <a:cs typeface="Times New Roman" pitchFamily="18" charset="0"/>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89535" algn="ctr">
                        <a:lnSpc>
                          <a:spcPct val="100000"/>
                        </a:lnSpc>
                        <a:spcBef>
                          <a:spcPts val="225"/>
                        </a:spcBef>
                      </a:pPr>
                      <a:r>
                        <a:rPr sz="1800" b="1" spc="-5" dirty="0">
                          <a:solidFill>
                            <a:srgbClr val="FFFFFF"/>
                          </a:solidFill>
                          <a:latin typeface="Times New Roman" pitchFamily="18" charset="0"/>
                          <a:cs typeface="Times New Roman" pitchFamily="18" charset="0"/>
                        </a:rPr>
                        <a:t>Methods</a:t>
                      </a:r>
                      <a:endParaRPr sz="1800">
                        <a:latin typeface="Times New Roman" pitchFamily="18" charset="0"/>
                        <a:cs typeface="Times New Roman" pitchFamily="18" charset="0"/>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89535" algn="ctr">
                        <a:lnSpc>
                          <a:spcPct val="100000"/>
                        </a:lnSpc>
                        <a:spcBef>
                          <a:spcPts val="225"/>
                        </a:spcBef>
                      </a:pPr>
                      <a:r>
                        <a:rPr sz="1800" b="1" spc="-10" dirty="0">
                          <a:solidFill>
                            <a:srgbClr val="FFFFFF"/>
                          </a:solidFill>
                          <a:latin typeface="Times New Roman" pitchFamily="18" charset="0"/>
                          <a:cs typeface="Times New Roman" pitchFamily="18" charset="0"/>
                        </a:rPr>
                        <a:t>Advantages</a:t>
                      </a:r>
                      <a:endParaRPr sz="1800">
                        <a:latin typeface="Times New Roman" pitchFamily="18" charset="0"/>
                        <a:cs typeface="Times New Roman" pitchFamily="18" charset="0"/>
                      </a:endParaRPr>
                    </a:p>
                  </a:txBody>
                  <a:tcPr marL="0" marR="0" marT="28575" marB="0">
                    <a:lnL w="12700">
                      <a:solidFill>
                        <a:srgbClr val="FFFFFF"/>
                      </a:solidFill>
                      <a:prstDash val="solid"/>
                    </a:lnL>
                    <a:lnR w="1905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90805" algn="ctr">
                        <a:lnSpc>
                          <a:spcPct val="100000"/>
                        </a:lnSpc>
                        <a:spcBef>
                          <a:spcPts val="225"/>
                        </a:spcBef>
                      </a:pPr>
                      <a:r>
                        <a:rPr sz="1800" b="1" spc="-10" dirty="0">
                          <a:solidFill>
                            <a:srgbClr val="FFFFFF"/>
                          </a:solidFill>
                          <a:latin typeface="Times New Roman" pitchFamily="18" charset="0"/>
                          <a:cs typeface="Times New Roman" pitchFamily="18" charset="0"/>
                        </a:rPr>
                        <a:t>Limitations</a:t>
                      </a:r>
                      <a:endParaRPr sz="1800">
                        <a:latin typeface="Times New Roman" pitchFamily="18" charset="0"/>
                        <a:cs typeface="Times New Roman" pitchFamily="18" charset="0"/>
                      </a:endParaRPr>
                    </a:p>
                  </a:txBody>
                  <a:tcPr marL="0" marR="0" marT="28575" marB="0">
                    <a:lnL w="19050">
                      <a:solidFill>
                        <a:srgbClr val="FFFFFF"/>
                      </a:solidFill>
                      <a:prstDash val="solid"/>
                    </a:lnL>
                    <a:lnR w="19050">
                      <a:solidFill>
                        <a:srgbClr val="FFFFFF"/>
                      </a:solidFill>
                      <a:prstDash val="solid"/>
                    </a:lnR>
                    <a:lnT w="12700">
                      <a:solidFill>
                        <a:srgbClr val="FFFFFF"/>
                      </a:solidFill>
                      <a:prstDash val="solid"/>
                    </a:lnT>
                    <a:lnB w="38100">
                      <a:solidFill>
                        <a:srgbClr val="FFFFFF"/>
                      </a:solidFill>
                      <a:prstDash val="solid"/>
                    </a:lnB>
                    <a:solidFill>
                      <a:srgbClr val="4F80BC"/>
                    </a:solidFill>
                  </a:tcPr>
                </a:tc>
              </a:tr>
              <a:tr h="4768550">
                <a:tc>
                  <a:txBody>
                    <a:bodyPr/>
                    <a:lstStyle/>
                    <a:p>
                      <a:pPr marL="0" marR="0" algn="ctr">
                        <a:spcBef>
                          <a:spcPts val="0"/>
                        </a:spcBef>
                        <a:spcAft>
                          <a:spcPts val="0"/>
                        </a:spcAft>
                      </a:pPr>
                      <a:r>
                        <a:rPr lang="en-US" sz="1600" dirty="0" smtClean="0">
                          <a:latin typeface="Times New Roman" pitchFamily="18" charset="0"/>
                          <a:cs typeface="Times New Roman" pitchFamily="18" charset="0"/>
                        </a:rPr>
                        <a:t>A Comprehensive Study on IoT Based Accident Detection Systems for Smart Vehicles</a:t>
                      </a:r>
                      <a:endParaRPr lang="en-US" sz="1600" dirty="0">
                        <a:latin typeface="Times New Roman" pitchFamily="18" charset="0"/>
                        <a:ea typeface="Times New Roman"/>
                        <a:cs typeface="Times New Roman" pitchFamily="18" charset="0"/>
                      </a:endParaRPr>
                    </a:p>
                  </a:txBody>
                  <a:tcPr marL="0" marR="0" marT="36830" marB="0">
                    <a:lnL w="19050">
                      <a:solidFill>
                        <a:srgbClr val="FFFFFF"/>
                      </a:solidFill>
                      <a:prstDash val="solid"/>
                    </a:lnL>
                    <a:lnR w="19050">
                      <a:solidFill>
                        <a:srgbClr val="FFFFFF"/>
                      </a:solidFill>
                      <a:prstDash val="solid"/>
                    </a:lnR>
                    <a:lnT w="38100">
                      <a:solidFill>
                        <a:srgbClr val="FFFFFF"/>
                      </a:solidFill>
                      <a:prstDash val="solid"/>
                    </a:lnT>
                    <a:solidFill>
                      <a:srgbClr val="CFD8E8"/>
                    </a:solidFill>
                  </a:tcPr>
                </a:tc>
                <a:tc>
                  <a:txBody>
                    <a:bodyPr/>
                    <a:lstStyle/>
                    <a:p>
                      <a:pPr marL="0" marR="0" algn="ctr">
                        <a:spcBef>
                          <a:spcPts val="0"/>
                        </a:spcBef>
                        <a:spcAft>
                          <a:spcPts val="0"/>
                        </a:spcAft>
                      </a:pPr>
                      <a:r>
                        <a:rPr lang="nn-NO" sz="1600" b="0" i="0" u="sng" dirty="0" smtClean="0">
                          <a:solidFill>
                            <a:schemeClr val="tx1"/>
                          </a:solidFill>
                          <a:latin typeface="Times New Roman" pitchFamily="18" charset="0"/>
                          <a:ea typeface="+mn-ea"/>
                          <a:cs typeface="Times New Roman" pitchFamily="18" charset="0"/>
                          <a:hlinkClick r:id="rId2"/>
                        </a:rPr>
                        <a:t>Unaiza Alvi , Muazzam </a:t>
                      </a:r>
                    </a:p>
                    <a:p>
                      <a:pPr marL="0" marR="0" algn="ctr">
                        <a:spcBef>
                          <a:spcPts val="0"/>
                        </a:spcBef>
                        <a:spcAft>
                          <a:spcPts val="0"/>
                        </a:spcAft>
                      </a:pPr>
                      <a:r>
                        <a:rPr lang="nn-NO" sz="1600" b="0" i="0" u="sng" dirty="0" smtClean="0">
                          <a:solidFill>
                            <a:schemeClr val="tx1"/>
                          </a:solidFill>
                          <a:latin typeface="Times New Roman" pitchFamily="18" charset="0"/>
                          <a:ea typeface="+mn-ea"/>
                          <a:cs typeface="Times New Roman" pitchFamily="18" charset="0"/>
                          <a:hlinkClick r:id="rId2"/>
                        </a:rPr>
                        <a:t>A. Khan Khattak</a:t>
                      </a:r>
                      <a:endParaRPr lang="en-US" sz="1600" b="0" i="0" u="sng" dirty="0">
                        <a:solidFill>
                          <a:schemeClr val="tx1"/>
                        </a:solidFill>
                        <a:latin typeface="Times New Roman" pitchFamily="18" charset="0"/>
                        <a:ea typeface="+mn-ea"/>
                        <a:cs typeface="Times New Roman" pitchFamily="18" charset="0"/>
                        <a:hlinkClick r:id="rId2"/>
                      </a:endParaRPr>
                    </a:p>
                  </a:txBody>
                  <a:tcPr marL="0" marR="0" marT="36830" marB="0">
                    <a:lnL w="19050">
                      <a:solidFill>
                        <a:srgbClr val="FFFFFF"/>
                      </a:solidFill>
                      <a:prstDash val="solid"/>
                    </a:lnL>
                    <a:lnR w="12700">
                      <a:solidFill>
                        <a:srgbClr val="FFFFFF"/>
                      </a:solidFill>
                      <a:prstDash val="solid"/>
                    </a:lnR>
                    <a:lnT w="38100">
                      <a:solidFill>
                        <a:srgbClr val="FFFFFF"/>
                      </a:solidFill>
                      <a:prstDash val="solid"/>
                    </a:lnT>
                    <a:solidFill>
                      <a:srgbClr val="CFD8E8"/>
                    </a:solidFill>
                  </a:tcPr>
                </a:tc>
                <a:tc>
                  <a:txBody>
                    <a:bodyPr/>
                    <a:lstStyle/>
                    <a:p>
                      <a:pPr marL="91440" algn="ctr">
                        <a:lnSpc>
                          <a:spcPct val="100000"/>
                        </a:lnSpc>
                        <a:spcBef>
                          <a:spcPts val="290"/>
                        </a:spcBef>
                      </a:pPr>
                      <a:r>
                        <a:rPr sz="1800" smtClean="0">
                          <a:latin typeface="Times New Roman" pitchFamily="18" charset="0"/>
                          <a:cs typeface="Times New Roman" pitchFamily="18" charset="0"/>
                        </a:rPr>
                        <a:t>20</a:t>
                      </a:r>
                      <a:r>
                        <a:rPr lang="en-US" sz="1800" dirty="0" smtClean="0">
                          <a:latin typeface="Times New Roman" pitchFamily="18" charset="0"/>
                          <a:cs typeface="Times New Roman" pitchFamily="18" charset="0"/>
                        </a:rPr>
                        <a:t>20</a:t>
                      </a:r>
                      <a:endParaRPr sz="1800">
                        <a:latin typeface="Times New Roman" pitchFamily="18" charset="0"/>
                        <a:cs typeface="Times New Roman" pitchFamily="18" charset="0"/>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solidFill>
                      <a:srgbClr val="CFD8E8"/>
                    </a:solidFill>
                  </a:tcPr>
                </a:tc>
                <a:tc>
                  <a:txBody>
                    <a:bodyPr/>
                    <a:lstStyle/>
                    <a:p>
                      <a:pPr marL="88900" algn="ctr">
                        <a:lnSpc>
                          <a:spcPct val="100000"/>
                        </a:lnSpc>
                        <a:spcBef>
                          <a:spcPts val="290"/>
                        </a:spcBef>
                      </a:pPr>
                      <a:r>
                        <a:rPr lang="en-US" sz="1800" dirty="0" smtClean="0">
                          <a:latin typeface="Times New Roman" pitchFamily="18" charset="0"/>
                          <a:cs typeface="Times New Roman" pitchFamily="18" charset="0"/>
                        </a:rPr>
                        <a:t>IEEE</a:t>
                      </a:r>
                      <a:endParaRPr sz="1800">
                        <a:latin typeface="Times New Roman" pitchFamily="18" charset="0"/>
                        <a:cs typeface="Times New Roman" pitchFamily="18" charset="0"/>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solidFill>
                      <a:srgbClr val="CFD8E8"/>
                    </a:solidFill>
                  </a:tcPr>
                </a:tc>
                <a:tc>
                  <a:txBody>
                    <a:bodyPr/>
                    <a:lstStyle/>
                    <a:p>
                      <a:pPr algn="ctr"/>
                      <a:r>
                        <a:rPr lang="en-US" sz="1600" b="0" i="0" dirty="0" smtClean="0">
                          <a:solidFill>
                            <a:schemeClr val="tx1"/>
                          </a:solidFill>
                          <a:effectLst/>
                          <a:latin typeface="Times New Roman" pitchFamily="18" charset="0"/>
                          <a:ea typeface="+mn-ea"/>
                          <a:cs typeface="Times New Roman" pitchFamily="18" charset="0"/>
                        </a:rPr>
                        <a:t>This system aims to alert the </a:t>
                      </a:r>
                    </a:p>
                    <a:p>
                      <a:pPr algn="ctr"/>
                      <a:r>
                        <a:rPr lang="en-US" sz="1600" b="0" i="0" dirty="0" smtClean="0">
                          <a:solidFill>
                            <a:schemeClr val="tx1"/>
                          </a:solidFill>
                          <a:effectLst/>
                          <a:latin typeface="Times New Roman" pitchFamily="18" charset="0"/>
                          <a:ea typeface="+mn-ea"/>
                          <a:cs typeface="Times New Roman" pitchFamily="18" charset="0"/>
                        </a:rPr>
                        <a:t>nearby centre about the accident to supply immediate medical care.</a:t>
                      </a:r>
                      <a:endParaRPr lang="en-US" sz="1600" b="0" i="0" dirty="0">
                        <a:solidFill>
                          <a:schemeClr val="tx1"/>
                        </a:solidFill>
                        <a:effectLst/>
                        <a:latin typeface="Times New Roman" pitchFamily="18" charset="0"/>
                        <a:ea typeface="+mn-ea"/>
                        <a:cs typeface="Times New Roman" pitchFamily="18" charset="0"/>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solidFill>
                      <a:srgbClr val="CFD8E8"/>
                    </a:solidFill>
                  </a:tcPr>
                </a:tc>
                <a:tc>
                  <a:txBody>
                    <a:bodyPr/>
                    <a:lstStyle/>
                    <a:p>
                      <a:pPr marL="0" marR="0" algn="ctr">
                        <a:spcBef>
                          <a:spcPts val="0"/>
                        </a:spcBef>
                        <a:spcAft>
                          <a:spcPts val="0"/>
                        </a:spcAft>
                      </a:pPr>
                      <a:r>
                        <a:rPr lang="en-US" sz="1600" dirty="0" smtClean="0">
                          <a:latin typeface="Times New Roman" pitchFamily="18" charset="0"/>
                          <a:ea typeface="Times New Roman"/>
                          <a:cs typeface="Times New Roman" pitchFamily="18" charset="0"/>
                        </a:rPr>
                        <a:t>Vehicular </a:t>
                      </a:r>
                    </a:p>
                    <a:p>
                      <a:pPr marL="0" marR="0" algn="ctr">
                        <a:spcBef>
                          <a:spcPts val="0"/>
                        </a:spcBef>
                        <a:spcAft>
                          <a:spcPts val="0"/>
                        </a:spcAft>
                      </a:pPr>
                      <a:r>
                        <a:rPr lang="en-US" sz="1600" dirty="0" smtClean="0">
                          <a:latin typeface="Times New Roman" pitchFamily="18" charset="0"/>
                          <a:ea typeface="Times New Roman"/>
                          <a:cs typeface="Times New Roman" pitchFamily="18" charset="0"/>
                        </a:rPr>
                        <a:t>adhoc networks (VANETs) allow wireless</a:t>
                      </a:r>
                    </a:p>
                    <a:p>
                      <a:pPr marL="0" marR="0" algn="ctr">
                        <a:spcBef>
                          <a:spcPts val="0"/>
                        </a:spcBef>
                        <a:spcAft>
                          <a:spcPts val="0"/>
                        </a:spcAft>
                      </a:pPr>
                      <a:r>
                        <a:rPr lang="en-US" sz="1600" dirty="0" smtClean="0">
                          <a:latin typeface="Times New Roman" pitchFamily="18" charset="0"/>
                          <a:ea typeface="Times New Roman"/>
                          <a:cs typeface="Times New Roman" pitchFamily="18" charset="0"/>
                        </a:rPr>
                        <a:t>communication between vehicles without the aid of a central</a:t>
                      </a:r>
                    </a:p>
                    <a:p>
                      <a:pPr marL="0" marR="0" algn="ctr">
                        <a:spcBef>
                          <a:spcPts val="0"/>
                        </a:spcBef>
                        <a:spcAft>
                          <a:spcPts val="0"/>
                        </a:spcAft>
                      </a:pPr>
                      <a:r>
                        <a:rPr lang="en-US" sz="1600" dirty="0" smtClean="0">
                          <a:latin typeface="Times New Roman" pitchFamily="18" charset="0"/>
                          <a:ea typeface="Times New Roman"/>
                          <a:cs typeface="Times New Roman" pitchFamily="18" charset="0"/>
                        </a:rPr>
                        <a:t>server.</a:t>
                      </a:r>
                      <a:endParaRPr lang="en-US" sz="1600" b="0" i="0" dirty="0">
                        <a:solidFill>
                          <a:schemeClr val="tx1"/>
                        </a:solidFill>
                        <a:effectLst/>
                        <a:latin typeface="+mn-lt"/>
                        <a:ea typeface="+mn-ea"/>
                        <a:cs typeface="+mn-cs"/>
                      </a:endParaRPr>
                    </a:p>
                  </a:txBody>
                  <a:tcPr marL="0" marR="0" marT="36830" marB="0">
                    <a:lnL w="12700">
                      <a:solidFill>
                        <a:srgbClr val="FFFFFF"/>
                      </a:solidFill>
                      <a:prstDash val="solid"/>
                    </a:lnL>
                    <a:lnR w="19050">
                      <a:solidFill>
                        <a:srgbClr val="FFFFFF"/>
                      </a:solidFill>
                      <a:prstDash val="solid"/>
                    </a:lnR>
                    <a:lnT w="38100">
                      <a:solidFill>
                        <a:srgbClr val="FFFFFF"/>
                      </a:solidFill>
                      <a:prstDash val="solid"/>
                    </a:lnT>
                    <a:solidFill>
                      <a:srgbClr val="CFD8E8"/>
                    </a:solidFill>
                  </a:tcPr>
                </a:tc>
                <a:tc>
                  <a:txBody>
                    <a:bodyPr/>
                    <a:lstStyle/>
                    <a:p>
                      <a:pPr marL="0" marR="0" algn="ctr">
                        <a:spcBef>
                          <a:spcPts val="0"/>
                        </a:spcBef>
                        <a:spcAft>
                          <a:spcPts val="0"/>
                        </a:spcAft>
                      </a:pPr>
                      <a:r>
                        <a:rPr lang="en-US" sz="1600" dirty="0" smtClean="0">
                          <a:latin typeface="Times New Roman" pitchFamily="18" charset="0"/>
                          <a:ea typeface="Times New Roman"/>
                          <a:cs typeface="Times New Roman" pitchFamily="18" charset="0"/>
                        </a:rPr>
                        <a:t>Profusion of information may allow</a:t>
                      </a:r>
                    </a:p>
                    <a:p>
                      <a:pPr marL="0" marR="0" algn="ctr">
                        <a:spcBef>
                          <a:spcPts val="0"/>
                        </a:spcBef>
                        <a:spcAft>
                          <a:spcPts val="0"/>
                        </a:spcAft>
                      </a:pPr>
                      <a:r>
                        <a:rPr lang="en-US" sz="1600" dirty="0" smtClean="0">
                          <a:latin typeface="Times New Roman" pitchFamily="18" charset="0"/>
                          <a:ea typeface="Times New Roman"/>
                          <a:cs typeface="Times New Roman" pitchFamily="18" charset="0"/>
                        </a:rPr>
                        <a:t>unscrupulous parties to violate user privacy.</a:t>
                      </a:r>
                      <a:endParaRPr lang="en-US" sz="1600" dirty="0">
                        <a:latin typeface="Times New Roman" pitchFamily="18" charset="0"/>
                        <a:ea typeface="Times New Roman"/>
                        <a:cs typeface="Times New Roman" pitchFamily="18" charset="0"/>
                      </a:endParaRPr>
                    </a:p>
                  </a:txBody>
                  <a:tcPr marL="0" marR="0" marT="36830" marB="0">
                    <a:lnL w="19050">
                      <a:solidFill>
                        <a:srgbClr val="FFFFFF"/>
                      </a:solidFill>
                      <a:prstDash val="solid"/>
                    </a:lnL>
                    <a:lnR w="19050">
                      <a:solidFill>
                        <a:srgbClr val="FFFFFF"/>
                      </a:solidFill>
                      <a:prstDash val="solid"/>
                    </a:lnR>
                    <a:lnT w="38100">
                      <a:solidFill>
                        <a:srgbClr val="FFFFFF"/>
                      </a:solidFill>
                      <a:prstDash val="solid"/>
                    </a:lnT>
                    <a:solidFill>
                      <a:srgbClr val="CFD8E8"/>
                    </a:solidFill>
                  </a:tcPr>
                </a:tc>
              </a:tr>
            </a:tbl>
          </a:graphicData>
        </a:graphic>
      </p:graphicFrame>
      <p:pic>
        <p:nvPicPr>
          <p:cNvPr id="4" name="object 4"/>
          <p:cNvPicPr/>
          <p:nvPr/>
        </p:nvPicPr>
        <p:blipFill>
          <a:blip r:embed="rId3" cstate="print"/>
          <a:stretch>
            <a:fillRect/>
          </a:stretch>
        </p:blipFill>
        <p:spPr>
          <a:xfrm>
            <a:off x="304800" y="6934200"/>
            <a:ext cx="9348316" cy="638244"/>
          </a:xfrm>
          <a:prstGeom prst="rect">
            <a:avLst/>
          </a:prstGeom>
        </p:spPr>
      </p:pic>
      <p:sp>
        <p:nvSpPr>
          <p:cNvPr id="5" name="object 5"/>
          <p:cNvSpPr txBox="1"/>
          <p:nvPr/>
        </p:nvSpPr>
        <p:spPr>
          <a:xfrm>
            <a:off x="381000" y="7010400"/>
            <a:ext cx="914400" cy="442429"/>
          </a:xfrm>
          <a:prstGeom prst="rect">
            <a:avLst/>
          </a:prstGeom>
        </p:spPr>
        <p:txBody>
          <a:bodyPr vert="horz" wrap="square" lIns="0" tIns="87630" rIns="0" bIns="0" rtlCol="0">
            <a:spAutoFit/>
          </a:bodyPr>
          <a:lstStyle/>
          <a:p>
            <a:pPr marL="38100">
              <a:lnSpc>
                <a:spcPct val="100000"/>
              </a:lnSpc>
              <a:spcBef>
                <a:spcPts val="690"/>
              </a:spcBef>
            </a:pPr>
            <a:r>
              <a:rPr lang="en-US" sz="2300" b="1" dirty="0" smtClean="0">
                <a:latin typeface="Times New Roman"/>
                <a:cs typeface="Times New Roman"/>
              </a:rPr>
              <a:t> </a:t>
            </a:r>
            <a:fld id="{81D60167-4931-47E6-BA6A-407CBD079E47}" type="slidenum">
              <a:rPr sz="2300" b="1" smtClean="0">
                <a:latin typeface="Times New Roman"/>
                <a:cs typeface="Times New Roman"/>
              </a:rPr>
              <a:pPr marL="38100">
                <a:lnSpc>
                  <a:spcPct val="100000"/>
                </a:lnSpc>
                <a:spcBef>
                  <a:spcPts val="690"/>
                </a:spcBef>
              </a:pPr>
              <a:t>17</a:t>
            </a:fld>
            <a:endParaRPr sz="2300">
              <a:latin typeface="Times New Roman"/>
              <a:cs typeface="Times New Roman"/>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2414" y="554251"/>
            <a:ext cx="4013571" cy="400110"/>
          </a:xfrm>
        </p:spPr>
        <p:txBody>
          <a:bodyPr/>
          <a:lstStyle/>
          <a:p>
            <a:r>
              <a:rPr lang="en-US" dirty="0" smtClean="0"/>
              <a:t>     EXISTING SYSTEM</a:t>
            </a:r>
            <a:endParaRPr lang="en-US" dirty="0"/>
          </a:p>
        </p:txBody>
      </p:sp>
      <p:sp>
        <p:nvSpPr>
          <p:cNvPr id="3" name="Text Placeholder 2"/>
          <p:cNvSpPr>
            <a:spLocks noGrp="1"/>
          </p:cNvSpPr>
          <p:nvPr>
            <p:ph type="body" idx="1"/>
          </p:nvPr>
        </p:nvSpPr>
        <p:spPr>
          <a:xfrm>
            <a:off x="527304" y="1066799"/>
            <a:ext cx="9039225" cy="6093976"/>
          </a:xfrm>
        </p:spPr>
        <p:txBody>
          <a:bodyPr/>
          <a:lstStyle/>
          <a:p>
            <a:pPr algn="just">
              <a:lnSpc>
                <a:spcPct val="150000"/>
              </a:lnSpc>
            </a:pPr>
            <a:r>
              <a:rPr lang="en-US" sz="2200" dirty="0" smtClean="0">
                <a:latin typeface="Times New Roman" pitchFamily="18" charset="0"/>
                <a:cs typeface="Times New Roman" pitchFamily="18" charset="0"/>
              </a:rPr>
              <a:t>The frequency of traffic accidents is rising over time. Additionally, of the documented mortality instances, over speeding, late medical recuperation, and drunk drive. In the existing system, if a person operating a vehicle is involved in an accident, there is a potential that person could sustain a serious injury or pass away instantly without anyone nearby to assist him. Additionally, the majority of collisions are caused by intoxicated driving and excessive speeding while intoxicated. So far, we haven't developed a workable, straightforward solution to this problem. Few of them have put some of the procedures into practice as the project has progressed, including sending messages and making an alarm sound for Over speed. However, it has still not been put into action on a real-time basis. The system is therefore useful for real-time tracking, accident detection, and accident avoidance.</a:t>
            </a:r>
            <a:endParaRPr lang="en-US" sz="2200" dirty="0">
              <a:latin typeface="Times New Roman" pitchFamily="18" charset="0"/>
              <a:cs typeface="Times New Roman" pitchFamily="18" charset="0"/>
            </a:endParaRPr>
          </a:p>
        </p:txBody>
      </p:sp>
      <p:pic>
        <p:nvPicPr>
          <p:cNvPr id="4" name="object 4"/>
          <p:cNvPicPr/>
          <p:nvPr/>
        </p:nvPicPr>
        <p:blipFill>
          <a:blip r:embed="rId2" cstate="print"/>
          <a:stretch>
            <a:fillRect/>
          </a:stretch>
        </p:blipFill>
        <p:spPr>
          <a:xfrm>
            <a:off x="304800" y="7086600"/>
            <a:ext cx="9348316" cy="533400"/>
          </a:xfrm>
          <a:prstGeom prst="rect">
            <a:avLst/>
          </a:prstGeom>
        </p:spPr>
      </p:pic>
      <p:sp>
        <p:nvSpPr>
          <p:cNvPr id="5" name="TextBox 4"/>
          <p:cNvSpPr txBox="1"/>
          <p:nvPr/>
        </p:nvSpPr>
        <p:spPr>
          <a:xfrm>
            <a:off x="228600" y="7162800"/>
            <a:ext cx="914400" cy="446276"/>
          </a:xfrm>
          <a:prstGeom prst="rect">
            <a:avLst/>
          </a:prstGeom>
          <a:noFill/>
        </p:spPr>
        <p:txBody>
          <a:bodyPr wrap="square" rtlCol="0">
            <a:spAutoFit/>
          </a:bodyPr>
          <a:lstStyle/>
          <a:p>
            <a:r>
              <a:rPr lang="en-US" dirty="0" smtClean="0"/>
              <a:t>   </a:t>
            </a:r>
            <a:r>
              <a:rPr lang="en-US" sz="2300" b="1" dirty="0" smtClean="0">
                <a:latin typeface="Times New Roman"/>
                <a:cs typeface="Times New Roman"/>
              </a:rPr>
              <a:t>18</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2414" y="554251"/>
            <a:ext cx="4013571" cy="400110"/>
          </a:xfrm>
        </p:spPr>
        <p:txBody>
          <a:bodyPr/>
          <a:lstStyle/>
          <a:p>
            <a:r>
              <a:rPr lang="en-US" dirty="0" smtClean="0"/>
              <a:t>   PROPOSED SYSTEM</a:t>
            </a:r>
            <a:endParaRPr lang="en-US" dirty="0"/>
          </a:p>
        </p:txBody>
      </p:sp>
      <p:sp>
        <p:nvSpPr>
          <p:cNvPr id="3" name="Text Placeholder 2"/>
          <p:cNvSpPr>
            <a:spLocks noGrp="1"/>
          </p:cNvSpPr>
          <p:nvPr>
            <p:ph type="body" idx="1"/>
          </p:nvPr>
        </p:nvSpPr>
        <p:spPr>
          <a:xfrm>
            <a:off x="457200" y="1219200"/>
            <a:ext cx="9144000" cy="5410200"/>
          </a:xfrm>
        </p:spPr>
        <p:txBody>
          <a:bodyPr>
            <a:noAutofit/>
          </a:bodyPr>
          <a:lstStyle/>
          <a:p>
            <a:pPr algn="just">
              <a:lnSpc>
                <a:spcPct val="150000"/>
              </a:lnSpc>
            </a:pPr>
            <a:r>
              <a:rPr lang="en-US" sz="2200" dirty="0" smtClean="0">
                <a:latin typeface="Times New Roman" pitchFamily="18" charset="0"/>
                <a:cs typeface="Times New Roman" pitchFamily="18" charset="0"/>
              </a:rPr>
              <a:t>The major goal of this article is to develop a real-time application that utilizes NodeMCU and sensors to detect accidents. We intended to incorporate three modules in this project. When a vehicle is involved in an accident, an Notification alert is immediately sent over NodeMCU to the Configured App. Some accidents occurred as a result of drunk driving. So, we can quickly identify if a person has consumed alcohol or not with the use of an alcohol sensor. Once the Alcohol is detected, immediately the speed of the engine will be get reduced. Furthermore, the vehicle in which the alcohol is detected, is met with an accident immediately the notification will be sent to the App and the engine motor will be stopped.</a:t>
            </a:r>
          </a:p>
        </p:txBody>
      </p:sp>
      <p:pic>
        <p:nvPicPr>
          <p:cNvPr id="4" name="object 4"/>
          <p:cNvPicPr/>
          <p:nvPr/>
        </p:nvPicPr>
        <p:blipFill>
          <a:blip r:embed="rId2" cstate="print"/>
          <a:stretch>
            <a:fillRect/>
          </a:stretch>
        </p:blipFill>
        <p:spPr>
          <a:xfrm>
            <a:off x="304800" y="6858000"/>
            <a:ext cx="9448800" cy="638244"/>
          </a:xfrm>
          <a:prstGeom prst="rect">
            <a:avLst/>
          </a:prstGeom>
        </p:spPr>
      </p:pic>
      <p:sp>
        <p:nvSpPr>
          <p:cNvPr id="6" name="TextBox 5"/>
          <p:cNvSpPr txBox="1"/>
          <p:nvPr/>
        </p:nvSpPr>
        <p:spPr>
          <a:xfrm>
            <a:off x="304800" y="7010400"/>
            <a:ext cx="914400" cy="446276"/>
          </a:xfrm>
          <a:prstGeom prst="rect">
            <a:avLst/>
          </a:prstGeom>
          <a:noFill/>
        </p:spPr>
        <p:txBody>
          <a:bodyPr wrap="square" rtlCol="0">
            <a:spAutoFit/>
          </a:bodyPr>
          <a:lstStyle/>
          <a:p>
            <a:r>
              <a:rPr lang="en-US" sz="2300" b="1" dirty="0" smtClean="0">
                <a:latin typeface="Times New Roman"/>
                <a:cs typeface="Times New Roman"/>
              </a:rPr>
              <a:t> </a:t>
            </a:r>
            <a:fld id="{81D60167-4931-47E6-BA6A-407CBD079E47}" type="slidenum">
              <a:rPr lang="en-US" sz="2300" b="1" smtClean="0">
                <a:latin typeface="Times New Roman"/>
                <a:cs typeface="Times New Roman"/>
              </a:rPr>
              <a:pPr/>
              <a:t>19</a:t>
            </a:fld>
            <a:endParaRPr lang="en-US" sz="2300" b="1" dirty="0" smtClean="0">
              <a:latin typeface="Times New Roman"/>
              <a:cs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23669" y="566407"/>
            <a:ext cx="3809365" cy="452120"/>
          </a:xfrm>
          <a:prstGeom prst="rect">
            <a:avLst/>
          </a:prstGeom>
        </p:spPr>
        <p:txBody>
          <a:bodyPr vert="horz" wrap="square" lIns="0" tIns="12065" rIns="0" bIns="0" rtlCol="0">
            <a:spAutoFit/>
          </a:bodyPr>
          <a:lstStyle/>
          <a:p>
            <a:pPr marL="12700">
              <a:lnSpc>
                <a:spcPct val="100000"/>
              </a:lnSpc>
              <a:spcBef>
                <a:spcPts val="95"/>
              </a:spcBef>
            </a:pPr>
            <a:r>
              <a:rPr sz="2800" spc="-55" dirty="0"/>
              <a:t>TABLE</a:t>
            </a:r>
            <a:r>
              <a:rPr sz="2800" spc="-25" dirty="0"/>
              <a:t> </a:t>
            </a:r>
            <a:r>
              <a:rPr sz="2800" spc="-5" dirty="0"/>
              <a:t>OF</a:t>
            </a:r>
            <a:r>
              <a:rPr sz="2800" spc="-140" dirty="0"/>
              <a:t> </a:t>
            </a:r>
            <a:r>
              <a:rPr sz="2800" spc="-10" dirty="0"/>
              <a:t>CONTENTS</a:t>
            </a:r>
            <a:endParaRPr sz="2800"/>
          </a:p>
        </p:txBody>
      </p:sp>
      <p:graphicFrame>
        <p:nvGraphicFramePr>
          <p:cNvPr id="3" name="object 3"/>
          <p:cNvGraphicFramePr>
            <a:graphicFrameLocks noGrp="1"/>
          </p:cNvGraphicFramePr>
          <p:nvPr/>
        </p:nvGraphicFramePr>
        <p:xfrm>
          <a:off x="685800" y="1524001"/>
          <a:ext cx="8305165" cy="5031056"/>
        </p:xfrm>
        <a:graphic>
          <a:graphicData uri="http://schemas.openxmlformats.org/drawingml/2006/table">
            <a:tbl>
              <a:tblPr firstRow="1" bandRow="1">
                <a:tableStyleId>{2D5ABB26-0587-4C30-8999-92F81FD0307C}</a:tableStyleId>
              </a:tblPr>
              <a:tblGrid>
                <a:gridCol w="1222143"/>
                <a:gridCol w="5530624"/>
                <a:gridCol w="1552398"/>
              </a:tblGrid>
              <a:tr h="838199">
                <a:tc>
                  <a:txBody>
                    <a:bodyPr/>
                    <a:lstStyle/>
                    <a:p>
                      <a:pPr>
                        <a:lnSpc>
                          <a:spcPct val="100000"/>
                        </a:lnSpc>
                        <a:spcBef>
                          <a:spcPts val="40"/>
                        </a:spcBef>
                      </a:pPr>
                      <a:endParaRPr sz="2150">
                        <a:latin typeface="Times New Roman"/>
                        <a:cs typeface="Times New Roman"/>
                      </a:endParaRPr>
                    </a:p>
                    <a:p>
                      <a:pPr algn="ctr">
                        <a:lnSpc>
                          <a:spcPct val="100000"/>
                        </a:lnSpc>
                      </a:pPr>
                      <a:r>
                        <a:rPr sz="2400" b="1" spc="-5" dirty="0">
                          <a:solidFill>
                            <a:srgbClr val="FFFFFF"/>
                          </a:solidFill>
                          <a:latin typeface="Times New Roman"/>
                          <a:cs typeface="Times New Roman"/>
                        </a:rPr>
                        <a:t>S.No.</a:t>
                      </a:r>
                      <a:endParaRPr sz="2400">
                        <a:latin typeface="Times New Roman"/>
                        <a:cs typeface="Times New Roman"/>
                      </a:endParaRPr>
                    </a:p>
                  </a:txBody>
                  <a:tcPr marL="0" marR="0" marT="5080" marB="0">
                    <a:lnL w="1270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4F80BC"/>
                    </a:solidFill>
                  </a:tcPr>
                </a:tc>
                <a:tc>
                  <a:txBody>
                    <a:bodyPr/>
                    <a:lstStyle/>
                    <a:p>
                      <a:pPr>
                        <a:lnSpc>
                          <a:spcPct val="100000"/>
                        </a:lnSpc>
                        <a:spcBef>
                          <a:spcPts val="40"/>
                        </a:spcBef>
                      </a:pPr>
                      <a:endParaRPr sz="2150">
                        <a:latin typeface="Times New Roman"/>
                        <a:cs typeface="Times New Roman"/>
                      </a:endParaRPr>
                    </a:p>
                    <a:p>
                      <a:pPr algn="ctr">
                        <a:lnSpc>
                          <a:spcPct val="100000"/>
                        </a:lnSpc>
                      </a:pPr>
                      <a:r>
                        <a:rPr sz="2400" b="1" spc="-5" dirty="0">
                          <a:solidFill>
                            <a:srgbClr val="FFFFFF"/>
                          </a:solidFill>
                          <a:latin typeface="Times New Roman"/>
                          <a:cs typeface="Times New Roman"/>
                        </a:rPr>
                        <a:t>Content</a:t>
                      </a:r>
                      <a:endParaRPr sz="2400">
                        <a:latin typeface="Times New Roman"/>
                        <a:cs typeface="Times New Roman"/>
                      </a:endParaRPr>
                    </a:p>
                  </a:txBody>
                  <a:tcPr marL="0" marR="0" marT="508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4F80BC"/>
                    </a:solidFill>
                  </a:tcPr>
                </a:tc>
                <a:tc>
                  <a:txBody>
                    <a:bodyPr/>
                    <a:lstStyle/>
                    <a:p>
                      <a:pPr>
                        <a:lnSpc>
                          <a:spcPct val="100000"/>
                        </a:lnSpc>
                        <a:spcBef>
                          <a:spcPts val="40"/>
                        </a:spcBef>
                      </a:pPr>
                      <a:endParaRPr sz="2150">
                        <a:latin typeface="Times New Roman"/>
                        <a:cs typeface="Times New Roman"/>
                      </a:endParaRPr>
                    </a:p>
                    <a:p>
                      <a:pPr algn="ctr">
                        <a:lnSpc>
                          <a:spcPct val="100000"/>
                        </a:lnSpc>
                      </a:pPr>
                      <a:r>
                        <a:rPr sz="2400" b="1" spc="-5" dirty="0">
                          <a:solidFill>
                            <a:srgbClr val="FFFFFF"/>
                          </a:solidFill>
                          <a:latin typeface="Times New Roman"/>
                          <a:cs typeface="Times New Roman"/>
                        </a:rPr>
                        <a:t>Page</a:t>
                      </a:r>
                      <a:r>
                        <a:rPr sz="2400" b="1" spc="-45" dirty="0">
                          <a:solidFill>
                            <a:srgbClr val="FFFFFF"/>
                          </a:solidFill>
                          <a:latin typeface="Times New Roman"/>
                          <a:cs typeface="Times New Roman"/>
                        </a:rPr>
                        <a:t> </a:t>
                      </a:r>
                      <a:r>
                        <a:rPr sz="2400" b="1" spc="-5" dirty="0">
                          <a:solidFill>
                            <a:srgbClr val="FFFFFF"/>
                          </a:solidFill>
                          <a:latin typeface="Times New Roman"/>
                          <a:cs typeface="Times New Roman"/>
                        </a:rPr>
                        <a:t>No.</a:t>
                      </a:r>
                      <a:endParaRPr sz="2400">
                        <a:latin typeface="Times New Roman"/>
                        <a:cs typeface="Times New Roman"/>
                      </a:endParaRPr>
                    </a:p>
                  </a:txBody>
                  <a:tcPr marL="0" marR="0" marT="5080" marB="0">
                    <a:lnL w="19050">
                      <a:solidFill>
                        <a:srgbClr val="FFFFFF"/>
                      </a:solidFill>
                      <a:prstDash val="solid"/>
                    </a:lnL>
                    <a:lnR w="12700">
                      <a:solidFill>
                        <a:srgbClr val="FFFFFF"/>
                      </a:solidFill>
                      <a:prstDash val="solid"/>
                    </a:lnR>
                    <a:lnT w="19050">
                      <a:solidFill>
                        <a:srgbClr val="FFFFFF"/>
                      </a:solidFill>
                      <a:prstDash val="solid"/>
                    </a:lnT>
                    <a:lnB w="53975">
                      <a:solidFill>
                        <a:srgbClr val="FFFFFF"/>
                      </a:solidFill>
                      <a:prstDash val="solid"/>
                    </a:lnB>
                    <a:solidFill>
                      <a:srgbClr val="4F80BC"/>
                    </a:solidFill>
                  </a:tcPr>
                </a:tc>
              </a:tr>
              <a:tr h="536296">
                <a:tc>
                  <a:txBody>
                    <a:bodyPr/>
                    <a:lstStyle/>
                    <a:p>
                      <a:pPr algn="ctr">
                        <a:lnSpc>
                          <a:spcPct val="100000"/>
                        </a:lnSpc>
                        <a:spcBef>
                          <a:spcPts val="290"/>
                        </a:spcBef>
                      </a:pPr>
                      <a:r>
                        <a:rPr sz="1800" dirty="0">
                          <a:latin typeface="Times New Roman"/>
                          <a:cs typeface="Times New Roman"/>
                        </a:rPr>
                        <a:t>1</a:t>
                      </a:r>
                      <a:endParaRPr sz="1800">
                        <a:latin typeface="Times New Roman"/>
                        <a:cs typeface="Times New Roman"/>
                      </a:endParaRPr>
                    </a:p>
                  </a:txBody>
                  <a:tcPr marL="0" marR="0" marT="36830" marB="0">
                    <a:lnL w="12700">
                      <a:solidFill>
                        <a:srgbClr val="FFFFFF"/>
                      </a:solidFill>
                      <a:prstDash val="solid"/>
                    </a:lnL>
                    <a:lnR w="19050">
                      <a:solidFill>
                        <a:srgbClr val="FFFFFF"/>
                      </a:solidFill>
                      <a:prstDash val="solid"/>
                    </a:lnR>
                    <a:lnT w="53975">
                      <a:solidFill>
                        <a:srgbClr val="FFFFFF"/>
                      </a:solidFill>
                      <a:prstDash val="solid"/>
                    </a:lnT>
                    <a:lnB w="12700">
                      <a:solidFill>
                        <a:srgbClr val="FFFFFF"/>
                      </a:solidFill>
                      <a:prstDash val="solid"/>
                    </a:lnB>
                    <a:solidFill>
                      <a:srgbClr val="CFD8E8"/>
                    </a:solidFill>
                  </a:tcPr>
                </a:tc>
                <a:tc>
                  <a:txBody>
                    <a:bodyPr/>
                    <a:lstStyle/>
                    <a:p>
                      <a:pPr marL="91440" algn="l">
                        <a:lnSpc>
                          <a:spcPct val="100000"/>
                        </a:lnSpc>
                        <a:spcBef>
                          <a:spcPts val="290"/>
                        </a:spcBef>
                      </a:pPr>
                      <a:r>
                        <a:rPr sz="1800" spc="-5" dirty="0">
                          <a:latin typeface="Times New Roman"/>
                          <a:cs typeface="Times New Roman"/>
                        </a:rPr>
                        <a:t>Abstract</a:t>
                      </a:r>
                      <a:endParaRPr sz="1800">
                        <a:latin typeface="Times New Roman"/>
                        <a:cs typeface="Times New Roman"/>
                      </a:endParaRPr>
                    </a:p>
                  </a:txBody>
                  <a:tcPr marL="0" marR="0" marT="36830" marB="0">
                    <a:lnL w="19050">
                      <a:solidFill>
                        <a:srgbClr val="FFFFFF"/>
                      </a:solidFill>
                      <a:prstDash val="solid"/>
                    </a:lnL>
                    <a:lnR w="19050">
                      <a:solidFill>
                        <a:srgbClr val="FFFFFF"/>
                      </a:solidFill>
                      <a:prstDash val="solid"/>
                    </a:lnR>
                    <a:lnT w="53975">
                      <a:solidFill>
                        <a:srgbClr val="FFFFFF"/>
                      </a:solidFill>
                      <a:prstDash val="solid"/>
                    </a:lnT>
                    <a:lnB w="12700">
                      <a:solidFill>
                        <a:srgbClr val="FFFFFF"/>
                      </a:solidFill>
                      <a:prstDash val="solid"/>
                    </a:lnB>
                    <a:solidFill>
                      <a:srgbClr val="CFD8E8"/>
                    </a:solidFill>
                  </a:tcPr>
                </a:tc>
                <a:tc>
                  <a:txBody>
                    <a:bodyPr/>
                    <a:lstStyle/>
                    <a:p>
                      <a:pPr algn="ctr">
                        <a:lnSpc>
                          <a:spcPct val="100000"/>
                        </a:lnSpc>
                        <a:spcBef>
                          <a:spcPts val="1300"/>
                        </a:spcBef>
                      </a:pPr>
                      <a:r>
                        <a:rPr lang="en-US" sz="1800" dirty="0" smtClean="0">
                          <a:latin typeface="Times New Roman"/>
                          <a:cs typeface="Times New Roman"/>
                        </a:rPr>
                        <a:t>4</a:t>
                      </a:r>
                      <a:endParaRPr sz="1800">
                        <a:latin typeface="Times New Roman"/>
                        <a:cs typeface="Times New Roman"/>
                      </a:endParaRPr>
                    </a:p>
                  </a:txBody>
                  <a:tcPr marL="0" marR="0" marT="165100" marB="0">
                    <a:lnL w="1905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CFD8E8"/>
                    </a:solidFill>
                  </a:tcPr>
                </a:tc>
              </a:tr>
              <a:tr h="404164">
                <a:tc>
                  <a:txBody>
                    <a:bodyPr/>
                    <a:lstStyle/>
                    <a:p>
                      <a:pPr algn="ctr">
                        <a:lnSpc>
                          <a:spcPct val="100000"/>
                        </a:lnSpc>
                        <a:spcBef>
                          <a:spcPts val="285"/>
                        </a:spcBef>
                      </a:pPr>
                      <a:r>
                        <a:rPr sz="1800" dirty="0">
                          <a:latin typeface="Times New Roman"/>
                          <a:cs typeface="Times New Roman"/>
                        </a:rPr>
                        <a:t>2</a:t>
                      </a:r>
                      <a:endParaRPr sz="1800">
                        <a:latin typeface="Times New Roman"/>
                        <a:cs typeface="Times New Roman"/>
                      </a:endParaRPr>
                    </a:p>
                  </a:txBody>
                  <a:tcPr marL="0" marR="0" marT="36195" marB="0">
                    <a:lnL w="12700">
                      <a:solidFill>
                        <a:srgbClr val="FFFFFF"/>
                      </a:solidFill>
                      <a:prstDash val="solid"/>
                    </a:lnL>
                    <a:lnR w="19050">
                      <a:solidFill>
                        <a:srgbClr val="FFFFFF"/>
                      </a:solidFill>
                      <a:prstDash val="solid"/>
                    </a:lnR>
                    <a:lnT w="12700">
                      <a:solidFill>
                        <a:srgbClr val="FFFFFF"/>
                      </a:solidFill>
                      <a:prstDash val="solid"/>
                    </a:lnT>
                    <a:lnB w="19050">
                      <a:solidFill>
                        <a:srgbClr val="FFFFFF"/>
                      </a:solidFill>
                      <a:prstDash val="solid"/>
                    </a:lnB>
                    <a:solidFill>
                      <a:srgbClr val="E8EDF4"/>
                    </a:solidFill>
                  </a:tcPr>
                </a:tc>
                <a:tc>
                  <a:txBody>
                    <a:bodyPr/>
                    <a:lstStyle/>
                    <a:p>
                      <a:pPr marL="91440" marR="0" indent="0" algn="l" defTabSz="914400" eaLnBrk="1" fontAlgn="auto" latinLnBrk="0" hangingPunct="1">
                        <a:lnSpc>
                          <a:spcPct val="100000"/>
                        </a:lnSpc>
                        <a:spcBef>
                          <a:spcPts val="285"/>
                        </a:spcBef>
                        <a:spcAft>
                          <a:spcPts val="0"/>
                        </a:spcAft>
                        <a:buClrTx/>
                        <a:buSzTx/>
                        <a:buFontTx/>
                        <a:buNone/>
                        <a:tabLst/>
                        <a:defRPr/>
                      </a:pPr>
                      <a:r>
                        <a:rPr lang="en-US" sz="1800" spc="-5" dirty="0" smtClean="0">
                          <a:latin typeface="Times New Roman"/>
                          <a:cs typeface="Times New Roman"/>
                        </a:rPr>
                        <a:t>Introduction</a:t>
                      </a:r>
                      <a:endParaRPr lang="en-US" sz="1800" dirty="0" smtClean="0">
                        <a:latin typeface="Times New Roman"/>
                        <a:cs typeface="Times New Roman"/>
                      </a:endParaRPr>
                    </a:p>
                  </a:txBody>
                  <a:tcPr marL="0" marR="0" marT="36195" marB="0">
                    <a:lnL w="19050">
                      <a:solidFill>
                        <a:srgbClr val="FFFFFF"/>
                      </a:solidFill>
                      <a:prstDash val="solid"/>
                    </a:lnL>
                    <a:lnR w="19050">
                      <a:solidFill>
                        <a:srgbClr val="FFFFFF"/>
                      </a:solidFill>
                      <a:prstDash val="solid"/>
                    </a:lnR>
                    <a:lnT w="12700">
                      <a:solidFill>
                        <a:srgbClr val="FFFFFF"/>
                      </a:solidFill>
                      <a:prstDash val="solid"/>
                    </a:lnT>
                    <a:lnB w="19050">
                      <a:solidFill>
                        <a:srgbClr val="FFFFFF"/>
                      </a:solidFill>
                      <a:prstDash val="solid"/>
                    </a:lnB>
                    <a:solidFill>
                      <a:srgbClr val="E8EDF4"/>
                    </a:solidFill>
                  </a:tcPr>
                </a:tc>
                <a:tc>
                  <a:txBody>
                    <a:bodyPr/>
                    <a:lstStyle/>
                    <a:p>
                      <a:pPr algn="ctr">
                        <a:lnSpc>
                          <a:spcPct val="100000"/>
                        </a:lnSpc>
                        <a:spcBef>
                          <a:spcPts val="1295"/>
                        </a:spcBef>
                      </a:pPr>
                      <a:r>
                        <a:rPr lang="en-US" sz="1800" dirty="0" smtClean="0">
                          <a:latin typeface="Times New Roman"/>
                          <a:cs typeface="Times New Roman"/>
                        </a:rPr>
                        <a:t>5</a:t>
                      </a:r>
                      <a:endParaRPr sz="1800">
                        <a:latin typeface="Times New Roman"/>
                        <a:cs typeface="Times New Roman"/>
                      </a:endParaRPr>
                    </a:p>
                  </a:txBody>
                  <a:tcPr marL="0" marR="0" marT="164465" marB="0">
                    <a:lnL w="19050">
                      <a:solidFill>
                        <a:srgbClr val="FFFFFF"/>
                      </a:solidFill>
                      <a:prstDash val="solid"/>
                    </a:lnL>
                    <a:lnR w="12700">
                      <a:solidFill>
                        <a:srgbClr val="FFFFFF"/>
                      </a:solidFill>
                      <a:prstDash val="solid"/>
                    </a:lnR>
                    <a:lnT w="12700">
                      <a:solidFill>
                        <a:srgbClr val="FFFFFF"/>
                      </a:solidFill>
                      <a:prstDash val="solid"/>
                    </a:lnT>
                    <a:lnB w="19050">
                      <a:solidFill>
                        <a:srgbClr val="FFFFFF"/>
                      </a:solidFill>
                      <a:prstDash val="solid"/>
                    </a:lnB>
                    <a:solidFill>
                      <a:srgbClr val="E8EDF4"/>
                    </a:solidFill>
                  </a:tcPr>
                </a:tc>
              </a:tr>
              <a:tr h="536296">
                <a:tc>
                  <a:txBody>
                    <a:bodyPr/>
                    <a:lstStyle/>
                    <a:p>
                      <a:pPr algn="ctr">
                        <a:lnSpc>
                          <a:spcPct val="100000"/>
                        </a:lnSpc>
                        <a:spcBef>
                          <a:spcPts val="295"/>
                        </a:spcBef>
                      </a:pPr>
                      <a:r>
                        <a:rPr sz="1800" dirty="0">
                          <a:latin typeface="Times New Roman"/>
                          <a:cs typeface="Times New Roman"/>
                        </a:rPr>
                        <a:t>3</a:t>
                      </a:r>
                      <a:endParaRPr sz="1800">
                        <a:latin typeface="Times New Roman"/>
                        <a:cs typeface="Times New Roman"/>
                      </a:endParaRPr>
                    </a:p>
                  </a:txBody>
                  <a:tcPr marL="0" marR="0" marT="37465" marB="0">
                    <a:lnL w="12700">
                      <a:solidFill>
                        <a:srgbClr val="FFFFFF"/>
                      </a:solidFill>
                      <a:prstDash val="solid"/>
                    </a:lnL>
                    <a:lnR w="19050">
                      <a:solidFill>
                        <a:srgbClr val="FFFFFF"/>
                      </a:solidFill>
                      <a:prstDash val="solid"/>
                    </a:lnR>
                    <a:lnT w="19050">
                      <a:solidFill>
                        <a:srgbClr val="FFFFFF"/>
                      </a:solidFill>
                      <a:prstDash val="solid"/>
                    </a:lnT>
                    <a:lnB w="12700">
                      <a:solidFill>
                        <a:srgbClr val="FFFFFF"/>
                      </a:solidFill>
                      <a:prstDash val="solid"/>
                    </a:lnB>
                    <a:solidFill>
                      <a:srgbClr val="CFD8E8"/>
                    </a:solidFill>
                  </a:tcPr>
                </a:tc>
                <a:tc>
                  <a:txBody>
                    <a:bodyPr/>
                    <a:lstStyle/>
                    <a:p>
                      <a:pPr marL="90170" algn="l">
                        <a:lnSpc>
                          <a:spcPct val="100000"/>
                        </a:lnSpc>
                        <a:spcBef>
                          <a:spcPts val="295"/>
                        </a:spcBef>
                      </a:pPr>
                      <a:r>
                        <a:rPr lang="en-US" sz="1800" spc="-5" dirty="0" smtClean="0">
                          <a:latin typeface="Times New Roman"/>
                          <a:cs typeface="Times New Roman"/>
                        </a:rPr>
                        <a:t>Motivation</a:t>
                      </a:r>
                      <a:endParaRPr sz="1800">
                        <a:latin typeface="Times New Roman"/>
                        <a:cs typeface="Times New Roman"/>
                      </a:endParaRPr>
                    </a:p>
                  </a:txBody>
                  <a:tcPr marL="0" marR="0" marT="37465" marB="0">
                    <a:lnL w="19050">
                      <a:solidFill>
                        <a:srgbClr val="FFFFFF"/>
                      </a:solidFill>
                      <a:prstDash val="solid"/>
                    </a:lnL>
                    <a:lnR w="19050">
                      <a:solidFill>
                        <a:srgbClr val="FFFFFF"/>
                      </a:solidFill>
                      <a:prstDash val="solid"/>
                    </a:lnR>
                    <a:lnT w="19050">
                      <a:solidFill>
                        <a:srgbClr val="FFFFFF"/>
                      </a:solidFill>
                      <a:prstDash val="solid"/>
                    </a:lnT>
                    <a:lnB w="12700">
                      <a:solidFill>
                        <a:srgbClr val="FFFFFF"/>
                      </a:solidFill>
                      <a:prstDash val="solid"/>
                    </a:lnB>
                    <a:solidFill>
                      <a:srgbClr val="CFD8E8"/>
                    </a:solidFill>
                  </a:tcPr>
                </a:tc>
                <a:tc>
                  <a:txBody>
                    <a:bodyPr/>
                    <a:lstStyle/>
                    <a:p>
                      <a:pPr algn="ctr">
                        <a:lnSpc>
                          <a:spcPct val="100000"/>
                        </a:lnSpc>
                        <a:spcBef>
                          <a:spcPts val="1300"/>
                        </a:spcBef>
                      </a:pPr>
                      <a:r>
                        <a:rPr lang="en-US" sz="1800" dirty="0" smtClean="0">
                          <a:latin typeface="Times New Roman"/>
                          <a:cs typeface="Times New Roman"/>
                        </a:rPr>
                        <a:t>7</a:t>
                      </a:r>
                      <a:endParaRPr sz="1800">
                        <a:latin typeface="Times New Roman"/>
                        <a:cs typeface="Times New Roman"/>
                      </a:endParaRPr>
                    </a:p>
                  </a:txBody>
                  <a:tcPr marL="0" marR="0" marT="165100" marB="0">
                    <a:lnL w="19050">
                      <a:solidFill>
                        <a:srgbClr val="FFFFFF"/>
                      </a:solidFill>
                      <a:prstDash val="solid"/>
                    </a:lnL>
                    <a:lnR w="12700">
                      <a:solidFill>
                        <a:srgbClr val="FFFFFF"/>
                      </a:solidFill>
                      <a:prstDash val="solid"/>
                    </a:lnR>
                    <a:lnT w="19050">
                      <a:solidFill>
                        <a:srgbClr val="FFFFFF"/>
                      </a:solidFill>
                      <a:prstDash val="solid"/>
                    </a:lnT>
                    <a:lnB w="12700">
                      <a:solidFill>
                        <a:srgbClr val="FFFFFF"/>
                      </a:solidFill>
                      <a:prstDash val="solid"/>
                    </a:lnB>
                    <a:solidFill>
                      <a:srgbClr val="CFD8E8"/>
                    </a:solidFill>
                  </a:tcPr>
                </a:tc>
              </a:tr>
              <a:tr h="536296">
                <a:tc>
                  <a:txBody>
                    <a:bodyPr/>
                    <a:lstStyle/>
                    <a:p>
                      <a:pPr algn="ctr">
                        <a:lnSpc>
                          <a:spcPct val="100000"/>
                        </a:lnSpc>
                        <a:spcBef>
                          <a:spcPts val="295"/>
                        </a:spcBef>
                      </a:pPr>
                      <a:r>
                        <a:rPr lang="en-US" sz="1800" dirty="0" smtClean="0">
                          <a:latin typeface="Times New Roman"/>
                          <a:cs typeface="Times New Roman"/>
                        </a:rPr>
                        <a:t>4</a:t>
                      </a:r>
                      <a:endParaRPr sz="1800">
                        <a:latin typeface="Times New Roman"/>
                        <a:cs typeface="Times New Roman"/>
                      </a:endParaRPr>
                    </a:p>
                  </a:txBody>
                  <a:tcPr marL="0" marR="0" marT="37465" marB="0">
                    <a:lnL w="12700">
                      <a:solidFill>
                        <a:srgbClr val="FFFFFF"/>
                      </a:solidFill>
                      <a:prstDash val="soli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CFD8E8"/>
                    </a:solidFill>
                  </a:tcPr>
                </a:tc>
                <a:tc>
                  <a:txBody>
                    <a:bodyPr/>
                    <a:lstStyle/>
                    <a:p>
                      <a:pPr marL="90170" algn="l">
                        <a:lnSpc>
                          <a:spcPct val="100000"/>
                        </a:lnSpc>
                        <a:spcBef>
                          <a:spcPts val="295"/>
                        </a:spcBef>
                      </a:pPr>
                      <a:r>
                        <a:rPr lang="en-US" sz="1800" dirty="0" smtClean="0">
                          <a:latin typeface="Times New Roman"/>
                          <a:cs typeface="Times New Roman"/>
                        </a:rPr>
                        <a:t>Literature Survey</a:t>
                      </a:r>
                      <a:endParaRPr sz="1800">
                        <a:latin typeface="Times New Roman"/>
                        <a:cs typeface="Times New Roman"/>
                      </a:endParaRPr>
                    </a:p>
                  </a:txBody>
                  <a:tcPr marL="0" marR="0" marT="3746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CFD8E8"/>
                    </a:solidFill>
                  </a:tcPr>
                </a:tc>
                <a:tc>
                  <a:txBody>
                    <a:bodyPr/>
                    <a:lstStyle/>
                    <a:p>
                      <a:pPr algn="ctr">
                        <a:lnSpc>
                          <a:spcPct val="100000"/>
                        </a:lnSpc>
                        <a:spcBef>
                          <a:spcPts val="1300"/>
                        </a:spcBef>
                      </a:pPr>
                      <a:r>
                        <a:rPr lang="en-US" sz="1800" dirty="0" smtClean="0">
                          <a:latin typeface="Times New Roman"/>
                          <a:cs typeface="Times New Roman"/>
                        </a:rPr>
                        <a:t>8</a:t>
                      </a:r>
                      <a:endParaRPr sz="1800">
                        <a:latin typeface="Times New Roman"/>
                        <a:cs typeface="Times New Roman"/>
                      </a:endParaRPr>
                    </a:p>
                  </a:txBody>
                  <a:tcPr marL="0" marR="0" marT="165100" marB="0">
                    <a:lnL w="1905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CFD8E8"/>
                    </a:solidFill>
                  </a:tcPr>
                </a:tc>
              </a:tr>
              <a:tr h="536296">
                <a:tc>
                  <a:txBody>
                    <a:bodyPr/>
                    <a:lstStyle/>
                    <a:p>
                      <a:pPr algn="ctr">
                        <a:lnSpc>
                          <a:spcPct val="100000"/>
                        </a:lnSpc>
                        <a:spcBef>
                          <a:spcPts val="295"/>
                        </a:spcBef>
                      </a:pPr>
                      <a:r>
                        <a:rPr lang="en-US" sz="1800" dirty="0" smtClean="0">
                          <a:latin typeface="Times New Roman"/>
                          <a:cs typeface="Times New Roman"/>
                        </a:rPr>
                        <a:t>5</a:t>
                      </a:r>
                      <a:endParaRPr sz="1800">
                        <a:latin typeface="Times New Roman"/>
                        <a:cs typeface="Times New Roman"/>
                      </a:endParaRPr>
                    </a:p>
                  </a:txBody>
                  <a:tcPr marL="0" marR="0" marT="37465" marB="0">
                    <a:lnL w="12700">
                      <a:solidFill>
                        <a:srgbClr val="FFFFFF"/>
                      </a:solidFill>
                      <a:prstDash val="soli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CFD8E8"/>
                    </a:solidFill>
                  </a:tcPr>
                </a:tc>
                <a:tc>
                  <a:txBody>
                    <a:bodyPr/>
                    <a:lstStyle/>
                    <a:p>
                      <a:pPr marL="90170" algn="l">
                        <a:lnSpc>
                          <a:spcPct val="100000"/>
                        </a:lnSpc>
                        <a:spcBef>
                          <a:spcPts val="295"/>
                        </a:spcBef>
                      </a:pPr>
                      <a:r>
                        <a:rPr lang="en-US" sz="1800" dirty="0" smtClean="0">
                          <a:latin typeface="Times New Roman"/>
                          <a:cs typeface="Times New Roman"/>
                        </a:rPr>
                        <a:t>Existing System</a:t>
                      </a:r>
                      <a:endParaRPr sz="1800">
                        <a:latin typeface="Times New Roman"/>
                        <a:cs typeface="Times New Roman"/>
                      </a:endParaRPr>
                    </a:p>
                  </a:txBody>
                  <a:tcPr marL="0" marR="0" marT="3746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CFD8E8"/>
                    </a:solidFill>
                  </a:tcPr>
                </a:tc>
                <a:tc>
                  <a:txBody>
                    <a:bodyPr/>
                    <a:lstStyle/>
                    <a:p>
                      <a:pPr algn="ctr">
                        <a:lnSpc>
                          <a:spcPct val="100000"/>
                        </a:lnSpc>
                        <a:spcBef>
                          <a:spcPts val="1300"/>
                        </a:spcBef>
                      </a:pPr>
                      <a:r>
                        <a:rPr lang="en-US" sz="1800" dirty="0" smtClean="0">
                          <a:latin typeface="Times New Roman"/>
                          <a:cs typeface="Times New Roman"/>
                        </a:rPr>
                        <a:t>18</a:t>
                      </a:r>
                      <a:endParaRPr sz="1800">
                        <a:latin typeface="Times New Roman"/>
                        <a:cs typeface="Times New Roman"/>
                      </a:endParaRPr>
                    </a:p>
                  </a:txBody>
                  <a:tcPr marL="0" marR="0" marT="165100" marB="0">
                    <a:lnL w="1905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CFD8E8"/>
                    </a:solidFill>
                  </a:tcPr>
                </a:tc>
              </a:tr>
              <a:tr h="536296">
                <a:tc>
                  <a:txBody>
                    <a:bodyPr/>
                    <a:lstStyle/>
                    <a:p>
                      <a:pPr algn="ctr">
                        <a:lnSpc>
                          <a:spcPct val="100000"/>
                        </a:lnSpc>
                        <a:spcBef>
                          <a:spcPts val="295"/>
                        </a:spcBef>
                      </a:pPr>
                      <a:r>
                        <a:rPr lang="en-US" sz="1800" dirty="0" smtClean="0">
                          <a:latin typeface="Times New Roman"/>
                          <a:cs typeface="Times New Roman"/>
                        </a:rPr>
                        <a:t>6</a:t>
                      </a:r>
                      <a:endParaRPr sz="1800">
                        <a:latin typeface="Times New Roman"/>
                        <a:cs typeface="Times New Roman"/>
                      </a:endParaRPr>
                    </a:p>
                  </a:txBody>
                  <a:tcPr marL="0" marR="0" marT="37465" marB="0">
                    <a:lnL w="12700">
                      <a:solidFill>
                        <a:srgbClr val="FFFFFF"/>
                      </a:solidFill>
                      <a:prstDash val="soli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CFD8E8"/>
                    </a:solidFill>
                  </a:tcPr>
                </a:tc>
                <a:tc>
                  <a:txBody>
                    <a:bodyPr/>
                    <a:lstStyle/>
                    <a:p>
                      <a:pPr marL="90170" algn="l">
                        <a:lnSpc>
                          <a:spcPct val="100000"/>
                        </a:lnSpc>
                        <a:spcBef>
                          <a:spcPts val="295"/>
                        </a:spcBef>
                      </a:pPr>
                      <a:r>
                        <a:rPr lang="en-US" sz="1800" dirty="0" smtClean="0">
                          <a:latin typeface="Times New Roman"/>
                          <a:cs typeface="Times New Roman"/>
                        </a:rPr>
                        <a:t>Proposed System</a:t>
                      </a:r>
                      <a:endParaRPr sz="1800">
                        <a:latin typeface="Times New Roman"/>
                        <a:cs typeface="Times New Roman"/>
                      </a:endParaRPr>
                    </a:p>
                  </a:txBody>
                  <a:tcPr marL="0" marR="0" marT="3746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CFD8E8"/>
                    </a:solidFill>
                  </a:tcPr>
                </a:tc>
                <a:tc>
                  <a:txBody>
                    <a:bodyPr/>
                    <a:lstStyle/>
                    <a:p>
                      <a:pPr algn="ctr">
                        <a:lnSpc>
                          <a:spcPct val="100000"/>
                        </a:lnSpc>
                        <a:spcBef>
                          <a:spcPts val="1300"/>
                        </a:spcBef>
                      </a:pPr>
                      <a:r>
                        <a:rPr lang="en-US" sz="1800" dirty="0" smtClean="0">
                          <a:latin typeface="Times New Roman"/>
                          <a:cs typeface="Times New Roman"/>
                        </a:rPr>
                        <a:t>19</a:t>
                      </a:r>
                      <a:endParaRPr sz="1800">
                        <a:latin typeface="Times New Roman"/>
                        <a:cs typeface="Times New Roman"/>
                      </a:endParaRPr>
                    </a:p>
                  </a:txBody>
                  <a:tcPr marL="0" marR="0" marT="165100" marB="0">
                    <a:lnL w="1905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CFD8E8"/>
                    </a:solidFill>
                  </a:tcPr>
                </a:tc>
              </a:tr>
              <a:tr h="536296">
                <a:tc>
                  <a:txBody>
                    <a:bodyPr/>
                    <a:lstStyle/>
                    <a:p>
                      <a:pPr algn="ctr">
                        <a:lnSpc>
                          <a:spcPct val="100000"/>
                        </a:lnSpc>
                        <a:spcBef>
                          <a:spcPts val="285"/>
                        </a:spcBef>
                      </a:pPr>
                      <a:r>
                        <a:rPr lang="en-US" sz="1800" dirty="0" smtClean="0">
                          <a:latin typeface="Times New Roman"/>
                          <a:cs typeface="Times New Roman"/>
                        </a:rPr>
                        <a:t>7</a:t>
                      </a:r>
                      <a:endParaRPr sz="1800">
                        <a:latin typeface="Times New Roman"/>
                        <a:cs typeface="Times New Roman"/>
                      </a:endParaRPr>
                    </a:p>
                  </a:txBody>
                  <a:tcPr marL="0" marR="0" marT="36195" marB="0">
                    <a:lnL w="12700">
                      <a:solidFill>
                        <a:srgbClr val="FFFFFF"/>
                      </a:solidFill>
                      <a:prstDash val="solid"/>
                    </a:lnL>
                    <a:lnR w="1905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8EDF4"/>
                    </a:solidFill>
                  </a:tcPr>
                </a:tc>
                <a:tc>
                  <a:txBody>
                    <a:bodyPr/>
                    <a:lstStyle/>
                    <a:p>
                      <a:pPr marL="91440" algn="l">
                        <a:lnSpc>
                          <a:spcPct val="100000"/>
                        </a:lnSpc>
                        <a:spcBef>
                          <a:spcPts val="285"/>
                        </a:spcBef>
                      </a:pPr>
                      <a:r>
                        <a:rPr lang="en-US" sz="1800" spc="-5" dirty="0" smtClean="0">
                          <a:latin typeface="Times New Roman"/>
                          <a:cs typeface="Times New Roman"/>
                        </a:rPr>
                        <a:t>Modules Split-up</a:t>
                      </a:r>
                      <a:endParaRPr sz="1800">
                        <a:latin typeface="Times New Roman"/>
                        <a:cs typeface="Times New Roman"/>
                      </a:endParaRPr>
                    </a:p>
                  </a:txBody>
                  <a:tcPr marL="0" marR="0" marT="36195" marB="0">
                    <a:lnL w="19050">
                      <a:solidFill>
                        <a:srgbClr val="FFFFFF"/>
                      </a:solidFill>
                      <a:prstDash val="solid"/>
                    </a:lnL>
                    <a:lnR w="1905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8EDF4"/>
                    </a:solidFill>
                  </a:tcPr>
                </a:tc>
                <a:tc>
                  <a:txBody>
                    <a:bodyPr/>
                    <a:lstStyle/>
                    <a:p>
                      <a:pPr algn="ctr">
                        <a:lnSpc>
                          <a:spcPct val="100000"/>
                        </a:lnSpc>
                        <a:spcBef>
                          <a:spcPts val="1295"/>
                        </a:spcBef>
                      </a:pPr>
                      <a:r>
                        <a:rPr lang="en-US" sz="1800" dirty="0" smtClean="0">
                          <a:latin typeface="Times New Roman"/>
                          <a:cs typeface="Times New Roman"/>
                        </a:rPr>
                        <a:t>20</a:t>
                      </a:r>
                      <a:endParaRPr sz="1800">
                        <a:latin typeface="Times New Roman"/>
                        <a:cs typeface="Times New Roman"/>
                      </a:endParaRPr>
                    </a:p>
                  </a:txBody>
                  <a:tcPr marL="0" marR="0" marT="164465" marB="0">
                    <a:lnL w="1905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8EDF4"/>
                    </a:solidFill>
                  </a:tcPr>
                </a:tc>
              </a:tr>
              <a:tr h="536296">
                <a:tc>
                  <a:txBody>
                    <a:bodyPr/>
                    <a:lstStyle/>
                    <a:p>
                      <a:pPr algn="ctr">
                        <a:lnSpc>
                          <a:spcPct val="100000"/>
                        </a:lnSpc>
                        <a:spcBef>
                          <a:spcPts val="285"/>
                        </a:spcBef>
                      </a:pPr>
                      <a:r>
                        <a:rPr lang="en-US" sz="1800" dirty="0" smtClean="0">
                          <a:latin typeface="Times New Roman"/>
                          <a:cs typeface="Times New Roman"/>
                        </a:rPr>
                        <a:t>8</a:t>
                      </a:r>
                      <a:endParaRPr sz="1800">
                        <a:latin typeface="Times New Roman"/>
                        <a:cs typeface="Times New Roman"/>
                      </a:endParaRPr>
                    </a:p>
                  </a:txBody>
                  <a:tcPr marL="0" marR="0" marT="36195" marB="0">
                    <a:lnL w="12700">
                      <a:solidFill>
                        <a:srgbClr val="FFFFFF"/>
                      </a:solidFill>
                      <a:prstDash val="solid"/>
                    </a:lnL>
                    <a:lnR w="19050" cap="flat" cmpd="sng" algn="ctr">
                      <a:solidFill>
                        <a:srgbClr val="FFFFFF"/>
                      </a:solidFill>
                      <a:prstDash val="solid"/>
                      <a:round/>
                      <a:headEnd type="none" w="med" len="med"/>
                      <a:tailEnd type="none" w="med" len="med"/>
                    </a:lnR>
                    <a:lnT w="12700">
                      <a:solidFill>
                        <a:srgbClr val="FFFFFF"/>
                      </a:solidFill>
                      <a:prstDash val="solid"/>
                    </a:lnT>
                    <a:lnB w="19050">
                      <a:solidFill>
                        <a:srgbClr val="FFFFFF"/>
                      </a:solidFill>
                      <a:prstDash val="solid"/>
                    </a:lnB>
                    <a:solidFill>
                      <a:srgbClr val="E8EDF4"/>
                    </a:solidFill>
                  </a:tcPr>
                </a:tc>
                <a:tc>
                  <a:txBody>
                    <a:bodyPr/>
                    <a:lstStyle/>
                    <a:p>
                      <a:pPr marL="91440" algn="l">
                        <a:lnSpc>
                          <a:spcPct val="100000"/>
                        </a:lnSpc>
                        <a:spcBef>
                          <a:spcPts val="285"/>
                        </a:spcBef>
                      </a:pPr>
                      <a:r>
                        <a:rPr lang="en-US" sz="1800" dirty="0" smtClean="0">
                          <a:latin typeface="Times New Roman"/>
                          <a:cs typeface="Times New Roman"/>
                        </a:rPr>
                        <a:t>Module – 1 (Architectural Design)</a:t>
                      </a:r>
                      <a:endParaRPr sz="1800">
                        <a:latin typeface="Times New Roman"/>
                        <a:cs typeface="Times New Roman"/>
                      </a:endParaRPr>
                    </a:p>
                  </a:txBody>
                  <a:tcPr marL="0" marR="0" marT="3619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a:solidFill>
                        <a:srgbClr val="FFFFFF"/>
                      </a:solidFill>
                      <a:prstDash val="solid"/>
                    </a:lnT>
                    <a:lnB w="19050">
                      <a:solidFill>
                        <a:srgbClr val="FFFFFF"/>
                      </a:solidFill>
                      <a:prstDash val="solid"/>
                    </a:lnB>
                    <a:solidFill>
                      <a:srgbClr val="E8EDF4"/>
                    </a:solidFill>
                  </a:tcPr>
                </a:tc>
                <a:tc>
                  <a:txBody>
                    <a:bodyPr/>
                    <a:lstStyle/>
                    <a:p>
                      <a:pPr algn="ctr">
                        <a:lnSpc>
                          <a:spcPct val="100000"/>
                        </a:lnSpc>
                        <a:spcBef>
                          <a:spcPts val="1295"/>
                        </a:spcBef>
                      </a:pPr>
                      <a:r>
                        <a:rPr lang="en-US" sz="1800" dirty="0" smtClean="0">
                          <a:latin typeface="Times New Roman"/>
                          <a:cs typeface="Times New Roman"/>
                        </a:rPr>
                        <a:t>21</a:t>
                      </a:r>
                      <a:endParaRPr sz="1800">
                        <a:latin typeface="Times New Roman"/>
                        <a:cs typeface="Times New Roman"/>
                      </a:endParaRPr>
                    </a:p>
                  </a:txBody>
                  <a:tcPr marL="0" marR="0" marT="164465" marB="0">
                    <a:lnL w="1905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9050">
                      <a:solidFill>
                        <a:srgbClr val="FFFFFF"/>
                      </a:solidFill>
                      <a:prstDash val="solid"/>
                    </a:lnB>
                    <a:solidFill>
                      <a:srgbClr val="E8EDF4"/>
                    </a:solidFill>
                  </a:tcPr>
                </a:tc>
              </a:tr>
            </a:tbl>
          </a:graphicData>
        </a:graphic>
      </p:graphicFrame>
      <p:pic>
        <p:nvPicPr>
          <p:cNvPr id="4" name="object 4"/>
          <p:cNvPicPr/>
          <p:nvPr/>
        </p:nvPicPr>
        <p:blipFill>
          <a:blip r:embed="rId2" cstate="print"/>
          <a:stretch>
            <a:fillRect/>
          </a:stretch>
        </p:blipFill>
        <p:spPr>
          <a:xfrm>
            <a:off x="381000" y="6781800"/>
            <a:ext cx="9043516" cy="638244"/>
          </a:xfrm>
          <a:prstGeom prst="rect">
            <a:avLst/>
          </a:prstGeom>
        </p:spPr>
      </p:pic>
      <p:sp>
        <p:nvSpPr>
          <p:cNvPr id="5" name="object 5"/>
          <p:cNvSpPr txBox="1"/>
          <p:nvPr/>
        </p:nvSpPr>
        <p:spPr>
          <a:xfrm>
            <a:off x="533400" y="6934200"/>
            <a:ext cx="457200" cy="340478"/>
          </a:xfrm>
          <a:prstGeom prst="rect">
            <a:avLst/>
          </a:prstGeom>
        </p:spPr>
        <p:txBody>
          <a:bodyPr vert="horz" wrap="square" lIns="0" tIns="17145" rIns="0" bIns="0" rtlCol="0">
            <a:spAutoFit/>
          </a:bodyPr>
          <a:lstStyle/>
          <a:p>
            <a:pPr marL="43815">
              <a:lnSpc>
                <a:spcPct val="100000"/>
              </a:lnSpc>
              <a:spcBef>
                <a:spcPts val="135"/>
              </a:spcBef>
            </a:pPr>
            <a:r>
              <a:rPr lang="en-US" sz="2100" b="1" dirty="0" smtClean="0">
                <a:latin typeface="Times New Roman"/>
                <a:cs typeface="Times New Roman"/>
              </a:rPr>
              <a:t> </a:t>
            </a:r>
            <a:fld id="{81D60167-4931-47E6-BA6A-407CBD079E47}" type="slidenum">
              <a:rPr sz="2100" b="1" smtClean="0">
                <a:latin typeface="Times New Roman"/>
                <a:cs typeface="Times New Roman"/>
              </a:rPr>
              <a:pPr marL="43815">
                <a:lnSpc>
                  <a:spcPct val="100000"/>
                </a:lnSpc>
                <a:spcBef>
                  <a:spcPts val="135"/>
                </a:spcBef>
              </a:pPr>
              <a:t>2</a:t>
            </a:fld>
            <a:endParaRPr sz="2100">
              <a:latin typeface="Times New Roman"/>
              <a:cs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554251"/>
            <a:ext cx="4673785" cy="400110"/>
          </a:xfrm>
        </p:spPr>
        <p:txBody>
          <a:bodyPr/>
          <a:lstStyle/>
          <a:p>
            <a:r>
              <a:rPr lang="en-US" dirty="0" smtClean="0"/>
              <a:t>            MODULES SPLIT-UP</a:t>
            </a:r>
            <a:endParaRPr lang="en-US" dirty="0"/>
          </a:p>
        </p:txBody>
      </p:sp>
      <p:sp>
        <p:nvSpPr>
          <p:cNvPr id="3" name="Text Placeholder 2"/>
          <p:cNvSpPr>
            <a:spLocks noGrp="1"/>
          </p:cNvSpPr>
          <p:nvPr>
            <p:ph type="body" idx="1"/>
          </p:nvPr>
        </p:nvSpPr>
        <p:spPr>
          <a:xfrm>
            <a:off x="527304" y="1319783"/>
            <a:ext cx="9226296" cy="3693319"/>
          </a:xfrm>
        </p:spPr>
        <p:txBody>
          <a:bodyPr/>
          <a:lstStyle/>
          <a:p>
            <a:pPr algn="just">
              <a:lnSpc>
                <a:spcPct val="200000"/>
              </a:lnSpc>
            </a:pPr>
            <a:r>
              <a:rPr lang="en-US" sz="4000" dirty="0" smtClean="0">
                <a:latin typeface="Times New Roman" pitchFamily="18" charset="0"/>
                <a:cs typeface="Times New Roman" pitchFamily="18" charset="0"/>
              </a:rPr>
              <a:t>Module 1 – Accident Sensing</a:t>
            </a:r>
          </a:p>
          <a:p>
            <a:pPr algn="just">
              <a:lnSpc>
                <a:spcPct val="200000"/>
              </a:lnSpc>
            </a:pPr>
            <a:r>
              <a:rPr lang="en-US" sz="4000" dirty="0" smtClean="0">
                <a:latin typeface="Times New Roman" pitchFamily="18" charset="0"/>
                <a:cs typeface="Times New Roman" pitchFamily="18" charset="0"/>
              </a:rPr>
              <a:t>Module 2 – Drunk and Drive Detection and Speed Control</a:t>
            </a:r>
          </a:p>
        </p:txBody>
      </p:sp>
      <p:pic>
        <p:nvPicPr>
          <p:cNvPr id="4" name="object 4"/>
          <p:cNvPicPr/>
          <p:nvPr/>
        </p:nvPicPr>
        <p:blipFill>
          <a:blip r:embed="rId2" cstate="print"/>
          <a:stretch>
            <a:fillRect/>
          </a:stretch>
        </p:blipFill>
        <p:spPr>
          <a:xfrm>
            <a:off x="304800" y="6858000"/>
            <a:ext cx="9448800" cy="638244"/>
          </a:xfrm>
          <a:prstGeom prst="rect">
            <a:avLst/>
          </a:prstGeom>
        </p:spPr>
      </p:pic>
      <p:sp>
        <p:nvSpPr>
          <p:cNvPr id="5" name="TextBox 4"/>
          <p:cNvSpPr txBox="1"/>
          <p:nvPr/>
        </p:nvSpPr>
        <p:spPr>
          <a:xfrm>
            <a:off x="304800" y="7010400"/>
            <a:ext cx="762000" cy="446276"/>
          </a:xfrm>
          <a:prstGeom prst="rect">
            <a:avLst/>
          </a:prstGeom>
          <a:noFill/>
        </p:spPr>
        <p:txBody>
          <a:bodyPr wrap="square" rtlCol="0">
            <a:spAutoFit/>
          </a:bodyPr>
          <a:lstStyle/>
          <a:p>
            <a:r>
              <a:rPr lang="en-US" sz="2300" b="1" dirty="0" smtClean="0">
                <a:latin typeface="Times New Roman"/>
                <a:cs typeface="Times New Roman"/>
              </a:rPr>
              <a:t> 20</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2414" y="554251"/>
            <a:ext cx="4013571" cy="400110"/>
          </a:xfrm>
        </p:spPr>
        <p:txBody>
          <a:bodyPr/>
          <a:lstStyle/>
          <a:p>
            <a:r>
              <a:rPr lang="en-US" dirty="0" smtClean="0"/>
              <a:t>           MODULE – 1</a:t>
            </a:r>
            <a:endParaRPr lang="en-US" dirty="0"/>
          </a:p>
        </p:txBody>
      </p:sp>
      <p:sp>
        <p:nvSpPr>
          <p:cNvPr id="3" name="Text Placeholder 2"/>
          <p:cNvSpPr>
            <a:spLocks noGrp="1"/>
          </p:cNvSpPr>
          <p:nvPr>
            <p:ph type="body" idx="1"/>
          </p:nvPr>
        </p:nvSpPr>
        <p:spPr>
          <a:xfrm>
            <a:off x="527304" y="1319783"/>
            <a:ext cx="9039225" cy="3754874"/>
          </a:xfrm>
        </p:spPr>
        <p:txBody>
          <a:bodyPr/>
          <a:lstStyle/>
          <a:p>
            <a:r>
              <a:rPr lang="en-US" sz="22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ACCIDENT SENSING</a:t>
            </a:r>
          </a:p>
          <a:p>
            <a:endParaRPr lang="en-US" sz="2200" b="1" dirty="0" smtClean="0">
              <a:latin typeface="Times New Roman" pitchFamily="18" charset="0"/>
              <a:cs typeface="Times New Roman" pitchFamily="18" charset="0"/>
            </a:endParaRPr>
          </a:p>
          <a:p>
            <a:pPr algn="just">
              <a:lnSpc>
                <a:spcPct val="150000"/>
              </a:lnSpc>
            </a:pPr>
            <a:r>
              <a:rPr lang="en-US" sz="2200" dirty="0" smtClean="0">
                <a:latin typeface="Times New Roman" pitchFamily="18" charset="0"/>
                <a:cs typeface="Times New Roman" pitchFamily="18" charset="0"/>
              </a:rPr>
              <a:t>When a car accident occurs, the information will be displayed in car display and an immediate notification will be sent to an App. A 30sec of time will be given for the recovery of the driver, if the driver is recovered in that time, then the driver can abort the system and the continuous beep sound will be stopped.  Else, the sound will be get increased and that indicates there seems to be an dangerous condition for a driver.</a:t>
            </a:r>
            <a:endParaRPr lang="en-US" sz="2200" b="1" dirty="0"/>
          </a:p>
        </p:txBody>
      </p:sp>
      <p:pic>
        <p:nvPicPr>
          <p:cNvPr id="4" name="object 4"/>
          <p:cNvPicPr/>
          <p:nvPr/>
        </p:nvPicPr>
        <p:blipFill>
          <a:blip r:embed="rId2" cstate="print"/>
          <a:stretch>
            <a:fillRect/>
          </a:stretch>
        </p:blipFill>
        <p:spPr>
          <a:xfrm>
            <a:off x="304800" y="6858000"/>
            <a:ext cx="9448800" cy="638244"/>
          </a:xfrm>
          <a:prstGeom prst="rect">
            <a:avLst/>
          </a:prstGeom>
        </p:spPr>
      </p:pic>
      <p:sp>
        <p:nvSpPr>
          <p:cNvPr id="5" name="TextBox 4"/>
          <p:cNvSpPr txBox="1"/>
          <p:nvPr/>
        </p:nvSpPr>
        <p:spPr>
          <a:xfrm>
            <a:off x="381000" y="7010400"/>
            <a:ext cx="609600" cy="446276"/>
          </a:xfrm>
          <a:prstGeom prst="rect">
            <a:avLst/>
          </a:prstGeom>
          <a:noFill/>
        </p:spPr>
        <p:txBody>
          <a:bodyPr wrap="square" rtlCol="0">
            <a:spAutoFit/>
          </a:bodyPr>
          <a:lstStyle/>
          <a:p>
            <a:r>
              <a:rPr lang="en-US" sz="2300" b="1" dirty="0" smtClean="0">
                <a:latin typeface="Times New Roman"/>
                <a:cs typeface="Times New Roman"/>
              </a:rPr>
              <a:t>21</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9144000" cy="400110"/>
          </a:xfrm>
        </p:spPr>
        <p:txBody>
          <a:bodyPr/>
          <a:lstStyle/>
          <a:p>
            <a:r>
              <a:rPr lang="en-US" dirty="0" smtClean="0"/>
              <a:t>      	    ARCHITECTURAL DESIGN – MODULE - 1</a:t>
            </a:r>
            <a:endParaRPr lang="en-US" dirty="0"/>
          </a:p>
        </p:txBody>
      </p:sp>
      <p:grpSp>
        <p:nvGrpSpPr>
          <p:cNvPr id="4" name="Text Placeholder 3"/>
          <p:cNvGrpSpPr>
            <a:grpSpLocks noGrp="1"/>
          </p:cNvGrpSpPr>
          <p:nvPr>
            <p:ph type="body" idx="1"/>
          </p:nvPr>
        </p:nvGrpSpPr>
        <p:grpSpPr>
          <a:xfrm>
            <a:off x="762000" y="2120158"/>
            <a:ext cx="8458200" cy="4661642"/>
            <a:chOff x="798511" y="2292927"/>
            <a:chExt cx="5658557" cy="3653611"/>
          </a:xfrm>
        </p:grpSpPr>
        <p:sp>
          <p:nvSpPr>
            <p:cNvPr id="5" name="Rectangle 4"/>
            <p:cNvSpPr/>
            <p:nvPr/>
          </p:nvSpPr>
          <p:spPr>
            <a:xfrm>
              <a:off x="4994772" y="2303462"/>
              <a:ext cx="1462296"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200" b="1" dirty="0">
                  <a:latin typeface="Times New Roman" pitchFamily="18" charset="0"/>
                  <a:cs typeface="Times New Roman" pitchFamily="18" charset="0"/>
                </a:rPr>
                <a:t>Motor driver</a:t>
              </a:r>
            </a:p>
          </p:txBody>
        </p:sp>
        <p:sp>
          <p:nvSpPr>
            <p:cNvPr id="8" name="Rectangle 7"/>
            <p:cNvSpPr/>
            <p:nvPr/>
          </p:nvSpPr>
          <p:spPr>
            <a:xfrm>
              <a:off x="2661351" y="5410200"/>
              <a:ext cx="2145088" cy="53633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200" b="1" dirty="0" smtClean="0">
                  <a:latin typeface="Times New Roman" pitchFamily="18" charset="0"/>
                  <a:cs typeface="Times New Roman" pitchFamily="18" charset="0"/>
                </a:rPr>
                <a:t>Warning Message </a:t>
              </a:r>
              <a:endParaRPr lang="en-IN" sz="2200" b="1" dirty="0">
                <a:latin typeface="Times New Roman" pitchFamily="18" charset="0"/>
                <a:cs typeface="Times New Roman" pitchFamily="18" charset="0"/>
              </a:endParaRPr>
            </a:p>
          </p:txBody>
        </p:sp>
        <p:sp>
          <p:nvSpPr>
            <p:cNvPr id="9" name="Rectangle 8"/>
            <p:cNvSpPr/>
            <p:nvPr/>
          </p:nvSpPr>
          <p:spPr>
            <a:xfrm>
              <a:off x="4981183" y="3314700"/>
              <a:ext cx="1468291"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200" b="1" dirty="0" smtClean="0">
                  <a:latin typeface="Times New Roman" pitchFamily="18" charset="0"/>
                  <a:cs typeface="Times New Roman" pitchFamily="18" charset="0"/>
                </a:rPr>
                <a:t>Buzzer</a:t>
              </a:r>
              <a:endParaRPr lang="en-IN" sz="2200" b="1" dirty="0">
                <a:latin typeface="Times New Roman" pitchFamily="18" charset="0"/>
                <a:cs typeface="Times New Roman" pitchFamily="18" charset="0"/>
              </a:endParaRPr>
            </a:p>
          </p:txBody>
        </p:sp>
        <p:sp>
          <p:nvSpPr>
            <p:cNvPr id="10" name="Rectangle 9"/>
            <p:cNvSpPr/>
            <p:nvPr/>
          </p:nvSpPr>
          <p:spPr>
            <a:xfrm>
              <a:off x="4981183" y="4343401"/>
              <a:ext cx="1468292" cy="5878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200" b="1" dirty="0" smtClean="0">
                  <a:latin typeface="Times New Roman" pitchFamily="18" charset="0"/>
                  <a:cs typeface="Times New Roman" pitchFamily="18" charset="0"/>
                </a:rPr>
                <a:t>NodeMCU</a:t>
              </a:r>
              <a:endParaRPr lang="en-IN" sz="2200" b="1" dirty="0">
                <a:latin typeface="Times New Roman" pitchFamily="18" charset="0"/>
                <a:cs typeface="Times New Roman" pitchFamily="18" charset="0"/>
              </a:endParaRPr>
            </a:p>
          </p:txBody>
        </p:sp>
        <p:cxnSp>
          <p:nvCxnSpPr>
            <p:cNvPr id="12" name="Straight Arrow Connector 11"/>
            <p:cNvCxnSpPr/>
            <p:nvPr/>
          </p:nvCxnSpPr>
          <p:spPr>
            <a:xfrm flipH="1">
              <a:off x="3372218" y="3259023"/>
              <a:ext cx="533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V="1">
              <a:off x="2457189" y="4632642"/>
              <a:ext cx="523378" cy="9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a:endCxn id="9" idx="1"/>
            </p:cNvCxnSpPr>
            <p:nvPr/>
          </p:nvCxnSpPr>
          <p:spPr>
            <a:xfrm>
              <a:off x="4510414" y="3619500"/>
              <a:ext cx="470770"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a:endCxn id="10" idx="1"/>
            </p:cNvCxnSpPr>
            <p:nvPr/>
          </p:nvCxnSpPr>
          <p:spPr>
            <a:xfrm flipV="1">
              <a:off x="4510414" y="4637328"/>
              <a:ext cx="470769" cy="356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rot="5400000">
              <a:off x="3499472" y="5199424"/>
              <a:ext cx="418059" cy="116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0" name="Rectangle 19"/>
            <p:cNvSpPr/>
            <p:nvPr/>
          </p:nvSpPr>
          <p:spPr>
            <a:xfrm>
              <a:off x="798511" y="2292927"/>
              <a:ext cx="1658677"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sz="2200" b="1" dirty="0">
                <a:latin typeface="Times New Roman" pitchFamily="18" charset="0"/>
                <a:cs typeface="Times New Roman" pitchFamily="18" charset="0"/>
              </a:endParaRPr>
            </a:p>
          </p:txBody>
        </p:sp>
        <p:sp>
          <p:nvSpPr>
            <p:cNvPr id="21" name="Rectangle 20"/>
            <p:cNvSpPr/>
            <p:nvPr/>
          </p:nvSpPr>
          <p:spPr>
            <a:xfrm>
              <a:off x="2990589" y="2292927"/>
              <a:ext cx="1524000" cy="2667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200" b="1" dirty="0">
                  <a:latin typeface="Times New Roman" pitchFamily="18" charset="0"/>
                  <a:cs typeface="Times New Roman" pitchFamily="18" charset="0"/>
                </a:rPr>
                <a:t>VANET </a:t>
              </a:r>
            </a:p>
          </p:txBody>
        </p:sp>
        <p:sp>
          <p:nvSpPr>
            <p:cNvPr id="22" name="Rectangle 21"/>
            <p:cNvSpPr/>
            <p:nvPr/>
          </p:nvSpPr>
          <p:spPr>
            <a:xfrm>
              <a:off x="798511" y="4350327"/>
              <a:ext cx="1658678"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200" b="1" dirty="0" smtClean="0">
                  <a:latin typeface="Times New Roman" pitchFamily="18" charset="0"/>
                  <a:cs typeface="Times New Roman" pitchFamily="18" charset="0"/>
                </a:rPr>
                <a:t>Ignition ON / OFF</a:t>
              </a:r>
              <a:endParaRPr lang="en-IN" sz="2200" b="1" dirty="0">
                <a:latin typeface="Times New Roman" pitchFamily="18" charset="0"/>
                <a:cs typeface="Times New Roman" pitchFamily="18" charset="0"/>
              </a:endParaRPr>
            </a:p>
          </p:txBody>
        </p:sp>
        <p:sp>
          <p:nvSpPr>
            <p:cNvPr id="23" name="Rectangle 22"/>
            <p:cNvSpPr/>
            <p:nvPr/>
          </p:nvSpPr>
          <p:spPr>
            <a:xfrm>
              <a:off x="798511" y="3321627"/>
              <a:ext cx="1658678"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200" b="1" dirty="0" smtClean="0">
                  <a:latin typeface="Times New Roman" pitchFamily="18" charset="0"/>
                  <a:cs typeface="Times New Roman" pitchFamily="18" charset="0"/>
                </a:rPr>
                <a:t>Vibration sensor</a:t>
              </a:r>
            </a:p>
          </p:txBody>
        </p:sp>
      </p:grpSp>
      <p:sp>
        <p:nvSpPr>
          <p:cNvPr id="29" name="Rectangle 28"/>
          <p:cNvSpPr/>
          <p:nvPr/>
        </p:nvSpPr>
        <p:spPr>
          <a:xfrm>
            <a:off x="1524000" y="1219200"/>
            <a:ext cx="5715000" cy="461665"/>
          </a:xfrm>
          <a:prstGeom prst="rect">
            <a:avLst/>
          </a:prstGeom>
        </p:spPr>
        <p:txBody>
          <a:bodyPr wrap="square">
            <a:spAutoFit/>
          </a:bodyPr>
          <a:lstStyle/>
          <a:p>
            <a:r>
              <a:rPr lang="en-US" sz="22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ACCIDENT SENSING - SENDER</a:t>
            </a:r>
            <a:endParaRPr lang="en-US" sz="2400" b="1" dirty="0">
              <a:latin typeface="Times New Roman" pitchFamily="18" charset="0"/>
              <a:cs typeface="Times New Roman" pitchFamily="18" charset="0"/>
            </a:endParaRPr>
          </a:p>
        </p:txBody>
      </p:sp>
      <p:pic>
        <p:nvPicPr>
          <p:cNvPr id="27" name="object 4"/>
          <p:cNvPicPr/>
          <p:nvPr/>
        </p:nvPicPr>
        <p:blipFill>
          <a:blip r:embed="rId2" cstate="print"/>
          <a:stretch>
            <a:fillRect/>
          </a:stretch>
        </p:blipFill>
        <p:spPr>
          <a:xfrm>
            <a:off x="228600" y="7010400"/>
            <a:ext cx="9448800" cy="638244"/>
          </a:xfrm>
          <a:prstGeom prst="rect">
            <a:avLst/>
          </a:prstGeom>
        </p:spPr>
      </p:pic>
      <p:sp>
        <p:nvSpPr>
          <p:cNvPr id="30" name="TextBox 29"/>
          <p:cNvSpPr txBox="1"/>
          <p:nvPr/>
        </p:nvSpPr>
        <p:spPr>
          <a:xfrm>
            <a:off x="228600" y="7162800"/>
            <a:ext cx="762000" cy="446276"/>
          </a:xfrm>
          <a:prstGeom prst="rect">
            <a:avLst/>
          </a:prstGeom>
          <a:noFill/>
        </p:spPr>
        <p:txBody>
          <a:bodyPr wrap="square" rtlCol="0">
            <a:spAutoFit/>
          </a:bodyPr>
          <a:lstStyle/>
          <a:p>
            <a:r>
              <a:rPr lang="en-US" sz="2300" b="1" dirty="0" smtClean="0">
                <a:latin typeface="Times New Roman"/>
                <a:cs typeface="Times New Roman"/>
              </a:rPr>
              <a:t> 22</a:t>
            </a:r>
          </a:p>
        </p:txBody>
      </p:sp>
      <p:sp>
        <p:nvSpPr>
          <p:cNvPr id="32" name="Rectangle 31"/>
          <p:cNvSpPr/>
          <p:nvPr/>
        </p:nvSpPr>
        <p:spPr>
          <a:xfrm>
            <a:off x="533400" y="2286000"/>
            <a:ext cx="2362200" cy="430887"/>
          </a:xfrm>
          <a:prstGeom prst="rect">
            <a:avLst/>
          </a:prstGeom>
        </p:spPr>
        <p:txBody>
          <a:bodyPr wrap="square">
            <a:spAutoFit/>
          </a:bodyPr>
          <a:lstStyle/>
          <a:p>
            <a:pPr algn="ctr"/>
            <a:r>
              <a:rPr lang="en-IN" sz="2200" b="1" dirty="0" smtClean="0">
                <a:latin typeface="Times New Roman" pitchFamily="18" charset="0"/>
                <a:cs typeface="Times New Roman" pitchFamily="18" charset="0"/>
              </a:rPr>
              <a:t>   LCD Display</a:t>
            </a:r>
            <a:endParaRPr lang="en-IN" sz="2200" b="1" dirty="0">
              <a:latin typeface="Times New Roman" pitchFamily="18" charset="0"/>
              <a:cs typeface="Times New Roman" pitchFamily="18" charset="0"/>
            </a:endParaRPr>
          </a:p>
        </p:txBody>
      </p:sp>
      <p:cxnSp>
        <p:nvCxnSpPr>
          <p:cNvPr id="34" name="Straight Arrow Connector 33"/>
          <p:cNvCxnSpPr>
            <a:endCxn id="20" idx="3"/>
          </p:cNvCxnSpPr>
          <p:nvPr/>
        </p:nvCxnSpPr>
        <p:spPr>
          <a:xfrm rot="10800000">
            <a:off x="3241330" y="2509054"/>
            <a:ext cx="797271" cy="554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23" idx="3"/>
            <a:endCxn id="21" idx="1"/>
          </p:cNvCxnSpPr>
          <p:nvPr/>
        </p:nvCxnSpPr>
        <p:spPr>
          <a:xfrm>
            <a:off x="3241330" y="3821571"/>
            <a:ext cx="79730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rot="10800000" flipV="1">
            <a:off x="6324600" y="2514600"/>
            <a:ext cx="685799"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2414" y="554251"/>
            <a:ext cx="4013571" cy="400110"/>
          </a:xfrm>
        </p:spPr>
        <p:txBody>
          <a:bodyPr/>
          <a:lstStyle/>
          <a:p>
            <a:r>
              <a:rPr lang="en-US" dirty="0" smtClean="0"/>
              <a:t>            MODULE – 2</a:t>
            </a:r>
            <a:endParaRPr lang="en-US" dirty="0"/>
          </a:p>
        </p:txBody>
      </p:sp>
      <p:sp>
        <p:nvSpPr>
          <p:cNvPr id="3" name="Text Placeholder 2"/>
          <p:cNvSpPr>
            <a:spLocks noGrp="1"/>
          </p:cNvSpPr>
          <p:nvPr>
            <p:ph type="body" idx="1"/>
          </p:nvPr>
        </p:nvSpPr>
        <p:spPr>
          <a:xfrm>
            <a:off x="533400" y="1295400"/>
            <a:ext cx="9039225" cy="4139595"/>
          </a:xfrm>
        </p:spPr>
        <p:txBody>
          <a:bodyPr/>
          <a:lstStyle/>
          <a:p>
            <a:r>
              <a:rPr lang="en-US" sz="2200" b="1" dirty="0" smtClean="0">
                <a:latin typeface="Times New Roman" pitchFamily="18" charset="0"/>
                <a:cs typeface="Times New Roman" pitchFamily="18" charset="0"/>
              </a:rPr>
              <a:t>		     </a:t>
            </a:r>
          </a:p>
          <a:p>
            <a:r>
              <a:rPr lang="en-US" sz="22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DRUNK AND DRIVE DETECTION AND SPEED CONTROL</a:t>
            </a:r>
            <a:endParaRPr lang="en-US" sz="2200" b="1" dirty="0" smtClean="0">
              <a:latin typeface="Times New Roman" pitchFamily="18" charset="0"/>
              <a:cs typeface="Times New Roman" pitchFamily="18" charset="0"/>
            </a:endParaRPr>
          </a:p>
          <a:p>
            <a:endParaRPr lang="en-US" sz="2200" b="1" dirty="0" smtClean="0">
              <a:latin typeface="Times New Roman" pitchFamily="18" charset="0"/>
              <a:cs typeface="Times New Roman" pitchFamily="18" charset="0"/>
            </a:endParaRPr>
          </a:p>
          <a:p>
            <a:pPr algn="just">
              <a:lnSpc>
                <a:spcPct val="150000"/>
              </a:lnSpc>
            </a:pPr>
            <a:r>
              <a:rPr lang="en-US" sz="2200" dirty="0" smtClean="0">
                <a:latin typeface="Times New Roman" pitchFamily="18" charset="0"/>
                <a:cs typeface="Times New Roman" pitchFamily="18" charset="0"/>
              </a:rPr>
              <a:t>When a drunk driver operates a vehicle, an alert message is promptly sent to the owner or rescue personnel. This module's goal is to determine whether the motorist is intoxicated or not. Because, majorly the car were driven by the drivers. Few people were driving independently means by own. As a result, knowing the driver's state will aid the person who is travelling with the driver.</a:t>
            </a:r>
          </a:p>
          <a:p>
            <a:pPr algn="just">
              <a:lnSpc>
                <a:spcPct val="150000"/>
              </a:lnSpc>
            </a:pPr>
            <a:endParaRPr lang="en-US" sz="2400" dirty="0" smtClean="0">
              <a:latin typeface="Times New Roman" pitchFamily="18" charset="0"/>
              <a:cs typeface="Times New Roman" pitchFamily="18" charset="0"/>
            </a:endParaRPr>
          </a:p>
        </p:txBody>
      </p:sp>
      <p:pic>
        <p:nvPicPr>
          <p:cNvPr id="4" name="object 4"/>
          <p:cNvPicPr/>
          <p:nvPr/>
        </p:nvPicPr>
        <p:blipFill>
          <a:blip r:embed="rId2" cstate="print"/>
          <a:stretch>
            <a:fillRect/>
          </a:stretch>
        </p:blipFill>
        <p:spPr>
          <a:xfrm>
            <a:off x="228600" y="7010400"/>
            <a:ext cx="9448800" cy="638244"/>
          </a:xfrm>
          <a:prstGeom prst="rect">
            <a:avLst/>
          </a:prstGeom>
        </p:spPr>
      </p:pic>
      <p:sp>
        <p:nvSpPr>
          <p:cNvPr id="5" name="TextBox 4"/>
          <p:cNvSpPr txBox="1"/>
          <p:nvPr/>
        </p:nvSpPr>
        <p:spPr>
          <a:xfrm>
            <a:off x="228600" y="7162800"/>
            <a:ext cx="685800" cy="446276"/>
          </a:xfrm>
          <a:prstGeom prst="rect">
            <a:avLst/>
          </a:prstGeom>
          <a:noFill/>
        </p:spPr>
        <p:txBody>
          <a:bodyPr wrap="square" rtlCol="0">
            <a:spAutoFit/>
          </a:bodyPr>
          <a:lstStyle/>
          <a:p>
            <a:r>
              <a:rPr lang="en-US" sz="2300" b="1" dirty="0" smtClean="0">
                <a:latin typeface="Times New Roman"/>
                <a:cs typeface="Times New Roman"/>
              </a:rPr>
              <a:t> 23</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9144000" cy="400110"/>
          </a:xfrm>
        </p:spPr>
        <p:txBody>
          <a:bodyPr/>
          <a:lstStyle/>
          <a:p>
            <a:r>
              <a:rPr lang="en-US" dirty="0" smtClean="0"/>
              <a:t>      	    ARCHITECTURAL DESIGN – MODULE - 2</a:t>
            </a:r>
            <a:endParaRPr lang="en-US" dirty="0"/>
          </a:p>
        </p:txBody>
      </p:sp>
      <p:grpSp>
        <p:nvGrpSpPr>
          <p:cNvPr id="3" name="Text Placeholder 3"/>
          <p:cNvGrpSpPr>
            <a:grpSpLocks noGrp="1"/>
          </p:cNvGrpSpPr>
          <p:nvPr>
            <p:ph type="body" idx="1"/>
          </p:nvPr>
        </p:nvGrpSpPr>
        <p:grpSpPr>
          <a:xfrm>
            <a:off x="762000" y="2120158"/>
            <a:ext cx="8464197" cy="4660156"/>
            <a:chOff x="798511" y="2292927"/>
            <a:chExt cx="5662569" cy="3652446"/>
          </a:xfrm>
        </p:grpSpPr>
        <p:sp>
          <p:nvSpPr>
            <p:cNvPr id="5" name="Rectangle 4"/>
            <p:cNvSpPr/>
            <p:nvPr/>
          </p:nvSpPr>
          <p:spPr>
            <a:xfrm>
              <a:off x="4994772" y="2303462"/>
              <a:ext cx="1462296" cy="83611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200" b="1" dirty="0">
                  <a:latin typeface="Times New Roman" pitchFamily="18" charset="0"/>
                  <a:cs typeface="Times New Roman" pitchFamily="18" charset="0"/>
                </a:rPr>
                <a:t>Motor </a:t>
              </a:r>
              <a:r>
                <a:rPr lang="en-IN" sz="2200" b="1" dirty="0" smtClean="0">
                  <a:latin typeface="Times New Roman" pitchFamily="18" charset="0"/>
                  <a:cs typeface="Times New Roman" pitchFamily="18" charset="0"/>
                </a:rPr>
                <a:t>driver / Engine Control Module</a:t>
              </a:r>
              <a:endParaRPr lang="en-IN" sz="2200" b="1" dirty="0">
                <a:latin typeface="Times New Roman" pitchFamily="18" charset="0"/>
                <a:cs typeface="Times New Roman" pitchFamily="18" charset="0"/>
              </a:endParaRPr>
            </a:p>
          </p:txBody>
        </p:sp>
        <p:sp>
          <p:nvSpPr>
            <p:cNvPr id="8" name="Rectangle 7"/>
            <p:cNvSpPr/>
            <p:nvPr/>
          </p:nvSpPr>
          <p:spPr>
            <a:xfrm>
              <a:off x="4315992" y="5409035"/>
              <a:ext cx="2145088" cy="53633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200" b="1" dirty="0" smtClean="0">
                  <a:latin typeface="Times New Roman" pitchFamily="18" charset="0"/>
                  <a:cs typeface="Times New Roman" pitchFamily="18" charset="0"/>
                </a:rPr>
                <a:t>Warning Message </a:t>
              </a:r>
              <a:endParaRPr lang="en-IN" sz="2200" b="1" dirty="0">
                <a:latin typeface="Times New Roman" pitchFamily="18" charset="0"/>
                <a:cs typeface="Times New Roman" pitchFamily="18" charset="0"/>
              </a:endParaRPr>
            </a:p>
          </p:txBody>
        </p:sp>
        <p:sp>
          <p:nvSpPr>
            <p:cNvPr id="9" name="Rectangle 8"/>
            <p:cNvSpPr/>
            <p:nvPr/>
          </p:nvSpPr>
          <p:spPr>
            <a:xfrm>
              <a:off x="4981183" y="3314700"/>
              <a:ext cx="1468291"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200" b="1" dirty="0" smtClean="0">
                  <a:latin typeface="Times New Roman" pitchFamily="18" charset="0"/>
                  <a:cs typeface="Times New Roman" pitchFamily="18" charset="0"/>
                </a:rPr>
                <a:t>Buzzer</a:t>
              </a:r>
              <a:endParaRPr lang="en-IN" sz="2200" b="1" dirty="0">
                <a:latin typeface="Times New Roman" pitchFamily="18" charset="0"/>
                <a:cs typeface="Times New Roman" pitchFamily="18" charset="0"/>
              </a:endParaRPr>
            </a:p>
          </p:txBody>
        </p:sp>
        <p:sp>
          <p:nvSpPr>
            <p:cNvPr id="10" name="Rectangle 9"/>
            <p:cNvSpPr/>
            <p:nvPr/>
          </p:nvSpPr>
          <p:spPr>
            <a:xfrm>
              <a:off x="4981183" y="4343401"/>
              <a:ext cx="1468292" cy="5878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200" b="1" dirty="0" smtClean="0">
                  <a:latin typeface="Times New Roman" pitchFamily="18" charset="0"/>
                  <a:cs typeface="Times New Roman" pitchFamily="18" charset="0"/>
                </a:rPr>
                <a:t>NodeMCU</a:t>
              </a:r>
              <a:endParaRPr lang="en-IN" sz="2200" b="1" dirty="0">
                <a:latin typeface="Times New Roman" pitchFamily="18" charset="0"/>
                <a:cs typeface="Times New Roman" pitchFamily="18" charset="0"/>
              </a:endParaRPr>
            </a:p>
          </p:txBody>
        </p:sp>
        <p:cxnSp>
          <p:nvCxnSpPr>
            <p:cNvPr id="12" name="Straight Arrow Connector 11"/>
            <p:cNvCxnSpPr/>
            <p:nvPr/>
          </p:nvCxnSpPr>
          <p:spPr>
            <a:xfrm flipH="1">
              <a:off x="3372218" y="3259023"/>
              <a:ext cx="533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V="1">
              <a:off x="2457189" y="4632642"/>
              <a:ext cx="523378" cy="9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a:endCxn id="9" idx="1"/>
            </p:cNvCxnSpPr>
            <p:nvPr/>
          </p:nvCxnSpPr>
          <p:spPr>
            <a:xfrm>
              <a:off x="4510414" y="3619500"/>
              <a:ext cx="470770"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a:endCxn id="10" idx="1"/>
            </p:cNvCxnSpPr>
            <p:nvPr/>
          </p:nvCxnSpPr>
          <p:spPr>
            <a:xfrm flipV="1">
              <a:off x="4510414" y="4637328"/>
              <a:ext cx="470769" cy="356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rot="5400000">
              <a:off x="4209451" y="5199475"/>
              <a:ext cx="418058" cy="106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0" name="Rectangle 19"/>
            <p:cNvSpPr/>
            <p:nvPr/>
          </p:nvSpPr>
          <p:spPr>
            <a:xfrm>
              <a:off x="798511" y="2292927"/>
              <a:ext cx="1658677"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sz="2200" b="1" dirty="0">
                <a:latin typeface="Times New Roman" pitchFamily="18" charset="0"/>
                <a:cs typeface="Times New Roman" pitchFamily="18" charset="0"/>
              </a:endParaRPr>
            </a:p>
          </p:txBody>
        </p:sp>
        <p:sp>
          <p:nvSpPr>
            <p:cNvPr id="21" name="Rectangle 20"/>
            <p:cNvSpPr/>
            <p:nvPr/>
          </p:nvSpPr>
          <p:spPr>
            <a:xfrm>
              <a:off x="2990589" y="2292927"/>
              <a:ext cx="1524000" cy="2667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200" b="1" dirty="0">
                  <a:latin typeface="Times New Roman" pitchFamily="18" charset="0"/>
                  <a:cs typeface="Times New Roman" pitchFamily="18" charset="0"/>
                </a:rPr>
                <a:t>VANET </a:t>
              </a:r>
            </a:p>
          </p:txBody>
        </p:sp>
        <p:sp>
          <p:nvSpPr>
            <p:cNvPr id="22" name="Rectangle 21"/>
            <p:cNvSpPr/>
            <p:nvPr/>
          </p:nvSpPr>
          <p:spPr>
            <a:xfrm>
              <a:off x="798511" y="4350327"/>
              <a:ext cx="1658678"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200" b="1" dirty="0" smtClean="0">
                  <a:latin typeface="Times New Roman" pitchFamily="18" charset="0"/>
                  <a:cs typeface="Times New Roman" pitchFamily="18" charset="0"/>
                </a:rPr>
                <a:t>Ignition ON / OFF</a:t>
              </a:r>
              <a:endParaRPr lang="en-IN" sz="2200" b="1" dirty="0">
                <a:latin typeface="Times New Roman" pitchFamily="18" charset="0"/>
                <a:cs typeface="Times New Roman" pitchFamily="18" charset="0"/>
              </a:endParaRPr>
            </a:p>
          </p:txBody>
        </p:sp>
        <p:sp>
          <p:nvSpPr>
            <p:cNvPr id="23" name="Rectangle 22"/>
            <p:cNvSpPr/>
            <p:nvPr/>
          </p:nvSpPr>
          <p:spPr>
            <a:xfrm>
              <a:off x="798511" y="3321627"/>
              <a:ext cx="1658678"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200" b="1" dirty="0" smtClean="0">
                  <a:latin typeface="Times New Roman" pitchFamily="18" charset="0"/>
                  <a:cs typeface="Times New Roman" pitchFamily="18" charset="0"/>
                </a:rPr>
                <a:t>Vibration sensor</a:t>
              </a:r>
            </a:p>
          </p:txBody>
        </p:sp>
      </p:grpSp>
      <p:sp>
        <p:nvSpPr>
          <p:cNvPr id="29" name="Rectangle 28"/>
          <p:cNvSpPr/>
          <p:nvPr/>
        </p:nvSpPr>
        <p:spPr>
          <a:xfrm>
            <a:off x="457200" y="1371600"/>
            <a:ext cx="9220200" cy="830997"/>
          </a:xfrm>
          <a:prstGeom prst="rect">
            <a:avLst/>
          </a:prstGeom>
        </p:spPr>
        <p:txBody>
          <a:bodyPr wrap="square">
            <a:spAutoFit/>
          </a:bodyPr>
          <a:lstStyle/>
          <a:p>
            <a:r>
              <a:rPr lang="en-US" sz="22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DRUNK AND DRIVE DETECTION AND SPEED CONTROL</a:t>
            </a:r>
            <a:endParaRPr lang="en-US" sz="2200" b="1" dirty="0" smtClean="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p:txBody>
      </p:sp>
      <p:pic>
        <p:nvPicPr>
          <p:cNvPr id="27" name="object 4"/>
          <p:cNvPicPr/>
          <p:nvPr/>
        </p:nvPicPr>
        <p:blipFill>
          <a:blip r:embed="rId2" cstate="print"/>
          <a:stretch>
            <a:fillRect/>
          </a:stretch>
        </p:blipFill>
        <p:spPr>
          <a:xfrm>
            <a:off x="228600" y="7010400"/>
            <a:ext cx="9448800" cy="638244"/>
          </a:xfrm>
          <a:prstGeom prst="rect">
            <a:avLst/>
          </a:prstGeom>
        </p:spPr>
      </p:pic>
      <p:sp>
        <p:nvSpPr>
          <p:cNvPr id="30" name="TextBox 29"/>
          <p:cNvSpPr txBox="1"/>
          <p:nvPr/>
        </p:nvSpPr>
        <p:spPr>
          <a:xfrm>
            <a:off x="228600" y="7162800"/>
            <a:ext cx="762000" cy="446276"/>
          </a:xfrm>
          <a:prstGeom prst="rect">
            <a:avLst/>
          </a:prstGeom>
          <a:noFill/>
        </p:spPr>
        <p:txBody>
          <a:bodyPr wrap="square" rtlCol="0">
            <a:spAutoFit/>
          </a:bodyPr>
          <a:lstStyle/>
          <a:p>
            <a:r>
              <a:rPr lang="en-US" sz="2300" b="1" dirty="0" smtClean="0">
                <a:latin typeface="Times New Roman"/>
                <a:cs typeface="Times New Roman"/>
              </a:rPr>
              <a:t> 24</a:t>
            </a:r>
          </a:p>
        </p:txBody>
      </p:sp>
      <p:sp>
        <p:nvSpPr>
          <p:cNvPr id="32" name="Rectangle 31"/>
          <p:cNvSpPr/>
          <p:nvPr/>
        </p:nvSpPr>
        <p:spPr>
          <a:xfrm>
            <a:off x="533400" y="2286000"/>
            <a:ext cx="2362200" cy="430887"/>
          </a:xfrm>
          <a:prstGeom prst="rect">
            <a:avLst/>
          </a:prstGeom>
        </p:spPr>
        <p:txBody>
          <a:bodyPr wrap="square">
            <a:spAutoFit/>
          </a:bodyPr>
          <a:lstStyle/>
          <a:p>
            <a:pPr algn="ctr"/>
            <a:r>
              <a:rPr lang="en-IN" sz="2200" b="1" dirty="0" smtClean="0">
                <a:latin typeface="Times New Roman" pitchFamily="18" charset="0"/>
                <a:cs typeface="Times New Roman" pitchFamily="18" charset="0"/>
              </a:rPr>
              <a:t>   LCD Display</a:t>
            </a:r>
            <a:endParaRPr lang="en-IN" sz="2200" b="1" dirty="0">
              <a:latin typeface="Times New Roman" pitchFamily="18" charset="0"/>
              <a:cs typeface="Times New Roman" pitchFamily="18" charset="0"/>
            </a:endParaRPr>
          </a:p>
        </p:txBody>
      </p:sp>
      <p:cxnSp>
        <p:nvCxnSpPr>
          <p:cNvPr id="34" name="Straight Arrow Connector 33"/>
          <p:cNvCxnSpPr>
            <a:endCxn id="20" idx="3"/>
          </p:cNvCxnSpPr>
          <p:nvPr/>
        </p:nvCxnSpPr>
        <p:spPr>
          <a:xfrm rot="10800000">
            <a:off x="3241330" y="2509054"/>
            <a:ext cx="797271" cy="554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23" idx="3"/>
            <a:endCxn id="21" idx="1"/>
          </p:cNvCxnSpPr>
          <p:nvPr/>
        </p:nvCxnSpPr>
        <p:spPr>
          <a:xfrm>
            <a:off x="3241330" y="3821571"/>
            <a:ext cx="79730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rot="10800000" flipV="1">
            <a:off x="6324600" y="2667000"/>
            <a:ext cx="685799"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5" name="Rectangle 24"/>
          <p:cNvSpPr/>
          <p:nvPr/>
        </p:nvSpPr>
        <p:spPr>
          <a:xfrm>
            <a:off x="1752600" y="6096000"/>
            <a:ext cx="2631730" cy="68579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200" b="1" dirty="0" smtClean="0">
                <a:latin typeface="Times New Roman" pitchFamily="18" charset="0"/>
                <a:cs typeface="Times New Roman" pitchFamily="18" charset="0"/>
              </a:rPr>
              <a:t>Alcohol Sensor</a:t>
            </a:r>
          </a:p>
        </p:txBody>
      </p:sp>
      <p:cxnSp>
        <p:nvCxnSpPr>
          <p:cNvPr id="37" name="Straight Arrow Connector 36"/>
          <p:cNvCxnSpPr/>
          <p:nvPr/>
        </p:nvCxnSpPr>
        <p:spPr>
          <a:xfrm rot="5400000" flipH="1" flipV="1">
            <a:off x="3924697" y="5828903"/>
            <a:ext cx="53260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54251"/>
            <a:ext cx="9906000" cy="400110"/>
          </a:xfrm>
        </p:spPr>
        <p:txBody>
          <a:bodyPr/>
          <a:lstStyle/>
          <a:p>
            <a:r>
              <a:rPr lang="en-US" dirty="0" smtClean="0"/>
              <a:t>            HARDWARE &amp; SOFTWARE REQUIREMENTS</a:t>
            </a:r>
          </a:p>
        </p:txBody>
      </p:sp>
      <p:sp>
        <p:nvSpPr>
          <p:cNvPr id="3" name="Text Placeholder 2"/>
          <p:cNvSpPr>
            <a:spLocks noGrp="1"/>
          </p:cNvSpPr>
          <p:nvPr>
            <p:ph type="body" idx="1"/>
          </p:nvPr>
        </p:nvSpPr>
        <p:spPr>
          <a:xfrm>
            <a:off x="685800" y="1447800"/>
            <a:ext cx="7315201" cy="5416868"/>
          </a:xfrm>
        </p:spPr>
        <p:txBody>
          <a:bodyPr/>
          <a:lstStyle/>
          <a:p>
            <a:r>
              <a:rPr lang="en-US" sz="2200" b="1" dirty="0" smtClean="0">
                <a:latin typeface="Times New Roman" pitchFamily="18" charset="0"/>
                <a:cs typeface="Times New Roman" pitchFamily="18" charset="0"/>
              </a:rPr>
              <a:t>Hardware Requirements:</a:t>
            </a:r>
          </a:p>
          <a:p>
            <a:endParaRPr lang="en-US" sz="2200" dirty="0" smtClean="0">
              <a:latin typeface="Times New Roman" pitchFamily="18" charset="0"/>
              <a:cs typeface="Times New Roman" pitchFamily="18" charset="0"/>
            </a:endParaRPr>
          </a:p>
          <a:p>
            <a:pPr>
              <a:buFont typeface="Wingdings" pitchFamily="2" charset="2"/>
              <a:buChar char="ü"/>
            </a:pPr>
            <a:r>
              <a:rPr lang="en-US" sz="2200" dirty="0" smtClean="0">
                <a:latin typeface="Times New Roman" pitchFamily="18" charset="0"/>
                <a:cs typeface="Times New Roman" pitchFamily="18" charset="0"/>
              </a:rPr>
              <a:t> Ignition Switch (ON/OFF)</a:t>
            </a:r>
          </a:p>
          <a:p>
            <a:pPr>
              <a:buFont typeface="Wingdings" pitchFamily="2" charset="2"/>
              <a:buChar char="ü"/>
            </a:pPr>
            <a:r>
              <a:rPr lang="en-US" sz="2200" dirty="0" smtClean="0">
                <a:latin typeface="Times New Roman" pitchFamily="18" charset="0"/>
                <a:cs typeface="Times New Roman" pitchFamily="18" charset="0"/>
              </a:rPr>
              <a:t> Vibration sensor</a:t>
            </a:r>
          </a:p>
          <a:p>
            <a:pPr>
              <a:buFont typeface="Wingdings" pitchFamily="2" charset="2"/>
              <a:buChar char="ü"/>
            </a:pPr>
            <a:r>
              <a:rPr lang="en-US" sz="2200" dirty="0" smtClean="0">
                <a:latin typeface="Times New Roman" pitchFamily="18" charset="0"/>
                <a:cs typeface="Times New Roman" pitchFamily="18" charset="0"/>
              </a:rPr>
              <a:t> MQ3 Alcohol sensor</a:t>
            </a:r>
          </a:p>
          <a:p>
            <a:pPr>
              <a:buFont typeface="Wingdings" pitchFamily="2" charset="2"/>
              <a:buChar char="ü"/>
            </a:pPr>
            <a:r>
              <a:rPr lang="en-US" sz="2200" dirty="0" smtClean="0">
                <a:latin typeface="Times New Roman" pitchFamily="18" charset="0"/>
                <a:cs typeface="Times New Roman" pitchFamily="18" charset="0"/>
              </a:rPr>
              <a:t> Buzzer</a:t>
            </a:r>
          </a:p>
          <a:p>
            <a:pPr>
              <a:buFont typeface="Wingdings" pitchFamily="2" charset="2"/>
              <a:buChar char="ü"/>
            </a:pPr>
            <a:r>
              <a:rPr lang="en-US" sz="2200" dirty="0" smtClean="0">
                <a:latin typeface="Times New Roman" pitchFamily="18" charset="0"/>
                <a:cs typeface="Times New Roman" pitchFamily="18" charset="0"/>
              </a:rPr>
              <a:t> Transformer</a:t>
            </a:r>
          </a:p>
          <a:p>
            <a:pPr>
              <a:buFont typeface="Wingdings" pitchFamily="2" charset="2"/>
              <a:buChar char="ü"/>
            </a:pPr>
            <a:r>
              <a:rPr lang="en-US" sz="2200" dirty="0" smtClean="0">
                <a:latin typeface="Times New Roman" pitchFamily="18" charset="0"/>
                <a:cs typeface="Times New Roman" pitchFamily="18" charset="0"/>
              </a:rPr>
              <a:t> Power Supply Unit</a:t>
            </a:r>
          </a:p>
          <a:p>
            <a:pPr>
              <a:buFont typeface="Wingdings" pitchFamily="2" charset="2"/>
              <a:buChar char="ü"/>
            </a:pPr>
            <a:r>
              <a:rPr lang="en-US" sz="2200" dirty="0" smtClean="0">
                <a:latin typeface="Times New Roman" pitchFamily="18" charset="0"/>
                <a:cs typeface="Times New Roman" pitchFamily="18" charset="0"/>
              </a:rPr>
              <a:t> Motor</a:t>
            </a:r>
          </a:p>
          <a:p>
            <a:pPr>
              <a:buFont typeface="Wingdings" pitchFamily="2" charset="2"/>
              <a:buChar char="ü"/>
            </a:pPr>
            <a:r>
              <a:rPr lang="en-US" sz="2200" dirty="0" smtClean="0">
                <a:latin typeface="Times New Roman" pitchFamily="18" charset="0"/>
                <a:cs typeface="Times New Roman" pitchFamily="18" charset="0"/>
              </a:rPr>
              <a:t> Arduino Board</a:t>
            </a:r>
          </a:p>
          <a:p>
            <a:pPr>
              <a:buFont typeface="Wingdings" pitchFamily="2" charset="2"/>
              <a:buChar char="ü"/>
            </a:pPr>
            <a:r>
              <a:rPr lang="en-US" sz="2200" dirty="0" smtClean="0">
                <a:latin typeface="Times New Roman" pitchFamily="18" charset="0"/>
                <a:cs typeface="Times New Roman" pitchFamily="18" charset="0"/>
              </a:rPr>
              <a:t> LCD display</a:t>
            </a:r>
          </a:p>
          <a:p>
            <a:pPr>
              <a:buFont typeface="Wingdings" pitchFamily="2" charset="2"/>
              <a:buChar char="ü"/>
            </a:pPr>
            <a:r>
              <a:rPr lang="en-US" sz="2200" dirty="0" smtClean="0">
                <a:latin typeface="Times New Roman" pitchFamily="18" charset="0"/>
                <a:cs typeface="Times New Roman" pitchFamily="18" charset="0"/>
              </a:rPr>
              <a:t>Engine control module </a:t>
            </a:r>
          </a:p>
          <a:p>
            <a:pPr>
              <a:buFont typeface="Wingdings" pitchFamily="2" charset="2"/>
              <a:buChar char="ü"/>
            </a:pPr>
            <a:endParaRPr lang="en-US" sz="2200" dirty="0" smtClean="0">
              <a:latin typeface="Times New Roman" pitchFamily="18" charset="0"/>
              <a:cs typeface="Times New Roman" pitchFamily="18" charset="0"/>
            </a:endParaRPr>
          </a:p>
          <a:p>
            <a:r>
              <a:rPr lang="en-US" sz="2200" b="1" dirty="0" smtClean="0">
                <a:latin typeface="Times New Roman" pitchFamily="18" charset="0"/>
                <a:cs typeface="Times New Roman" pitchFamily="18" charset="0"/>
              </a:rPr>
              <a:t>Software Requirements:</a:t>
            </a:r>
          </a:p>
          <a:p>
            <a:endParaRPr lang="en-US" sz="2200" b="1" dirty="0" smtClean="0">
              <a:latin typeface="Times New Roman" pitchFamily="18" charset="0"/>
              <a:cs typeface="Times New Roman" pitchFamily="18" charset="0"/>
            </a:endParaRPr>
          </a:p>
          <a:p>
            <a:pPr>
              <a:buFont typeface="Wingdings" pitchFamily="2" charset="2"/>
              <a:buChar char="ü"/>
            </a:pPr>
            <a:r>
              <a:rPr lang="en-US" sz="2200" dirty="0" smtClean="0">
                <a:latin typeface="Times New Roman" pitchFamily="18" charset="0"/>
                <a:cs typeface="Times New Roman" pitchFamily="18" charset="0"/>
              </a:rPr>
              <a:t> Blynk IoT </a:t>
            </a:r>
            <a:r>
              <a:rPr lang="en-US" sz="2200" dirty="0" smtClean="0">
                <a:latin typeface="Times New Roman" pitchFamily="18" charset="0"/>
                <a:cs typeface="Times New Roman" pitchFamily="18" charset="0"/>
              </a:rPr>
              <a:t>(Mobile App</a:t>
            </a:r>
            <a:r>
              <a:rPr lang="en-US" sz="2200" dirty="0" smtClean="0">
                <a:latin typeface="Times New Roman" pitchFamily="18" charset="0"/>
                <a:cs typeface="Times New Roman" pitchFamily="18" charset="0"/>
              </a:rPr>
              <a:t>)</a:t>
            </a:r>
          </a:p>
        </p:txBody>
      </p:sp>
      <p:pic>
        <p:nvPicPr>
          <p:cNvPr id="4" name="object 4"/>
          <p:cNvPicPr/>
          <p:nvPr/>
        </p:nvPicPr>
        <p:blipFill>
          <a:blip r:embed="rId2" cstate="print"/>
          <a:stretch>
            <a:fillRect/>
          </a:stretch>
        </p:blipFill>
        <p:spPr>
          <a:xfrm>
            <a:off x="381000" y="6858000"/>
            <a:ext cx="9448800" cy="638244"/>
          </a:xfrm>
          <a:prstGeom prst="rect">
            <a:avLst/>
          </a:prstGeom>
        </p:spPr>
      </p:pic>
      <p:sp>
        <p:nvSpPr>
          <p:cNvPr id="5" name="TextBox 4"/>
          <p:cNvSpPr txBox="1"/>
          <p:nvPr/>
        </p:nvSpPr>
        <p:spPr>
          <a:xfrm>
            <a:off x="381000" y="7010400"/>
            <a:ext cx="609600" cy="446276"/>
          </a:xfrm>
          <a:prstGeom prst="rect">
            <a:avLst/>
          </a:prstGeom>
          <a:noFill/>
        </p:spPr>
        <p:txBody>
          <a:bodyPr wrap="square" rtlCol="0">
            <a:spAutoFit/>
          </a:bodyPr>
          <a:lstStyle/>
          <a:p>
            <a:r>
              <a:rPr lang="en-US" sz="2300" b="1" dirty="0" smtClean="0">
                <a:latin typeface="Times New Roman"/>
                <a:cs typeface="Times New Roman"/>
              </a:rPr>
              <a:t> 25</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2414" y="554251"/>
            <a:ext cx="4013571" cy="400110"/>
          </a:xfrm>
        </p:spPr>
        <p:txBody>
          <a:bodyPr/>
          <a:lstStyle/>
          <a:p>
            <a:r>
              <a:rPr lang="en-US" dirty="0" smtClean="0"/>
              <a:t>      </a:t>
            </a:r>
            <a:r>
              <a:rPr lang="en-US" dirty="0" smtClean="0"/>
              <a:t>  </a:t>
            </a:r>
            <a:r>
              <a:rPr lang="en-US" dirty="0" smtClean="0"/>
              <a:t>SCREENSHOTS</a:t>
            </a:r>
            <a:endParaRPr lang="en-US" dirty="0"/>
          </a:p>
        </p:txBody>
      </p:sp>
      <p:pic>
        <p:nvPicPr>
          <p:cNvPr id="3074" name="Picture 2"/>
          <p:cNvPicPr>
            <a:picLocks noChangeAspect="1" noChangeArrowheads="1"/>
          </p:cNvPicPr>
          <p:nvPr/>
        </p:nvPicPr>
        <p:blipFill>
          <a:blip r:embed="rId2" cstate="print"/>
          <a:srcRect t="4762" b="9524"/>
          <a:stretch>
            <a:fillRect/>
          </a:stretch>
        </p:blipFill>
        <p:spPr bwMode="auto">
          <a:xfrm>
            <a:off x="5791200" y="1905000"/>
            <a:ext cx="3276600" cy="41148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838200" y="2133600"/>
            <a:ext cx="4267200" cy="3733800"/>
          </a:xfrm>
          <a:prstGeom prst="rect">
            <a:avLst/>
          </a:prstGeom>
          <a:noFill/>
          <a:ln w="9525">
            <a:noFill/>
            <a:miter lim="800000"/>
            <a:headEnd/>
            <a:tailEnd/>
          </a:ln>
          <a:effectLst/>
        </p:spPr>
      </p:pic>
      <p:pic>
        <p:nvPicPr>
          <p:cNvPr id="6" name="object 4"/>
          <p:cNvPicPr/>
          <p:nvPr/>
        </p:nvPicPr>
        <p:blipFill>
          <a:blip r:embed="rId4" cstate="print"/>
          <a:stretch>
            <a:fillRect/>
          </a:stretch>
        </p:blipFill>
        <p:spPr>
          <a:xfrm>
            <a:off x="381000" y="6858000"/>
            <a:ext cx="9448800" cy="638244"/>
          </a:xfrm>
          <a:prstGeom prst="rect">
            <a:avLst/>
          </a:prstGeom>
        </p:spPr>
      </p:pic>
      <p:sp>
        <p:nvSpPr>
          <p:cNvPr id="8" name="TextBox 7"/>
          <p:cNvSpPr txBox="1"/>
          <p:nvPr/>
        </p:nvSpPr>
        <p:spPr>
          <a:xfrm>
            <a:off x="457200" y="7010400"/>
            <a:ext cx="479618" cy="446276"/>
          </a:xfrm>
          <a:prstGeom prst="rect">
            <a:avLst/>
          </a:prstGeom>
          <a:noFill/>
        </p:spPr>
        <p:txBody>
          <a:bodyPr wrap="none" rtlCol="0">
            <a:spAutoFit/>
          </a:bodyPr>
          <a:lstStyle/>
          <a:p>
            <a:r>
              <a:rPr lang="en-US" sz="2300" b="1" dirty="0" smtClean="0">
                <a:latin typeface="Times New Roman"/>
                <a:cs typeface="Times New Roman"/>
              </a:rPr>
              <a:t>26</a:t>
            </a:r>
          </a:p>
        </p:txBody>
      </p:sp>
      <p:sp>
        <p:nvSpPr>
          <p:cNvPr id="7" name="TextBox 6"/>
          <p:cNvSpPr txBox="1"/>
          <p:nvPr/>
        </p:nvSpPr>
        <p:spPr>
          <a:xfrm>
            <a:off x="838200" y="1600200"/>
            <a:ext cx="4191000" cy="400110"/>
          </a:xfrm>
          <a:prstGeom prst="rect">
            <a:avLst/>
          </a:prstGeom>
          <a:noFill/>
        </p:spPr>
        <p:txBody>
          <a:bodyPr wrap="square" rtlCol="0">
            <a:spAutoFit/>
          </a:bodyPr>
          <a:lstStyle/>
          <a:p>
            <a:r>
              <a:rPr lang="en-IN" sz="2000" b="1" dirty="0" smtClean="0">
                <a:latin typeface="Times New Roman" pitchFamily="18" charset="0"/>
                <a:cs typeface="Times New Roman" pitchFamily="18" charset="0"/>
              </a:rPr>
              <a:t>1.  ENGINE ON </a:t>
            </a:r>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2414" y="554251"/>
            <a:ext cx="4013571" cy="400110"/>
          </a:xfrm>
        </p:spPr>
        <p:txBody>
          <a:bodyPr/>
          <a:lstStyle/>
          <a:p>
            <a:r>
              <a:rPr lang="en-US" dirty="0" smtClean="0"/>
              <a:t>        SCREENSHOTS</a:t>
            </a:r>
            <a:endParaRPr lang="en-US" dirty="0"/>
          </a:p>
        </p:txBody>
      </p:sp>
      <p:pic>
        <p:nvPicPr>
          <p:cNvPr id="2051" name="Picture 3"/>
          <p:cNvPicPr>
            <a:picLocks noChangeAspect="1" noChangeArrowheads="1"/>
          </p:cNvPicPr>
          <p:nvPr/>
        </p:nvPicPr>
        <p:blipFill>
          <a:blip r:embed="rId2" cstate="print"/>
          <a:srcRect/>
          <a:stretch>
            <a:fillRect/>
          </a:stretch>
        </p:blipFill>
        <p:spPr bwMode="auto">
          <a:xfrm>
            <a:off x="762000" y="2286000"/>
            <a:ext cx="3962400" cy="39624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cstate="print"/>
          <a:srcRect t="4636" b="10364"/>
          <a:stretch>
            <a:fillRect/>
          </a:stretch>
        </p:blipFill>
        <p:spPr bwMode="auto">
          <a:xfrm>
            <a:off x="5486400" y="2133600"/>
            <a:ext cx="3276600" cy="4191000"/>
          </a:xfrm>
          <a:prstGeom prst="rect">
            <a:avLst/>
          </a:prstGeom>
          <a:noFill/>
          <a:ln w="9525">
            <a:noFill/>
            <a:miter lim="800000"/>
            <a:headEnd/>
            <a:tailEnd/>
          </a:ln>
          <a:effectLst/>
        </p:spPr>
      </p:pic>
      <p:pic>
        <p:nvPicPr>
          <p:cNvPr id="7" name="object 4"/>
          <p:cNvPicPr/>
          <p:nvPr/>
        </p:nvPicPr>
        <p:blipFill>
          <a:blip r:embed="rId4" cstate="print"/>
          <a:stretch>
            <a:fillRect/>
          </a:stretch>
        </p:blipFill>
        <p:spPr>
          <a:xfrm>
            <a:off x="381000" y="6858000"/>
            <a:ext cx="9448800" cy="638244"/>
          </a:xfrm>
          <a:prstGeom prst="rect">
            <a:avLst/>
          </a:prstGeom>
        </p:spPr>
      </p:pic>
      <p:sp>
        <p:nvSpPr>
          <p:cNvPr id="8" name="TextBox 7"/>
          <p:cNvSpPr txBox="1"/>
          <p:nvPr/>
        </p:nvSpPr>
        <p:spPr>
          <a:xfrm>
            <a:off x="457200" y="7010400"/>
            <a:ext cx="479618" cy="446276"/>
          </a:xfrm>
          <a:prstGeom prst="rect">
            <a:avLst/>
          </a:prstGeom>
          <a:noFill/>
        </p:spPr>
        <p:txBody>
          <a:bodyPr wrap="none" rtlCol="0">
            <a:spAutoFit/>
          </a:bodyPr>
          <a:lstStyle/>
          <a:p>
            <a:r>
              <a:rPr lang="en-US" sz="2300" b="1" dirty="0" smtClean="0">
                <a:latin typeface="Times New Roman"/>
                <a:cs typeface="Times New Roman"/>
              </a:rPr>
              <a:t>27</a:t>
            </a:r>
            <a:endParaRPr lang="en-US" sz="2300" b="1" dirty="0" smtClean="0">
              <a:latin typeface="Times New Roman"/>
              <a:cs typeface="Times New Roman"/>
            </a:endParaRPr>
          </a:p>
        </p:txBody>
      </p:sp>
      <p:sp>
        <p:nvSpPr>
          <p:cNvPr id="9" name="Rectangle 8"/>
          <p:cNvSpPr/>
          <p:nvPr/>
        </p:nvSpPr>
        <p:spPr>
          <a:xfrm>
            <a:off x="838200" y="1447800"/>
            <a:ext cx="3733800" cy="369332"/>
          </a:xfrm>
          <a:prstGeom prst="rect">
            <a:avLst/>
          </a:prstGeom>
        </p:spPr>
        <p:txBody>
          <a:bodyPr wrap="square">
            <a:spAutoFit/>
          </a:bodyPr>
          <a:lstStyle/>
          <a:p>
            <a:r>
              <a:rPr lang="en-IN" b="1" dirty="0" smtClean="0">
                <a:latin typeface="Times New Roman" pitchFamily="18" charset="0"/>
                <a:cs typeface="Times New Roman" pitchFamily="18" charset="0"/>
              </a:rPr>
              <a:t>2.  ACCIDENT DETECTED </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2414" y="554251"/>
            <a:ext cx="4013571" cy="400110"/>
          </a:xfrm>
        </p:spPr>
        <p:txBody>
          <a:bodyPr/>
          <a:lstStyle/>
          <a:p>
            <a:r>
              <a:rPr lang="en-US" dirty="0" smtClean="0"/>
              <a:t>       SCREENSHOTS</a:t>
            </a:r>
            <a:endParaRPr lang="en-US" dirty="0"/>
          </a:p>
        </p:txBody>
      </p:sp>
      <p:pic>
        <p:nvPicPr>
          <p:cNvPr id="1026" name="Picture 2"/>
          <p:cNvPicPr>
            <a:picLocks noChangeAspect="1" noChangeArrowheads="1"/>
          </p:cNvPicPr>
          <p:nvPr/>
        </p:nvPicPr>
        <p:blipFill>
          <a:blip r:embed="rId2" cstate="print"/>
          <a:srcRect t="4615" b="3077"/>
          <a:stretch>
            <a:fillRect/>
          </a:stretch>
        </p:blipFill>
        <p:spPr bwMode="auto">
          <a:xfrm>
            <a:off x="6019800" y="1981200"/>
            <a:ext cx="3124200" cy="4114800"/>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a:stretch>
            <a:fillRect/>
          </a:stretch>
        </p:blipFill>
        <p:spPr bwMode="auto">
          <a:xfrm>
            <a:off x="1066800" y="2286000"/>
            <a:ext cx="4114800" cy="3810000"/>
          </a:xfrm>
          <a:prstGeom prst="rect">
            <a:avLst/>
          </a:prstGeom>
          <a:noFill/>
          <a:ln w="9525">
            <a:noFill/>
            <a:miter lim="800000"/>
            <a:headEnd/>
            <a:tailEnd/>
          </a:ln>
          <a:effectLst/>
        </p:spPr>
      </p:pic>
      <p:pic>
        <p:nvPicPr>
          <p:cNvPr id="6" name="object 4"/>
          <p:cNvPicPr/>
          <p:nvPr/>
        </p:nvPicPr>
        <p:blipFill>
          <a:blip r:embed="rId4" cstate="print"/>
          <a:stretch>
            <a:fillRect/>
          </a:stretch>
        </p:blipFill>
        <p:spPr>
          <a:xfrm>
            <a:off x="381000" y="6858000"/>
            <a:ext cx="9448800" cy="638244"/>
          </a:xfrm>
          <a:prstGeom prst="rect">
            <a:avLst/>
          </a:prstGeom>
        </p:spPr>
      </p:pic>
      <p:sp>
        <p:nvSpPr>
          <p:cNvPr id="7" name="TextBox 6"/>
          <p:cNvSpPr txBox="1"/>
          <p:nvPr/>
        </p:nvSpPr>
        <p:spPr>
          <a:xfrm>
            <a:off x="457200" y="7010400"/>
            <a:ext cx="479618" cy="446276"/>
          </a:xfrm>
          <a:prstGeom prst="rect">
            <a:avLst/>
          </a:prstGeom>
          <a:noFill/>
        </p:spPr>
        <p:txBody>
          <a:bodyPr wrap="none" rtlCol="0">
            <a:spAutoFit/>
          </a:bodyPr>
          <a:lstStyle/>
          <a:p>
            <a:r>
              <a:rPr lang="en-US" sz="2300" b="1" dirty="0" smtClean="0">
                <a:latin typeface="Times New Roman"/>
                <a:cs typeface="Times New Roman"/>
              </a:rPr>
              <a:t>28</a:t>
            </a:r>
            <a:endParaRPr lang="en-US" sz="2300" b="1" dirty="0" smtClean="0">
              <a:latin typeface="Times New Roman"/>
              <a:cs typeface="Times New Roman"/>
            </a:endParaRPr>
          </a:p>
        </p:txBody>
      </p:sp>
      <p:sp>
        <p:nvSpPr>
          <p:cNvPr id="8" name="Rectangle 7"/>
          <p:cNvSpPr/>
          <p:nvPr/>
        </p:nvSpPr>
        <p:spPr>
          <a:xfrm>
            <a:off x="1066800" y="1524000"/>
            <a:ext cx="3012491" cy="369332"/>
          </a:xfrm>
          <a:prstGeom prst="rect">
            <a:avLst/>
          </a:prstGeom>
        </p:spPr>
        <p:txBody>
          <a:bodyPr wrap="none">
            <a:spAutoFit/>
          </a:bodyPr>
          <a:lstStyle/>
          <a:p>
            <a:r>
              <a:rPr lang="en-IN" b="1" dirty="0" smtClean="0">
                <a:latin typeface="Times New Roman" pitchFamily="18" charset="0"/>
                <a:cs typeface="Times New Roman" pitchFamily="18" charset="0"/>
              </a:rPr>
              <a:t>3.  ALCOHOL </a:t>
            </a:r>
            <a:r>
              <a:rPr lang="en-IN" b="1" dirty="0" smtClean="0">
                <a:latin typeface="Times New Roman" pitchFamily="18" charset="0"/>
                <a:cs typeface="Times New Roman" pitchFamily="18" charset="0"/>
              </a:rPr>
              <a:t>DETECTED </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54251"/>
            <a:ext cx="6019800" cy="400110"/>
          </a:xfrm>
        </p:spPr>
        <p:txBody>
          <a:bodyPr/>
          <a:lstStyle/>
          <a:p>
            <a:r>
              <a:rPr lang="en-US" dirty="0" smtClean="0"/>
              <a:t>       </a:t>
            </a:r>
            <a:r>
              <a:rPr lang="en-US" dirty="0" smtClean="0"/>
              <a:t>CONCLUSION &amp; FUTURE WORK</a:t>
            </a:r>
            <a:endParaRPr lang="en-US" dirty="0"/>
          </a:p>
        </p:txBody>
      </p:sp>
      <p:sp>
        <p:nvSpPr>
          <p:cNvPr id="3" name="Text Placeholder 2"/>
          <p:cNvSpPr>
            <a:spLocks noGrp="1"/>
          </p:cNvSpPr>
          <p:nvPr>
            <p:ph type="body" idx="1"/>
          </p:nvPr>
        </p:nvSpPr>
        <p:spPr>
          <a:xfrm>
            <a:off x="533401" y="1295400"/>
            <a:ext cx="8915400" cy="4985980"/>
          </a:xfrm>
        </p:spPr>
        <p:txBody>
          <a:bodyPr/>
          <a:lstStyle/>
          <a:p>
            <a:pPr algn="just">
              <a:lnSpc>
                <a:spcPct val="150000"/>
              </a:lnSpc>
            </a:pPr>
            <a:r>
              <a:rPr lang="en-US" sz="2400" dirty="0" smtClean="0">
                <a:latin typeface="Times New Roman" pitchFamily="18" charset="0"/>
                <a:cs typeface="Times New Roman" pitchFamily="18" charset="0"/>
              </a:rPr>
              <a:t>In comparison to the current systems, the proposed approach is significantly more dependable and may be more efficient. In proposed system we are able to detect accident normally also the accident happened because of consuming alcohol. When the Alcohol is detected the engine speed will be reduced automatically. The key benefit of this research is that, it allows us to prevent the over speed during intoxicated. In the future, we planned to implement in a real time basis, also with the help of </a:t>
            </a:r>
            <a:r>
              <a:rPr lang="en-US" sz="2400" dirty="0" smtClean="0">
                <a:latin typeface="Times New Roman" pitchFamily="18" charset="0"/>
                <a:cs typeface="Times New Roman" pitchFamily="18" charset="0"/>
              </a:rPr>
              <a:t>GSM and GPRS </a:t>
            </a:r>
            <a:r>
              <a:rPr lang="en-US" sz="2400" dirty="0" smtClean="0">
                <a:latin typeface="Times New Roman" pitchFamily="18" charset="0"/>
                <a:cs typeface="Times New Roman" pitchFamily="18" charset="0"/>
              </a:rPr>
              <a:t>we sent a alert </a:t>
            </a:r>
            <a:r>
              <a:rPr lang="en-US" sz="2400" dirty="0" smtClean="0">
                <a:latin typeface="Times New Roman" pitchFamily="18" charset="0"/>
                <a:cs typeface="Times New Roman" pitchFamily="18" charset="0"/>
              </a:rPr>
              <a:t>message and current locations </a:t>
            </a:r>
            <a:r>
              <a:rPr lang="en-US" sz="2400" dirty="0" smtClean="0">
                <a:latin typeface="Times New Roman" pitchFamily="18" charset="0"/>
                <a:cs typeface="Times New Roman" pitchFamily="18" charset="0"/>
              </a:rPr>
              <a:t>to the rescue team or relatives.</a:t>
            </a:r>
            <a:endParaRPr lang="en-US" sz="2200" dirty="0">
              <a:latin typeface="Times New Roman" pitchFamily="18" charset="0"/>
              <a:cs typeface="Times New Roman" pitchFamily="18" charset="0"/>
            </a:endParaRPr>
          </a:p>
        </p:txBody>
      </p:sp>
      <p:pic>
        <p:nvPicPr>
          <p:cNvPr id="4" name="object 4"/>
          <p:cNvPicPr/>
          <p:nvPr/>
        </p:nvPicPr>
        <p:blipFill>
          <a:blip r:embed="rId2" cstate="print"/>
          <a:stretch>
            <a:fillRect/>
          </a:stretch>
        </p:blipFill>
        <p:spPr>
          <a:xfrm>
            <a:off x="304800" y="6705600"/>
            <a:ext cx="9272116" cy="638244"/>
          </a:xfrm>
          <a:prstGeom prst="rect">
            <a:avLst/>
          </a:prstGeom>
        </p:spPr>
      </p:pic>
      <p:sp>
        <p:nvSpPr>
          <p:cNvPr id="5" name="TextBox 4"/>
          <p:cNvSpPr txBox="1"/>
          <p:nvPr/>
        </p:nvSpPr>
        <p:spPr>
          <a:xfrm>
            <a:off x="304800" y="6858000"/>
            <a:ext cx="609600" cy="415498"/>
          </a:xfrm>
          <a:prstGeom prst="rect">
            <a:avLst/>
          </a:prstGeom>
          <a:noFill/>
        </p:spPr>
        <p:txBody>
          <a:bodyPr wrap="square" rtlCol="0">
            <a:spAutoFit/>
          </a:bodyPr>
          <a:lstStyle/>
          <a:p>
            <a:r>
              <a:rPr lang="en-US" sz="2100" b="1" dirty="0" smtClean="0">
                <a:latin typeface="Times New Roman"/>
                <a:cs typeface="Times New Roman"/>
              </a:rPr>
              <a:t> </a:t>
            </a:r>
            <a:r>
              <a:rPr lang="en-US" sz="2100" b="1" dirty="0" smtClean="0">
                <a:latin typeface="Times New Roman"/>
                <a:cs typeface="Times New Roman"/>
              </a:rPr>
              <a:t> </a:t>
            </a:r>
            <a:r>
              <a:rPr lang="en-US" sz="2100" b="1" dirty="0" smtClean="0">
                <a:latin typeface="Times New Roman"/>
                <a:cs typeface="Times New Roman"/>
              </a:rPr>
              <a:t>29</a:t>
            </a:r>
            <a:endParaRPr lang="en-US" sz="2100" b="1" dirty="0" smtClean="0">
              <a:latin typeface="Times New Roman"/>
              <a:cs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23669" y="566407"/>
            <a:ext cx="3809365" cy="452120"/>
          </a:xfrm>
          <a:prstGeom prst="rect">
            <a:avLst/>
          </a:prstGeom>
        </p:spPr>
        <p:txBody>
          <a:bodyPr vert="horz" wrap="square" lIns="0" tIns="12065" rIns="0" bIns="0" rtlCol="0">
            <a:spAutoFit/>
          </a:bodyPr>
          <a:lstStyle/>
          <a:p>
            <a:pPr marL="12700">
              <a:lnSpc>
                <a:spcPct val="100000"/>
              </a:lnSpc>
              <a:spcBef>
                <a:spcPts val="95"/>
              </a:spcBef>
            </a:pPr>
            <a:r>
              <a:rPr sz="2800" spc="-55" dirty="0"/>
              <a:t>TABLE</a:t>
            </a:r>
            <a:r>
              <a:rPr sz="2800" spc="-25" dirty="0"/>
              <a:t> </a:t>
            </a:r>
            <a:r>
              <a:rPr sz="2800" spc="-5" dirty="0"/>
              <a:t>OF</a:t>
            </a:r>
            <a:r>
              <a:rPr sz="2800" spc="-140" dirty="0"/>
              <a:t> </a:t>
            </a:r>
            <a:r>
              <a:rPr sz="2800" spc="-10" dirty="0"/>
              <a:t>CONTENTS</a:t>
            </a:r>
            <a:endParaRPr sz="2800"/>
          </a:p>
        </p:txBody>
      </p:sp>
      <p:graphicFrame>
        <p:nvGraphicFramePr>
          <p:cNvPr id="3" name="object 3"/>
          <p:cNvGraphicFramePr>
            <a:graphicFrameLocks noGrp="1"/>
          </p:cNvGraphicFramePr>
          <p:nvPr/>
        </p:nvGraphicFramePr>
        <p:xfrm>
          <a:off x="533400" y="1447800"/>
          <a:ext cx="8839200" cy="3597026"/>
        </p:xfrm>
        <a:graphic>
          <a:graphicData uri="http://schemas.openxmlformats.org/drawingml/2006/table">
            <a:tbl>
              <a:tblPr firstRow="1" bandRow="1">
                <a:tableStyleId>{2D5ABB26-0587-4C30-8999-92F81FD0307C}</a:tableStyleId>
              </a:tblPr>
              <a:tblGrid>
                <a:gridCol w="1300729"/>
                <a:gridCol w="5886252"/>
                <a:gridCol w="1652219"/>
              </a:tblGrid>
              <a:tr h="917965">
                <a:tc>
                  <a:txBody>
                    <a:bodyPr/>
                    <a:lstStyle/>
                    <a:p>
                      <a:pPr>
                        <a:lnSpc>
                          <a:spcPct val="100000"/>
                        </a:lnSpc>
                        <a:spcBef>
                          <a:spcPts val="40"/>
                        </a:spcBef>
                      </a:pPr>
                      <a:endParaRPr sz="2150">
                        <a:latin typeface="Times New Roman"/>
                        <a:cs typeface="Times New Roman"/>
                      </a:endParaRPr>
                    </a:p>
                    <a:p>
                      <a:pPr algn="ctr">
                        <a:lnSpc>
                          <a:spcPct val="100000"/>
                        </a:lnSpc>
                      </a:pPr>
                      <a:r>
                        <a:rPr sz="2400" b="1" spc="-5" dirty="0">
                          <a:solidFill>
                            <a:srgbClr val="FFFFFF"/>
                          </a:solidFill>
                          <a:latin typeface="Times New Roman"/>
                          <a:cs typeface="Times New Roman"/>
                        </a:rPr>
                        <a:t>S.No.</a:t>
                      </a:r>
                      <a:endParaRPr sz="2400">
                        <a:latin typeface="Times New Roman"/>
                        <a:cs typeface="Times New Roman"/>
                      </a:endParaRPr>
                    </a:p>
                  </a:txBody>
                  <a:tcPr marL="0" marR="0" marT="5080" marB="0">
                    <a:lnL w="12700">
                      <a:solidFill>
                        <a:srgbClr val="FFFFFF"/>
                      </a:solidFill>
                      <a:prstDash val="solid"/>
                    </a:lnL>
                    <a:lnR w="19050">
                      <a:solidFill>
                        <a:srgbClr val="FFFFFF"/>
                      </a:solidFill>
                      <a:prstDash val="solid"/>
                    </a:lnR>
                    <a:lnT w="19050">
                      <a:solidFill>
                        <a:srgbClr val="FFFFFF"/>
                      </a:solidFill>
                      <a:prstDash val="solid"/>
                    </a:lnT>
                    <a:lnB w="53975" cap="flat" cmpd="sng" algn="ctr">
                      <a:solidFill>
                        <a:srgbClr val="FFFFFF"/>
                      </a:solidFill>
                      <a:prstDash val="solid"/>
                      <a:round/>
                      <a:headEnd type="none" w="med" len="med"/>
                      <a:tailEnd type="none" w="med" len="med"/>
                    </a:lnB>
                    <a:solidFill>
                      <a:srgbClr val="4F80BC"/>
                    </a:solidFill>
                  </a:tcPr>
                </a:tc>
                <a:tc>
                  <a:txBody>
                    <a:bodyPr/>
                    <a:lstStyle/>
                    <a:p>
                      <a:pPr>
                        <a:lnSpc>
                          <a:spcPct val="100000"/>
                        </a:lnSpc>
                        <a:spcBef>
                          <a:spcPts val="40"/>
                        </a:spcBef>
                      </a:pPr>
                      <a:endParaRPr sz="2150">
                        <a:latin typeface="Times New Roman"/>
                        <a:cs typeface="Times New Roman"/>
                      </a:endParaRPr>
                    </a:p>
                    <a:p>
                      <a:pPr algn="ctr">
                        <a:lnSpc>
                          <a:spcPct val="100000"/>
                        </a:lnSpc>
                      </a:pPr>
                      <a:r>
                        <a:rPr sz="2400" b="1" spc="-5" dirty="0">
                          <a:solidFill>
                            <a:srgbClr val="FFFFFF"/>
                          </a:solidFill>
                          <a:latin typeface="Times New Roman"/>
                          <a:cs typeface="Times New Roman"/>
                        </a:rPr>
                        <a:t>Content</a:t>
                      </a:r>
                      <a:endParaRPr sz="2400">
                        <a:latin typeface="Times New Roman"/>
                        <a:cs typeface="Times New Roman"/>
                      </a:endParaRPr>
                    </a:p>
                  </a:txBody>
                  <a:tcPr marL="0" marR="0" marT="5080" marB="0">
                    <a:lnL w="19050">
                      <a:solidFill>
                        <a:srgbClr val="FFFFFF"/>
                      </a:solidFill>
                      <a:prstDash val="solid"/>
                    </a:lnL>
                    <a:lnR w="19050">
                      <a:solidFill>
                        <a:srgbClr val="FFFFFF"/>
                      </a:solidFill>
                      <a:prstDash val="solid"/>
                    </a:lnR>
                    <a:lnT w="19050">
                      <a:solidFill>
                        <a:srgbClr val="FFFFFF"/>
                      </a:solidFill>
                      <a:prstDash val="solid"/>
                    </a:lnT>
                    <a:lnB w="53975" cap="flat" cmpd="sng" algn="ctr">
                      <a:solidFill>
                        <a:srgbClr val="FFFFFF"/>
                      </a:solidFill>
                      <a:prstDash val="solid"/>
                      <a:round/>
                      <a:headEnd type="none" w="med" len="med"/>
                      <a:tailEnd type="none" w="med" len="med"/>
                    </a:lnB>
                    <a:solidFill>
                      <a:srgbClr val="4F80BC"/>
                    </a:solidFill>
                  </a:tcPr>
                </a:tc>
                <a:tc>
                  <a:txBody>
                    <a:bodyPr/>
                    <a:lstStyle/>
                    <a:p>
                      <a:pPr>
                        <a:lnSpc>
                          <a:spcPct val="100000"/>
                        </a:lnSpc>
                        <a:spcBef>
                          <a:spcPts val="40"/>
                        </a:spcBef>
                      </a:pPr>
                      <a:endParaRPr sz="2150">
                        <a:latin typeface="Times New Roman"/>
                        <a:cs typeface="Times New Roman"/>
                      </a:endParaRPr>
                    </a:p>
                    <a:p>
                      <a:pPr algn="ctr">
                        <a:lnSpc>
                          <a:spcPct val="100000"/>
                        </a:lnSpc>
                      </a:pPr>
                      <a:r>
                        <a:rPr sz="2400" b="1" spc="-5" dirty="0">
                          <a:solidFill>
                            <a:srgbClr val="FFFFFF"/>
                          </a:solidFill>
                          <a:latin typeface="Times New Roman"/>
                          <a:cs typeface="Times New Roman"/>
                        </a:rPr>
                        <a:t>Page</a:t>
                      </a:r>
                      <a:r>
                        <a:rPr sz="2400" b="1" spc="-45" dirty="0">
                          <a:solidFill>
                            <a:srgbClr val="FFFFFF"/>
                          </a:solidFill>
                          <a:latin typeface="Times New Roman"/>
                          <a:cs typeface="Times New Roman"/>
                        </a:rPr>
                        <a:t> </a:t>
                      </a:r>
                      <a:r>
                        <a:rPr sz="2400" b="1" spc="-5" dirty="0">
                          <a:solidFill>
                            <a:srgbClr val="FFFFFF"/>
                          </a:solidFill>
                          <a:latin typeface="Times New Roman"/>
                          <a:cs typeface="Times New Roman"/>
                        </a:rPr>
                        <a:t>No.</a:t>
                      </a:r>
                      <a:endParaRPr sz="2400">
                        <a:latin typeface="Times New Roman"/>
                        <a:cs typeface="Times New Roman"/>
                      </a:endParaRPr>
                    </a:p>
                  </a:txBody>
                  <a:tcPr marL="0" marR="0" marT="5080" marB="0">
                    <a:lnL w="19050">
                      <a:solidFill>
                        <a:srgbClr val="FFFFFF"/>
                      </a:solidFill>
                      <a:prstDash val="solid"/>
                    </a:lnL>
                    <a:lnR w="12700">
                      <a:solidFill>
                        <a:srgbClr val="FFFFFF"/>
                      </a:solidFill>
                      <a:prstDash val="solid"/>
                    </a:lnR>
                    <a:lnT w="19050">
                      <a:solidFill>
                        <a:srgbClr val="FFFFFF"/>
                      </a:solidFill>
                      <a:prstDash val="solid"/>
                    </a:lnT>
                    <a:lnB w="53975" cap="flat" cmpd="sng" algn="ctr">
                      <a:solidFill>
                        <a:srgbClr val="FFFFFF"/>
                      </a:solidFill>
                      <a:prstDash val="solid"/>
                      <a:round/>
                      <a:headEnd type="none" w="med" len="med"/>
                      <a:tailEnd type="none" w="med" len="med"/>
                    </a:lnB>
                    <a:solidFill>
                      <a:srgbClr val="4F80BC"/>
                    </a:solidFill>
                  </a:tcPr>
                </a:tc>
              </a:tr>
              <a:tr h="596440">
                <a:tc>
                  <a:txBody>
                    <a:bodyPr/>
                    <a:lstStyle/>
                    <a:p>
                      <a:pPr algn="ctr">
                        <a:lnSpc>
                          <a:spcPct val="100000"/>
                        </a:lnSpc>
                        <a:spcBef>
                          <a:spcPts val="290"/>
                        </a:spcBef>
                      </a:pPr>
                      <a:r>
                        <a:rPr lang="en-US" sz="1800" dirty="0" smtClean="0">
                          <a:latin typeface="Times New Roman"/>
                          <a:cs typeface="Times New Roman"/>
                        </a:rPr>
                        <a:t>10</a:t>
                      </a:r>
                      <a:endParaRPr sz="1800">
                        <a:latin typeface="Times New Roman"/>
                        <a:cs typeface="Times New Roman"/>
                      </a:endParaRPr>
                    </a:p>
                  </a:txBody>
                  <a:tcPr marL="0" marR="0" marT="36830" marB="0">
                    <a:lnL w="12700">
                      <a:solidFill>
                        <a:srgbClr val="FFFFFF"/>
                      </a:solidFill>
                      <a:prstDash val="solid"/>
                    </a:lnL>
                    <a:lnR w="19050" cap="flat" cmpd="sng" algn="ctr">
                      <a:solidFill>
                        <a:srgbClr val="FFFFFF"/>
                      </a:solidFill>
                      <a:prstDash val="solid"/>
                      <a:round/>
                      <a:headEnd type="none" w="med" len="med"/>
                      <a:tailEnd type="none" w="med" len="med"/>
                    </a:lnR>
                    <a:lnT w="53975" cap="flat" cmpd="sng" algn="ctr">
                      <a:solidFill>
                        <a:srgbClr val="FFFFFF"/>
                      </a:solidFill>
                      <a:prstDash val="solid"/>
                      <a:round/>
                      <a:headEnd type="none" w="med" len="med"/>
                      <a:tailEnd type="none" w="med" len="med"/>
                    </a:lnT>
                    <a:lnB w="12700">
                      <a:solidFill>
                        <a:srgbClr val="FFFFFF"/>
                      </a:solidFill>
                      <a:prstDash val="solid"/>
                    </a:lnB>
                    <a:solidFill>
                      <a:srgbClr val="CFD8E8"/>
                    </a:solidFill>
                  </a:tcPr>
                </a:tc>
                <a:tc>
                  <a:txBody>
                    <a:bodyPr/>
                    <a:lstStyle/>
                    <a:p>
                      <a:pPr marL="91440" algn="l">
                        <a:lnSpc>
                          <a:spcPct val="100000"/>
                        </a:lnSpc>
                        <a:spcBef>
                          <a:spcPts val="290"/>
                        </a:spcBef>
                      </a:pPr>
                      <a:r>
                        <a:rPr lang="en-US" sz="1800" spc="-5" dirty="0" smtClean="0">
                          <a:latin typeface="Times New Roman"/>
                          <a:cs typeface="Times New Roman"/>
                        </a:rPr>
                        <a:t>Module – 2 </a:t>
                      </a:r>
                      <a:r>
                        <a:rPr lang="en-US" sz="1800" dirty="0" smtClean="0">
                          <a:latin typeface="Times New Roman"/>
                          <a:cs typeface="Times New Roman"/>
                        </a:rPr>
                        <a:t>(Architectural Design)</a:t>
                      </a:r>
                      <a:endParaRPr sz="1800">
                        <a:latin typeface="Times New Roman"/>
                        <a:cs typeface="Times New Roman"/>
                      </a:endParaRPr>
                    </a:p>
                  </a:txBody>
                  <a:tcPr marL="0" marR="0" marT="3683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53975" cap="flat" cmpd="sng" algn="ctr">
                      <a:solidFill>
                        <a:srgbClr val="FFFFFF"/>
                      </a:solidFill>
                      <a:prstDash val="solid"/>
                      <a:round/>
                      <a:headEnd type="none" w="med" len="med"/>
                      <a:tailEnd type="none" w="med" len="med"/>
                    </a:lnT>
                    <a:lnB w="12700">
                      <a:solidFill>
                        <a:srgbClr val="FFFFFF"/>
                      </a:solidFill>
                      <a:prstDash val="solid"/>
                    </a:lnB>
                    <a:solidFill>
                      <a:srgbClr val="CFD8E8"/>
                    </a:solidFill>
                  </a:tcPr>
                </a:tc>
                <a:tc>
                  <a:txBody>
                    <a:bodyPr/>
                    <a:lstStyle/>
                    <a:p>
                      <a:pPr algn="ctr">
                        <a:lnSpc>
                          <a:spcPct val="100000"/>
                        </a:lnSpc>
                        <a:spcBef>
                          <a:spcPts val="1300"/>
                        </a:spcBef>
                      </a:pPr>
                      <a:r>
                        <a:rPr lang="en-US" sz="1800" dirty="0" smtClean="0">
                          <a:latin typeface="Times New Roman"/>
                          <a:cs typeface="Times New Roman"/>
                        </a:rPr>
                        <a:t>23</a:t>
                      </a:r>
                      <a:endParaRPr sz="1800">
                        <a:latin typeface="Times New Roman"/>
                        <a:cs typeface="Times New Roman"/>
                      </a:endParaRPr>
                    </a:p>
                  </a:txBody>
                  <a:tcPr marL="0" marR="0" marT="165100" marB="0">
                    <a:lnL w="19050" cap="flat" cmpd="sng" algn="ctr">
                      <a:solidFill>
                        <a:srgbClr val="FFFFFF"/>
                      </a:solidFill>
                      <a:prstDash val="solid"/>
                      <a:round/>
                      <a:headEnd type="none" w="med" len="med"/>
                      <a:tailEnd type="none" w="med" len="med"/>
                    </a:lnL>
                    <a:lnR w="12700">
                      <a:solidFill>
                        <a:srgbClr val="FFFFFF"/>
                      </a:solidFill>
                      <a:prstDash val="solid"/>
                    </a:lnR>
                    <a:lnT w="53975" cap="flat" cmpd="sng" algn="ctr">
                      <a:solidFill>
                        <a:srgbClr val="FFFFFF"/>
                      </a:solidFill>
                      <a:prstDash val="solid"/>
                      <a:round/>
                      <a:headEnd type="none" w="med" len="med"/>
                      <a:tailEnd type="none" w="med" len="med"/>
                    </a:lnT>
                    <a:lnB w="12700">
                      <a:solidFill>
                        <a:srgbClr val="FFFFFF"/>
                      </a:solidFill>
                      <a:prstDash val="solid"/>
                    </a:lnB>
                    <a:solidFill>
                      <a:srgbClr val="CFD8E8"/>
                    </a:solidFill>
                  </a:tcPr>
                </a:tc>
              </a:tr>
              <a:tr h="694207">
                <a:tc>
                  <a:txBody>
                    <a:bodyPr/>
                    <a:lstStyle/>
                    <a:p>
                      <a:pPr algn="ctr">
                        <a:lnSpc>
                          <a:spcPct val="100000"/>
                        </a:lnSpc>
                        <a:spcBef>
                          <a:spcPts val="295"/>
                        </a:spcBef>
                      </a:pPr>
                      <a:r>
                        <a:rPr lang="en-US" sz="1800" dirty="0" smtClean="0">
                          <a:latin typeface="Times New Roman"/>
                          <a:cs typeface="Times New Roman"/>
                        </a:rPr>
                        <a:t>12</a:t>
                      </a:r>
                      <a:endParaRPr sz="1800">
                        <a:latin typeface="Times New Roman"/>
                        <a:cs typeface="Times New Roman"/>
                      </a:endParaRPr>
                    </a:p>
                  </a:txBody>
                  <a:tcPr marL="0" marR="0" marT="37465" marB="0">
                    <a:lnL w="12700">
                      <a:solidFill>
                        <a:srgbClr val="FFFFFF"/>
                      </a:solidFill>
                      <a:prstDash val="soli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8E8"/>
                    </a:solidFill>
                  </a:tcPr>
                </a:tc>
                <a:tc>
                  <a:txBody>
                    <a:bodyPr/>
                    <a:lstStyle/>
                    <a:p>
                      <a:pPr marL="90170" algn="l">
                        <a:lnSpc>
                          <a:spcPct val="100000"/>
                        </a:lnSpc>
                        <a:spcBef>
                          <a:spcPts val="295"/>
                        </a:spcBef>
                      </a:pPr>
                      <a:r>
                        <a:rPr lang="en-US" sz="1800" dirty="0" smtClean="0">
                          <a:latin typeface="Times New Roman"/>
                          <a:cs typeface="Times New Roman"/>
                        </a:rPr>
                        <a:t>Hardware</a:t>
                      </a:r>
                      <a:r>
                        <a:rPr lang="en-US" sz="1800" baseline="0" dirty="0" smtClean="0">
                          <a:latin typeface="Times New Roman"/>
                          <a:cs typeface="Times New Roman"/>
                        </a:rPr>
                        <a:t> &amp; Software Requirements</a:t>
                      </a:r>
                      <a:endParaRPr sz="1800">
                        <a:latin typeface="Times New Roman"/>
                        <a:cs typeface="Times New Roman"/>
                      </a:endParaRPr>
                    </a:p>
                  </a:txBody>
                  <a:tcPr marL="0" marR="0" marT="3746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8E8"/>
                    </a:solidFill>
                  </a:tcPr>
                </a:tc>
                <a:tc>
                  <a:txBody>
                    <a:bodyPr/>
                    <a:lstStyle/>
                    <a:p>
                      <a:pPr algn="ctr">
                        <a:lnSpc>
                          <a:spcPct val="100000"/>
                        </a:lnSpc>
                        <a:spcBef>
                          <a:spcPts val="1300"/>
                        </a:spcBef>
                      </a:pPr>
                      <a:r>
                        <a:rPr lang="en-US" sz="1800" dirty="0" smtClean="0">
                          <a:latin typeface="Times New Roman"/>
                          <a:cs typeface="Times New Roman"/>
                        </a:rPr>
                        <a:t>25</a:t>
                      </a:r>
                      <a:endParaRPr sz="1800">
                        <a:latin typeface="Times New Roman"/>
                        <a:cs typeface="Times New Roman"/>
                      </a:endParaRPr>
                    </a:p>
                  </a:txBody>
                  <a:tcPr marL="0" marR="0" marT="165100" marB="0">
                    <a:lnL w="1905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8E8"/>
                    </a:solidFill>
                  </a:tcPr>
                </a:tc>
              </a:tr>
              <a:tr h="694207">
                <a:tc>
                  <a:txBody>
                    <a:bodyPr/>
                    <a:lstStyle/>
                    <a:p>
                      <a:pPr algn="ctr">
                        <a:lnSpc>
                          <a:spcPct val="100000"/>
                        </a:lnSpc>
                        <a:spcBef>
                          <a:spcPts val="295"/>
                        </a:spcBef>
                      </a:pPr>
                      <a:r>
                        <a:rPr lang="en-US" sz="1800" dirty="0" smtClean="0">
                          <a:latin typeface="Times New Roman"/>
                          <a:cs typeface="Times New Roman"/>
                        </a:rPr>
                        <a:t>13</a:t>
                      </a:r>
                      <a:endParaRPr sz="1800">
                        <a:latin typeface="Times New Roman"/>
                        <a:cs typeface="Times New Roman"/>
                      </a:endParaRPr>
                    </a:p>
                  </a:txBody>
                  <a:tcPr marL="0" marR="0" marT="37465" marB="0">
                    <a:lnL w="12700">
                      <a:solidFill>
                        <a:srgbClr val="FFFFFF"/>
                      </a:solidFill>
                      <a:prstDash val="soli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8E8"/>
                    </a:solidFill>
                  </a:tcPr>
                </a:tc>
                <a:tc>
                  <a:txBody>
                    <a:bodyPr/>
                    <a:lstStyle/>
                    <a:p>
                      <a:pPr marL="90170" algn="l">
                        <a:lnSpc>
                          <a:spcPct val="100000"/>
                        </a:lnSpc>
                        <a:spcBef>
                          <a:spcPts val="295"/>
                        </a:spcBef>
                      </a:pPr>
                      <a:r>
                        <a:rPr lang="en-US" sz="1800" dirty="0" smtClean="0">
                          <a:latin typeface="Times New Roman"/>
                          <a:cs typeface="Times New Roman"/>
                        </a:rPr>
                        <a:t>Screenshots</a:t>
                      </a:r>
                      <a:endParaRPr sz="1800">
                        <a:latin typeface="Times New Roman"/>
                        <a:cs typeface="Times New Roman"/>
                      </a:endParaRPr>
                    </a:p>
                  </a:txBody>
                  <a:tcPr marL="0" marR="0" marT="3746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8E8"/>
                    </a:solidFill>
                  </a:tcPr>
                </a:tc>
                <a:tc>
                  <a:txBody>
                    <a:bodyPr/>
                    <a:lstStyle/>
                    <a:p>
                      <a:pPr algn="ctr">
                        <a:lnSpc>
                          <a:spcPct val="100000"/>
                        </a:lnSpc>
                        <a:spcBef>
                          <a:spcPts val="1300"/>
                        </a:spcBef>
                      </a:pPr>
                      <a:r>
                        <a:rPr lang="en-US" sz="1800" dirty="0" smtClean="0">
                          <a:latin typeface="Times New Roman"/>
                          <a:cs typeface="Times New Roman"/>
                        </a:rPr>
                        <a:t>26</a:t>
                      </a:r>
                      <a:endParaRPr sz="1800">
                        <a:latin typeface="Times New Roman"/>
                        <a:cs typeface="Times New Roman"/>
                      </a:endParaRPr>
                    </a:p>
                  </a:txBody>
                  <a:tcPr marL="0" marR="0" marT="165100" marB="0">
                    <a:lnL w="19050" cap="flat" cmpd="sng" algn="ctr">
                      <a:solidFill>
                        <a:srgbClr val="FFFFFF"/>
                      </a:solidFill>
                      <a:prstDash val="solid"/>
                      <a:round/>
                      <a:headEnd type="none" w="med" len="med"/>
                      <a:tailEnd type="none" w="med" len="med"/>
                    </a:lnL>
                    <a:lnR w="12700">
                      <a:solidFill>
                        <a:srgbClr val="FFFFFF"/>
                      </a:solid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8E8"/>
                    </a:solidFill>
                  </a:tcPr>
                </a:tc>
              </a:tr>
              <a:tr h="694207">
                <a:tc>
                  <a:txBody>
                    <a:bodyPr/>
                    <a:lstStyle/>
                    <a:p>
                      <a:pPr algn="ctr">
                        <a:lnSpc>
                          <a:spcPct val="100000"/>
                        </a:lnSpc>
                        <a:spcBef>
                          <a:spcPts val="295"/>
                        </a:spcBef>
                      </a:pPr>
                      <a:r>
                        <a:rPr lang="en-US" sz="1800" dirty="0" smtClean="0">
                          <a:latin typeface="Times New Roman"/>
                          <a:cs typeface="Times New Roman"/>
                        </a:rPr>
                        <a:t>14</a:t>
                      </a:r>
                      <a:endParaRPr sz="1800">
                        <a:latin typeface="Times New Roman"/>
                        <a:cs typeface="Times New Roman"/>
                      </a:endParaRPr>
                    </a:p>
                  </a:txBody>
                  <a:tcPr marL="0" marR="0" marT="37465" marB="0">
                    <a:lnL w="12700">
                      <a:solidFill>
                        <a:srgbClr val="FFFFFF"/>
                      </a:solidFill>
                      <a:prstDash val="soli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8E8"/>
                    </a:solidFill>
                  </a:tcPr>
                </a:tc>
                <a:tc>
                  <a:txBody>
                    <a:bodyPr/>
                    <a:lstStyle/>
                    <a:p>
                      <a:pPr marL="90170" algn="l">
                        <a:lnSpc>
                          <a:spcPct val="100000"/>
                        </a:lnSpc>
                        <a:spcBef>
                          <a:spcPts val="295"/>
                        </a:spcBef>
                      </a:pPr>
                      <a:r>
                        <a:rPr lang="en-US" sz="1800" dirty="0" smtClean="0">
                          <a:latin typeface="Times New Roman"/>
                          <a:cs typeface="Times New Roman"/>
                        </a:rPr>
                        <a:t>Conclusion &amp; Future Work</a:t>
                      </a:r>
                      <a:endParaRPr sz="1800">
                        <a:latin typeface="Times New Roman"/>
                        <a:cs typeface="Times New Roman"/>
                      </a:endParaRPr>
                    </a:p>
                  </a:txBody>
                  <a:tcPr marL="0" marR="0" marT="3746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8E8"/>
                    </a:solidFill>
                  </a:tcPr>
                </a:tc>
                <a:tc>
                  <a:txBody>
                    <a:bodyPr/>
                    <a:lstStyle/>
                    <a:p>
                      <a:pPr algn="ctr">
                        <a:lnSpc>
                          <a:spcPct val="100000"/>
                        </a:lnSpc>
                        <a:spcBef>
                          <a:spcPts val="1300"/>
                        </a:spcBef>
                      </a:pPr>
                      <a:r>
                        <a:rPr lang="en-IN" sz="1800" dirty="0" smtClean="0">
                          <a:latin typeface="Times New Roman"/>
                          <a:cs typeface="Times New Roman"/>
                        </a:rPr>
                        <a:t>29</a:t>
                      </a:r>
                      <a:endParaRPr sz="1800">
                        <a:latin typeface="Times New Roman"/>
                        <a:cs typeface="Times New Roman"/>
                      </a:endParaRPr>
                    </a:p>
                  </a:txBody>
                  <a:tcPr marL="0" marR="0" marT="165100" marB="0">
                    <a:lnL w="19050" cap="flat" cmpd="sng" algn="ctr">
                      <a:solidFill>
                        <a:srgbClr val="FFFFFF"/>
                      </a:solidFill>
                      <a:prstDash val="solid"/>
                      <a:round/>
                      <a:headEnd type="none" w="med" len="med"/>
                      <a:tailEnd type="none" w="med" len="med"/>
                    </a:lnL>
                    <a:lnR w="12700">
                      <a:solidFill>
                        <a:srgbClr val="FFFFFF"/>
                      </a:solid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8E8"/>
                    </a:solidFill>
                  </a:tcPr>
                </a:tc>
              </a:tr>
            </a:tbl>
          </a:graphicData>
        </a:graphic>
      </p:graphicFrame>
      <p:pic>
        <p:nvPicPr>
          <p:cNvPr id="4" name="object 4"/>
          <p:cNvPicPr/>
          <p:nvPr/>
        </p:nvPicPr>
        <p:blipFill>
          <a:blip r:embed="rId2" cstate="print"/>
          <a:stretch>
            <a:fillRect/>
          </a:stretch>
        </p:blipFill>
        <p:spPr>
          <a:xfrm>
            <a:off x="381000" y="6934200"/>
            <a:ext cx="9043516" cy="638244"/>
          </a:xfrm>
          <a:prstGeom prst="rect">
            <a:avLst/>
          </a:prstGeom>
        </p:spPr>
      </p:pic>
      <p:sp>
        <p:nvSpPr>
          <p:cNvPr id="5" name="object 5"/>
          <p:cNvSpPr txBox="1"/>
          <p:nvPr/>
        </p:nvSpPr>
        <p:spPr>
          <a:xfrm>
            <a:off x="457200" y="7086600"/>
            <a:ext cx="457200" cy="340478"/>
          </a:xfrm>
          <a:prstGeom prst="rect">
            <a:avLst/>
          </a:prstGeom>
        </p:spPr>
        <p:txBody>
          <a:bodyPr vert="horz" wrap="square" lIns="0" tIns="17145" rIns="0" bIns="0" rtlCol="0">
            <a:spAutoFit/>
          </a:bodyPr>
          <a:lstStyle/>
          <a:p>
            <a:pPr marL="43815">
              <a:lnSpc>
                <a:spcPct val="100000"/>
              </a:lnSpc>
              <a:spcBef>
                <a:spcPts val="135"/>
              </a:spcBef>
            </a:pPr>
            <a:r>
              <a:rPr lang="en-US" sz="2100" b="1" dirty="0" smtClean="0">
                <a:latin typeface="Times New Roman"/>
                <a:cs typeface="Times New Roman"/>
              </a:rPr>
              <a:t>  3</a:t>
            </a:r>
            <a:endParaRPr sz="2100">
              <a:latin typeface="Times New Roman"/>
              <a:cs typeface="Times New Roman"/>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313432" y="3201924"/>
            <a:ext cx="5220335" cy="684530"/>
          </a:xfrm>
          <a:custGeom>
            <a:avLst/>
            <a:gdLst/>
            <a:ahLst/>
            <a:cxnLst/>
            <a:rect l="l" t="t" r="r" b="b"/>
            <a:pathLst>
              <a:path w="5220334" h="684529">
                <a:moveTo>
                  <a:pt x="22574" y="228695"/>
                </a:moveTo>
                <a:lnTo>
                  <a:pt x="0" y="228695"/>
                </a:lnTo>
                <a:lnTo>
                  <a:pt x="7619" y="39624"/>
                </a:lnTo>
                <a:lnTo>
                  <a:pt x="667511" y="39624"/>
                </a:lnTo>
                <a:lnTo>
                  <a:pt x="669538" y="89916"/>
                </a:lnTo>
                <a:lnTo>
                  <a:pt x="181927" y="89916"/>
                </a:lnTo>
                <a:lnTo>
                  <a:pt x="155745" y="90488"/>
                </a:lnTo>
                <a:lnTo>
                  <a:pt x="115597" y="94671"/>
                </a:lnTo>
                <a:lnTo>
                  <a:pt x="72985" y="114919"/>
                </a:lnTo>
                <a:lnTo>
                  <a:pt x="38888" y="159365"/>
                </a:lnTo>
                <a:lnTo>
                  <a:pt x="25809" y="202799"/>
                </a:lnTo>
                <a:lnTo>
                  <a:pt x="22574" y="228695"/>
                </a:lnTo>
                <a:close/>
              </a:path>
              <a:path w="5220334" h="684529">
                <a:moveTo>
                  <a:pt x="393192" y="684275"/>
                </a:moveTo>
                <a:lnTo>
                  <a:pt x="278891" y="684275"/>
                </a:lnTo>
                <a:lnTo>
                  <a:pt x="278891" y="89916"/>
                </a:lnTo>
                <a:lnTo>
                  <a:pt x="393192" y="89916"/>
                </a:lnTo>
                <a:lnTo>
                  <a:pt x="393192" y="684275"/>
                </a:lnTo>
                <a:close/>
              </a:path>
              <a:path w="5220334" h="684529">
                <a:moveTo>
                  <a:pt x="675132" y="228695"/>
                </a:moveTo>
                <a:lnTo>
                  <a:pt x="652462" y="228695"/>
                </a:lnTo>
                <a:lnTo>
                  <a:pt x="648944" y="205531"/>
                </a:lnTo>
                <a:lnTo>
                  <a:pt x="644818" y="185904"/>
                </a:lnTo>
                <a:lnTo>
                  <a:pt x="624850" y="141166"/>
                </a:lnTo>
                <a:lnTo>
                  <a:pt x="586073" y="106394"/>
                </a:lnTo>
                <a:lnTo>
                  <a:pt x="529615" y="91003"/>
                </a:lnTo>
                <a:lnTo>
                  <a:pt x="505967" y="89916"/>
                </a:lnTo>
                <a:lnTo>
                  <a:pt x="669538" y="89916"/>
                </a:lnTo>
                <a:lnTo>
                  <a:pt x="675132" y="228695"/>
                </a:lnTo>
                <a:close/>
              </a:path>
              <a:path w="5220334" h="684529">
                <a:moveTo>
                  <a:pt x="724566" y="88391"/>
                </a:moveTo>
                <a:lnTo>
                  <a:pt x="716279" y="67056"/>
                </a:lnTo>
                <a:lnTo>
                  <a:pt x="879348" y="0"/>
                </a:lnTo>
                <a:lnTo>
                  <a:pt x="906779" y="0"/>
                </a:lnTo>
                <a:lnTo>
                  <a:pt x="906779" y="78866"/>
                </a:lnTo>
                <a:lnTo>
                  <a:pt x="764952" y="78866"/>
                </a:lnTo>
                <a:lnTo>
                  <a:pt x="757771" y="79511"/>
                </a:lnTo>
                <a:lnTo>
                  <a:pt x="748653" y="81307"/>
                </a:lnTo>
                <a:lnTo>
                  <a:pt x="737587" y="84264"/>
                </a:lnTo>
                <a:lnTo>
                  <a:pt x="724566" y="88391"/>
                </a:lnTo>
                <a:close/>
              </a:path>
              <a:path w="5220334" h="684529">
                <a:moveTo>
                  <a:pt x="906779" y="684275"/>
                </a:moveTo>
                <a:lnTo>
                  <a:pt x="807719" y="684275"/>
                </a:lnTo>
                <a:lnTo>
                  <a:pt x="807719" y="230124"/>
                </a:lnTo>
                <a:lnTo>
                  <a:pt x="807449" y="188154"/>
                </a:lnTo>
                <a:lnTo>
                  <a:pt x="805228" y="131004"/>
                </a:lnTo>
                <a:lnTo>
                  <a:pt x="793907" y="91445"/>
                </a:lnTo>
                <a:lnTo>
                  <a:pt x="764952" y="78866"/>
                </a:lnTo>
                <a:lnTo>
                  <a:pt x="906779" y="78866"/>
                </a:lnTo>
                <a:lnTo>
                  <a:pt x="906779" y="399859"/>
                </a:lnTo>
                <a:lnTo>
                  <a:pt x="944673" y="399859"/>
                </a:lnTo>
                <a:lnTo>
                  <a:pt x="928068" y="414666"/>
                </a:lnTo>
                <a:lnTo>
                  <a:pt x="906779" y="436149"/>
                </a:lnTo>
                <a:lnTo>
                  <a:pt x="906779" y="684275"/>
                </a:lnTo>
                <a:close/>
              </a:path>
              <a:path w="5220334" h="684529">
                <a:moveTo>
                  <a:pt x="944673" y="399859"/>
                </a:moveTo>
                <a:lnTo>
                  <a:pt x="906779" y="399859"/>
                </a:lnTo>
                <a:lnTo>
                  <a:pt x="938241" y="366864"/>
                </a:lnTo>
                <a:lnTo>
                  <a:pt x="966073" y="340542"/>
                </a:lnTo>
                <a:lnTo>
                  <a:pt x="1011650" y="307085"/>
                </a:lnTo>
                <a:lnTo>
                  <a:pt x="1050452" y="291726"/>
                </a:lnTo>
                <a:lnTo>
                  <a:pt x="1089183" y="286511"/>
                </a:lnTo>
                <a:lnTo>
                  <a:pt x="1111635" y="288171"/>
                </a:lnTo>
                <a:lnTo>
                  <a:pt x="1151575" y="300991"/>
                </a:lnTo>
                <a:lnTo>
                  <a:pt x="1184725" y="326781"/>
                </a:lnTo>
                <a:lnTo>
                  <a:pt x="1204942" y="358140"/>
                </a:lnTo>
                <a:lnTo>
                  <a:pt x="1043177" y="358140"/>
                </a:lnTo>
                <a:lnTo>
                  <a:pt x="1028460" y="359159"/>
                </a:lnTo>
                <a:lnTo>
                  <a:pt x="982503" y="373665"/>
                </a:lnTo>
                <a:lnTo>
                  <a:pt x="947785" y="397085"/>
                </a:lnTo>
                <a:lnTo>
                  <a:pt x="944673" y="399859"/>
                </a:lnTo>
                <a:close/>
              </a:path>
              <a:path w="5220334" h="684529">
                <a:moveTo>
                  <a:pt x="1229867" y="684275"/>
                </a:moveTo>
                <a:lnTo>
                  <a:pt x="1130808" y="684275"/>
                </a:lnTo>
                <a:lnTo>
                  <a:pt x="1130808" y="531209"/>
                </a:lnTo>
                <a:lnTo>
                  <a:pt x="1130235" y="490509"/>
                </a:lnTo>
                <a:lnTo>
                  <a:pt x="1125624" y="431969"/>
                </a:lnTo>
                <a:lnTo>
                  <a:pt x="1109591" y="389727"/>
                </a:lnTo>
                <a:lnTo>
                  <a:pt x="1069681" y="361723"/>
                </a:lnTo>
                <a:lnTo>
                  <a:pt x="1043177" y="358140"/>
                </a:lnTo>
                <a:lnTo>
                  <a:pt x="1204942" y="358140"/>
                </a:lnTo>
                <a:lnTo>
                  <a:pt x="1223518" y="415336"/>
                </a:lnTo>
                <a:lnTo>
                  <a:pt x="1229168" y="484877"/>
                </a:lnTo>
                <a:lnTo>
                  <a:pt x="1229865" y="531209"/>
                </a:lnTo>
                <a:lnTo>
                  <a:pt x="1229867" y="684275"/>
                </a:lnTo>
                <a:close/>
              </a:path>
              <a:path w="5220334" h="684529">
                <a:moveTo>
                  <a:pt x="1432274" y="481583"/>
                </a:moveTo>
                <a:lnTo>
                  <a:pt x="1396269" y="466153"/>
                </a:lnTo>
                <a:lnTo>
                  <a:pt x="1382267" y="423767"/>
                </a:lnTo>
                <a:lnTo>
                  <a:pt x="1385551" y="398694"/>
                </a:lnTo>
                <a:lnTo>
                  <a:pt x="1411762" y="351584"/>
                </a:lnTo>
                <a:lnTo>
                  <a:pt x="1463499" y="310796"/>
                </a:lnTo>
                <a:lnTo>
                  <a:pt x="1536976" y="289260"/>
                </a:lnTo>
                <a:lnTo>
                  <a:pt x="1581626" y="286511"/>
                </a:lnTo>
                <a:lnTo>
                  <a:pt x="1616343" y="288083"/>
                </a:lnTo>
                <a:lnTo>
                  <a:pt x="1675883" y="300228"/>
                </a:lnTo>
                <a:lnTo>
                  <a:pt x="1717116" y="321300"/>
                </a:lnTo>
                <a:lnTo>
                  <a:pt x="1719048" y="323087"/>
                </a:lnTo>
                <a:lnTo>
                  <a:pt x="1564100" y="323087"/>
                </a:lnTo>
                <a:lnTo>
                  <a:pt x="1546276" y="324409"/>
                </a:lnTo>
                <a:lnTo>
                  <a:pt x="1504378" y="343376"/>
                </a:lnTo>
                <a:lnTo>
                  <a:pt x="1483040" y="377197"/>
                </a:lnTo>
                <a:lnTo>
                  <a:pt x="1481613" y="389858"/>
                </a:lnTo>
                <a:lnTo>
                  <a:pt x="1482851" y="424433"/>
                </a:lnTo>
                <a:lnTo>
                  <a:pt x="1481976" y="437419"/>
                </a:lnTo>
                <a:lnTo>
                  <a:pt x="1461313" y="473319"/>
                </a:lnTo>
                <a:lnTo>
                  <a:pt x="1443025" y="480710"/>
                </a:lnTo>
                <a:lnTo>
                  <a:pt x="1432274" y="481583"/>
                </a:lnTo>
                <a:close/>
              </a:path>
              <a:path w="5220334" h="684529">
                <a:moveTo>
                  <a:pt x="1460458" y="684275"/>
                </a:moveTo>
                <a:lnTo>
                  <a:pt x="1364769" y="684275"/>
                </a:lnTo>
                <a:lnTo>
                  <a:pt x="1365420" y="680811"/>
                </a:lnTo>
                <a:lnTo>
                  <a:pt x="1393376" y="629093"/>
                </a:lnTo>
                <a:lnTo>
                  <a:pt x="1435953" y="591154"/>
                </a:lnTo>
                <a:lnTo>
                  <a:pt x="1499371" y="554253"/>
                </a:lnTo>
                <a:lnTo>
                  <a:pt x="1544788" y="533519"/>
                </a:lnTo>
                <a:lnTo>
                  <a:pt x="1600241" y="510819"/>
                </a:lnTo>
                <a:lnTo>
                  <a:pt x="1665732" y="486156"/>
                </a:lnTo>
                <a:lnTo>
                  <a:pt x="1665732" y="464819"/>
                </a:lnTo>
                <a:lnTo>
                  <a:pt x="1659231" y="396382"/>
                </a:lnTo>
                <a:lnTo>
                  <a:pt x="1639728" y="353377"/>
                </a:lnTo>
                <a:lnTo>
                  <a:pt x="1607843" y="330731"/>
                </a:lnTo>
                <a:lnTo>
                  <a:pt x="1564100" y="323087"/>
                </a:lnTo>
                <a:lnTo>
                  <a:pt x="1719048" y="323087"/>
                </a:lnTo>
                <a:lnTo>
                  <a:pt x="1752504" y="368141"/>
                </a:lnTo>
                <a:lnTo>
                  <a:pt x="1760601" y="406943"/>
                </a:lnTo>
                <a:lnTo>
                  <a:pt x="1763167" y="466820"/>
                </a:lnTo>
                <a:lnTo>
                  <a:pt x="1763268" y="522732"/>
                </a:lnTo>
                <a:lnTo>
                  <a:pt x="1665732" y="522732"/>
                </a:lnTo>
                <a:lnTo>
                  <a:pt x="1624330" y="539339"/>
                </a:lnTo>
                <a:lnTo>
                  <a:pt x="1565674" y="564589"/>
                </a:lnTo>
                <a:lnTo>
                  <a:pt x="1526346" y="586500"/>
                </a:lnTo>
                <a:lnTo>
                  <a:pt x="1492381" y="613893"/>
                </a:lnTo>
                <a:lnTo>
                  <a:pt x="1465123" y="657844"/>
                </a:lnTo>
                <a:lnTo>
                  <a:pt x="1461276" y="673738"/>
                </a:lnTo>
                <a:lnTo>
                  <a:pt x="1460458" y="684275"/>
                </a:lnTo>
                <a:close/>
              </a:path>
              <a:path w="5220334" h="684529">
                <a:moveTo>
                  <a:pt x="1763423" y="684275"/>
                </a:moveTo>
                <a:lnTo>
                  <a:pt x="1665732" y="684275"/>
                </a:lnTo>
                <a:lnTo>
                  <a:pt x="1665732" y="522732"/>
                </a:lnTo>
                <a:lnTo>
                  <a:pt x="1763268" y="522732"/>
                </a:lnTo>
                <a:lnTo>
                  <a:pt x="1763365" y="673738"/>
                </a:lnTo>
                <a:lnTo>
                  <a:pt x="1763423" y="684275"/>
                </a:lnTo>
                <a:close/>
              </a:path>
              <a:path w="5220334" h="684529">
                <a:moveTo>
                  <a:pt x="1875758" y="374903"/>
                </a:moveTo>
                <a:lnTo>
                  <a:pt x="1866900" y="353567"/>
                </a:lnTo>
                <a:lnTo>
                  <a:pt x="2031682" y="286511"/>
                </a:lnTo>
                <a:lnTo>
                  <a:pt x="2057400" y="286511"/>
                </a:lnTo>
                <a:lnTo>
                  <a:pt x="2057400" y="366045"/>
                </a:lnTo>
                <a:lnTo>
                  <a:pt x="1915572" y="366045"/>
                </a:lnTo>
                <a:lnTo>
                  <a:pt x="1906860" y="366652"/>
                </a:lnTo>
                <a:lnTo>
                  <a:pt x="1897308" y="368331"/>
                </a:lnTo>
                <a:lnTo>
                  <a:pt x="1886935" y="371082"/>
                </a:lnTo>
                <a:lnTo>
                  <a:pt x="1875758" y="374903"/>
                </a:lnTo>
                <a:close/>
              </a:path>
              <a:path w="5220334" h="684529">
                <a:moveTo>
                  <a:pt x="2094240" y="400526"/>
                </a:moveTo>
                <a:lnTo>
                  <a:pt x="2057400" y="400526"/>
                </a:lnTo>
                <a:lnTo>
                  <a:pt x="2104691" y="350698"/>
                </a:lnTo>
                <a:lnTo>
                  <a:pt x="2150840" y="315086"/>
                </a:lnTo>
                <a:lnTo>
                  <a:pt x="2195845" y="293691"/>
                </a:lnTo>
                <a:lnTo>
                  <a:pt x="2239708" y="286511"/>
                </a:lnTo>
                <a:lnTo>
                  <a:pt x="2261226" y="287960"/>
                </a:lnTo>
                <a:lnTo>
                  <a:pt x="2299582" y="299142"/>
                </a:lnTo>
                <a:lnTo>
                  <a:pt x="2331580" y="321842"/>
                </a:lnTo>
                <a:lnTo>
                  <a:pt x="2356850" y="358140"/>
                </a:lnTo>
                <a:lnTo>
                  <a:pt x="2197417" y="358140"/>
                </a:lnTo>
                <a:lnTo>
                  <a:pt x="2162305" y="363049"/>
                </a:lnTo>
                <a:lnTo>
                  <a:pt x="2127265" y="377630"/>
                </a:lnTo>
                <a:lnTo>
                  <a:pt x="2094240" y="400526"/>
                </a:lnTo>
                <a:close/>
              </a:path>
              <a:path w="5220334" h="684529">
                <a:moveTo>
                  <a:pt x="2380487" y="684275"/>
                </a:moveTo>
                <a:lnTo>
                  <a:pt x="2281427" y="684275"/>
                </a:lnTo>
                <a:lnTo>
                  <a:pt x="2281427" y="500157"/>
                </a:lnTo>
                <a:lnTo>
                  <a:pt x="2280229" y="465476"/>
                </a:lnTo>
                <a:lnTo>
                  <a:pt x="2270618" y="411365"/>
                </a:lnTo>
                <a:lnTo>
                  <a:pt x="2250955" y="377200"/>
                </a:lnTo>
                <a:lnTo>
                  <a:pt x="2197417" y="358140"/>
                </a:lnTo>
                <a:lnTo>
                  <a:pt x="2356850" y="358140"/>
                </a:lnTo>
                <a:lnTo>
                  <a:pt x="2373094" y="402471"/>
                </a:lnTo>
                <a:lnTo>
                  <a:pt x="2379666" y="457153"/>
                </a:lnTo>
                <a:lnTo>
                  <a:pt x="2380487" y="491585"/>
                </a:lnTo>
                <a:lnTo>
                  <a:pt x="2380487" y="684275"/>
                </a:lnTo>
                <a:close/>
              </a:path>
              <a:path w="5220334" h="684529">
                <a:moveTo>
                  <a:pt x="2057400" y="684275"/>
                </a:moveTo>
                <a:lnTo>
                  <a:pt x="1958340" y="684275"/>
                </a:lnTo>
                <a:lnTo>
                  <a:pt x="1958340" y="522732"/>
                </a:lnTo>
                <a:lnTo>
                  <a:pt x="1958069" y="478440"/>
                </a:lnTo>
                <a:lnTo>
                  <a:pt x="1955848" y="418576"/>
                </a:lnTo>
                <a:lnTo>
                  <a:pt x="1944527" y="378571"/>
                </a:lnTo>
                <a:lnTo>
                  <a:pt x="1915572" y="366045"/>
                </a:lnTo>
                <a:lnTo>
                  <a:pt x="2057400" y="366045"/>
                </a:lnTo>
                <a:lnTo>
                  <a:pt x="2057400" y="400526"/>
                </a:lnTo>
                <a:lnTo>
                  <a:pt x="2094240" y="400526"/>
                </a:lnTo>
                <a:lnTo>
                  <a:pt x="2092297" y="401873"/>
                </a:lnTo>
                <a:lnTo>
                  <a:pt x="2057400" y="435768"/>
                </a:lnTo>
                <a:lnTo>
                  <a:pt x="2057400" y="684275"/>
                </a:lnTo>
                <a:close/>
              </a:path>
              <a:path w="5220334" h="684529">
                <a:moveTo>
                  <a:pt x="2489549" y="88391"/>
                </a:moveTo>
                <a:lnTo>
                  <a:pt x="2479548" y="67056"/>
                </a:lnTo>
                <a:lnTo>
                  <a:pt x="2641187" y="0"/>
                </a:lnTo>
                <a:lnTo>
                  <a:pt x="2668523" y="0"/>
                </a:lnTo>
                <a:lnTo>
                  <a:pt x="2668523" y="78295"/>
                </a:lnTo>
                <a:lnTo>
                  <a:pt x="2526792" y="78295"/>
                </a:lnTo>
                <a:lnTo>
                  <a:pt x="2519847" y="78975"/>
                </a:lnTo>
                <a:lnTo>
                  <a:pt x="2511313" y="80879"/>
                </a:lnTo>
                <a:lnTo>
                  <a:pt x="2501208" y="84014"/>
                </a:lnTo>
                <a:lnTo>
                  <a:pt x="2489549" y="88391"/>
                </a:lnTo>
                <a:close/>
              </a:path>
              <a:path w="5220334" h="684529">
                <a:moveTo>
                  <a:pt x="2668523" y="684275"/>
                </a:moveTo>
                <a:lnTo>
                  <a:pt x="2569464" y="684275"/>
                </a:lnTo>
                <a:lnTo>
                  <a:pt x="2569464" y="230124"/>
                </a:lnTo>
                <a:lnTo>
                  <a:pt x="2569212" y="187812"/>
                </a:lnTo>
                <a:lnTo>
                  <a:pt x="2567173" y="130441"/>
                </a:lnTo>
                <a:lnTo>
                  <a:pt x="2556139" y="91210"/>
                </a:lnTo>
                <a:lnTo>
                  <a:pt x="2526792" y="78295"/>
                </a:lnTo>
                <a:lnTo>
                  <a:pt x="2668523" y="78295"/>
                </a:lnTo>
                <a:lnTo>
                  <a:pt x="2668523" y="543496"/>
                </a:lnTo>
                <a:lnTo>
                  <a:pt x="2788603" y="543496"/>
                </a:lnTo>
                <a:lnTo>
                  <a:pt x="2789132" y="544163"/>
                </a:lnTo>
                <a:lnTo>
                  <a:pt x="2668523" y="544163"/>
                </a:lnTo>
                <a:lnTo>
                  <a:pt x="2668523" y="684275"/>
                </a:lnTo>
                <a:close/>
              </a:path>
              <a:path w="5220334" h="684529">
                <a:moveTo>
                  <a:pt x="2788603" y="543496"/>
                </a:moveTo>
                <a:lnTo>
                  <a:pt x="2668523" y="543496"/>
                </a:lnTo>
                <a:lnTo>
                  <a:pt x="2807017" y="417004"/>
                </a:lnTo>
                <a:lnTo>
                  <a:pt x="2826716" y="398768"/>
                </a:lnTo>
                <a:lnTo>
                  <a:pt x="2858166" y="366045"/>
                </a:lnTo>
                <a:lnTo>
                  <a:pt x="2862929" y="356616"/>
                </a:lnTo>
                <a:lnTo>
                  <a:pt x="2862929" y="344042"/>
                </a:lnTo>
                <a:lnTo>
                  <a:pt x="2831191" y="322709"/>
                </a:lnTo>
                <a:lnTo>
                  <a:pt x="2820638" y="321564"/>
                </a:lnTo>
                <a:lnTo>
                  <a:pt x="2820638" y="301751"/>
                </a:lnTo>
                <a:lnTo>
                  <a:pt x="3058668" y="301751"/>
                </a:lnTo>
                <a:lnTo>
                  <a:pt x="3058668" y="321564"/>
                </a:lnTo>
                <a:lnTo>
                  <a:pt x="3035269" y="323046"/>
                </a:lnTo>
                <a:lnTo>
                  <a:pt x="3013924" y="326064"/>
                </a:lnTo>
                <a:lnTo>
                  <a:pt x="2977324" y="336708"/>
                </a:lnTo>
                <a:lnTo>
                  <a:pt x="2943308" y="355913"/>
                </a:lnTo>
                <a:lnTo>
                  <a:pt x="2906077" y="385762"/>
                </a:lnTo>
                <a:lnTo>
                  <a:pt x="2765393" y="514254"/>
                </a:lnTo>
                <a:lnTo>
                  <a:pt x="2788603" y="543496"/>
                </a:lnTo>
                <a:close/>
              </a:path>
              <a:path w="5220334" h="684529">
                <a:moveTo>
                  <a:pt x="2900344" y="684275"/>
                </a:moveTo>
                <a:lnTo>
                  <a:pt x="2778188" y="684275"/>
                </a:lnTo>
                <a:lnTo>
                  <a:pt x="2668523" y="544163"/>
                </a:lnTo>
                <a:lnTo>
                  <a:pt x="2789132" y="544163"/>
                </a:lnTo>
                <a:lnTo>
                  <a:pt x="2900344" y="684275"/>
                </a:lnTo>
                <a:close/>
              </a:path>
              <a:path w="5220334" h="684529">
                <a:moveTo>
                  <a:pt x="3829812" y="684275"/>
                </a:moveTo>
                <a:lnTo>
                  <a:pt x="3715512" y="684275"/>
                </a:lnTo>
                <a:lnTo>
                  <a:pt x="3715512" y="517398"/>
                </a:lnTo>
                <a:lnTo>
                  <a:pt x="3494341" y="177355"/>
                </a:lnTo>
                <a:lnTo>
                  <a:pt x="3461396" y="128920"/>
                </a:lnTo>
                <a:lnTo>
                  <a:pt x="3432219" y="94968"/>
                </a:lnTo>
                <a:lnTo>
                  <a:pt x="3382994" y="66960"/>
                </a:lnTo>
                <a:lnTo>
                  <a:pt x="3348513" y="60959"/>
                </a:lnTo>
                <a:lnTo>
                  <a:pt x="3348513" y="39624"/>
                </a:lnTo>
                <a:lnTo>
                  <a:pt x="3693318" y="39624"/>
                </a:lnTo>
                <a:lnTo>
                  <a:pt x="3693318" y="60959"/>
                </a:lnTo>
                <a:lnTo>
                  <a:pt x="3675411" y="60959"/>
                </a:lnTo>
                <a:lnTo>
                  <a:pt x="3661694" y="61836"/>
                </a:lnTo>
                <a:lnTo>
                  <a:pt x="3623881" y="74199"/>
                </a:lnTo>
                <a:lnTo>
                  <a:pt x="3600354" y="113728"/>
                </a:lnTo>
                <a:lnTo>
                  <a:pt x="3602637" y="126731"/>
                </a:lnTo>
                <a:lnTo>
                  <a:pt x="3609475" y="144029"/>
                </a:lnTo>
                <a:lnTo>
                  <a:pt x="3620848" y="165632"/>
                </a:lnTo>
                <a:lnTo>
                  <a:pt x="3636740" y="191547"/>
                </a:lnTo>
                <a:lnTo>
                  <a:pt x="3804666" y="451866"/>
                </a:lnTo>
                <a:lnTo>
                  <a:pt x="3862890" y="451866"/>
                </a:lnTo>
                <a:lnTo>
                  <a:pt x="3829812" y="503682"/>
                </a:lnTo>
                <a:lnTo>
                  <a:pt x="3829812" y="684275"/>
                </a:lnTo>
                <a:close/>
              </a:path>
              <a:path w="5220334" h="684529">
                <a:moveTo>
                  <a:pt x="3862890" y="451866"/>
                </a:moveTo>
                <a:lnTo>
                  <a:pt x="3804666" y="451866"/>
                </a:lnTo>
                <a:lnTo>
                  <a:pt x="3963543" y="202882"/>
                </a:lnTo>
                <a:lnTo>
                  <a:pt x="3979170" y="176591"/>
                </a:lnTo>
                <a:lnTo>
                  <a:pt x="3990332" y="153864"/>
                </a:lnTo>
                <a:lnTo>
                  <a:pt x="3997029" y="134690"/>
                </a:lnTo>
                <a:lnTo>
                  <a:pt x="3999261" y="119062"/>
                </a:lnTo>
                <a:lnTo>
                  <a:pt x="3998726" y="110973"/>
                </a:lnTo>
                <a:lnTo>
                  <a:pt x="3980199" y="77426"/>
                </a:lnTo>
                <a:lnTo>
                  <a:pt x="3932799" y="61479"/>
                </a:lnTo>
                <a:lnTo>
                  <a:pt x="3917727" y="60959"/>
                </a:lnTo>
                <a:lnTo>
                  <a:pt x="3917727" y="39624"/>
                </a:lnTo>
                <a:lnTo>
                  <a:pt x="4199667" y="39624"/>
                </a:lnTo>
                <a:lnTo>
                  <a:pt x="4199667" y="60959"/>
                </a:lnTo>
                <a:lnTo>
                  <a:pt x="4184237" y="60959"/>
                </a:lnTo>
                <a:lnTo>
                  <a:pt x="4175614" y="61887"/>
                </a:lnTo>
                <a:lnTo>
                  <a:pt x="4138993" y="74866"/>
                </a:lnTo>
                <a:lnTo>
                  <a:pt x="4097349" y="102365"/>
                </a:lnTo>
                <a:lnTo>
                  <a:pt x="4057602" y="148411"/>
                </a:lnTo>
                <a:lnTo>
                  <a:pt x="4041853" y="171403"/>
                </a:lnTo>
                <a:lnTo>
                  <a:pt x="3862890" y="451866"/>
                </a:lnTo>
                <a:close/>
              </a:path>
              <a:path w="5220334" h="684529">
                <a:moveTo>
                  <a:pt x="4273658" y="684275"/>
                </a:moveTo>
                <a:lnTo>
                  <a:pt x="4155521" y="684275"/>
                </a:lnTo>
                <a:lnTo>
                  <a:pt x="4152995" y="678322"/>
                </a:lnTo>
                <a:lnTo>
                  <a:pt x="4141497" y="630635"/>
                </a:lnTo>
                <a:lnTo>
                  <a:pt x="4137660" y="580358"/>
                </a:lnTo>
                <a:lnTo>
                  <a:pt x="4139982" y="543032"/>
                </a:lnTo>
                <a:lnTo>
                  <a:pt x="4158555" y="468594"/>
                </a:lnTo>
                <a:lnTo>
                  <a:pt x="4174807" y="431482"/>
                </a:lnTo>
                <a:lnTo>
                  <a:pt x="4194860" y="396888"/>
                </a:lnTo>
                <a:lnTo>
                  <a:pt x="4243789" y="342167"/>
                </a:lnTo>
                <a:lnTo>
                  <a:pt x="4303435" y="306536"/>
                </a:lnTo>
                <a:lnTo>
                  <a:pt x="4367690" y="288781"/>
                </a:lnTo>
                <a:lnTo>
                  <a:pt x="4401121" y="286511"/>
                </a:lnTo>
                <a:lnTo>
                  <a:pt x="4448658" y="290318"/>
                </a:lnTo>
                <a:lnTo>
                  <a:pt x="4492287" y="301622"/>
                </a:lnTo>
                <a:lnTo>
                  <a:pt x="4532006" y="320424"/>
                </a:lnTo>
                <a:lnTo>
                  <a:pt x="4537707" y="324611"/>
                </a:lnTo>
                <a:lnTo>
                  <a:pt x="4382738" y="324611"/>
                </a:lnTo>
                <a:lnTo>
                  <a:pt x="4367019" y="325844"/>
                </a:lnTo>
                <a:lnTo>
                  <a:pt x="4319682" y="343471"/>
                </a:lnTo>
                <a:lnTo>
                  <a:pt x="4291024" y="369331"/>
                </a:lnTo>
                <a:lnTo>
                  <a:pt x="4268438" y="409193"/>
                </a:lnTo>
                <a:lnTo>
                  <a:pt x="4253817" y="462926"/>
                </a:lnTo>
                <a:lnTo>
                  <a:pt x="4248912" y="529875"/>
                </a:lnTo>
                <a:lnTo>
                  <a:pt x="4251857" y="587399"/>
                </a:lnTo>
                <a:lnTo>
                  <a:pt x="4260687" y="640806"/>
                </a:lnTo>
                <a:lnTo>
                  <a:pt x="4273658" y="684275"/>
                </a:lnTo>
                <a:close/>
              </a:path>
              <a:path w="5220334" h="684529">
                <a:moveTo>
                  <a:pt x="4640260" y="684275"/>
                </a:moveTo>
                <a:lnTo>
                  <a:pt x="4546739" y="684275"/>
                </a:lnTo>
                <a:lnTo>
                  <a:pt x="4549863" y="664057"/>
                </a:lnTo>
                <a:lnTo>
                  <a:pt x="4552187" y="610266"/>
                </a:lnTo>
                <a:lnTo>
                  <a:pt x="4549706" y="554717"/>
                </a:lnTo>
                <a:lnTo>
                  <a:pt x="4542254" y="504088"/>
                </a:lnTo>
                <a:lnTo>
                  <a:pt x="4529824" y="458382"/>
                </a:lnTo>
                <a:lnTo>
                  <a:pt x="4512405" y="417605"/>
                </a:lnTo>
                <a:lnTo>
                  <a:pt x="4489990" y="381761"/>
                </a:lnTo>
                <a:lnTo>
                  <a:pt x="4442150" y="338970"/>
                </a:lnTo>
                <a:lnTo>
                  <a:pt x="4382738" y="324611"/>
                </a:lnTo>
                <a:lnTo>
                  <a:pt x="4537707" y="324611"/>
                </a:lnTo>
                <a:lnTo>
                  <a:pt x="4599717" y="380523"/>
                </a:lnTo>
                <a:lnTo>
                  <a:pt x="4627596" y="422208"/>
                </a:lnTo>
                <a:lnTo>
                  <a:pt x="4647509" y="466832"/>
                </a:lnTo>
                <a:lnTo>
                  <a:pt x="4659457" y="514402"/>
                </a:lnTo>
                <a:lnTo>
                  <a:pt x="4663439" y="564927"/>
                </a:lnTo>
                <a:lnTo>
                  <a:pt x="4661258" y="601680"/>
                </a:lnTo>
                <a:lnTo>
                  <a:pt x="4654700" y="638639"/>
                </a:lnTo>
                <a:lnTo>
                  <a:pt x="4643750" y="675794"/>
                </a:lnTo>
                <a:lnTo>
                  <a:pt x="4640260" y="684275"/>
                </a:lnTo>
                <a:close/>
              </a:path>
              <a:path w="5220334" h="684529">
                <a:moveTo>
                  <a:pt x="5220188" y="684275"/>
                </a:moveTo>
                <a:lnTo>
                  <a:pt x="5122164" y="684275"/>
                </a:lnTo>
                <a:lnTo>
                  <a:pt x="5122164" y="405383"/>
                </a:lnTo>
                <a:lnTo>
                  <a:pt x="5121092" y="383592"/>
                </a:lnTo>
                <a:lnTo>
                  <a:pt x="5105019" y="341185"/>
                </a:lnTo>
                <a:lnTo>
                  <a:pt x="5058526" y="324750"/>
                </a:lnTo>
                <a:lnTo>
                  <a:pt x="5033771" y="323087"/>
                </a:lnTo>
                <a:lnTo>
                  <a:pt x="5033771" y="301751"/>
                </a:lnTo>
                <a:lnTo>
                  <a:pt x="5219700" y="301751"/>
                </a:lnTo>
                <a:lnTo>
                  <a:pt x="5219700" y="633983"/>
                </a:lnTo>
                <a:lnTo>
                  <a:pt x="5219984" y="676277"/>
                </a:lnTo>
                <a:lnTo>
                  <a:pt x="5220188" y="684275"/>
                </a:lnTo>
                <a:close/>
              </a:path>
              <a:path w="5220334" h="684529">
                <a:moveTo>
                  <a:pt x="4897375" y="684275"/>
                </a:moveTo>
                <a:lnTo>
                  <a:pt x="4798293" y="684275"/>
                </a:lnTo>
                <a:lnTo>
                  <a:pt x="4797552" y="651795"/>
                </a:lnTo>
                <a:lnTo>
                  <a:pt x="4797552" y="408432"/>
                </a:lnTo>
                <a:lnTo>
                  <a:pt x="4797032" y="390343"/>
                </a:lnTo>
                <a:lnTo>
                  <a:pt x="4784453" y="346970"/>
                </a:lnTo>
                <a:lnTo>
                  <a:pt x="4741080" y="324802"/>
                </a:lnTo>
                <a:lnTo>
                  <a:pt x="4704587" y="323087"/>
                </a:lnTo>
                <a:lnTo>
                  <a:pt x="4704587" y="301751"/>
                </a:lnTo>
                <a:lnTo>
                  <a:pt x="4896612" y="301751"/>
                </a:lnTo>
                <a:lnTo>
                  <a:pt x="4896612" y="668178"/>
                </a:lnTo>
                <a:lnTo>
                  <a:pt x="4897375" y="684275"/>
                </a:lnTo>
                <a:close/>
              </a:path>
            </a:pathLst>
          </a:custGeom>
          <a:solidFill>
            <a:srgbClr val="3399FF"/>
          </a:solidFill>
        </p:spPr>
        <p:txBody>
          <a:bodyPr wrap="square" lIns="0" tIns="0" rIns="0" bIns="0" rtlCol="0"/>
          <a:lstStyle/>
          <a:p>
            <a:endParaRPr/>
          </a:p>
        </p:txBody>
      </p:sp>
      <p:pic>
        <p:nvPicPr>
          <p:cNvPr id="3" name="object 3"/>
          <p:cNvPicPr/>
          <p:nvPr/>
        </p:nvPicPr>
        <p:blipFill>
          <a:blip r:embed="rId2" cstate="print"/>
          <a:stretch>
            <a:fillRect/>
          </a:stretch>
        </p:blipFill>
        <p:spPr>
          <a:xfrm>
            <a:off x="381000" y="6858000"/>
            <a:ext cx="9220199" cy="638244"/>
          </a:xfrm>
          <a:prstGeom prst="rect">
            <a:avLst/>
          </a:prstGeom>
        </p:spPr>
      </p:pic>
      <p:sp>
        <p:nvSpPr>
          <p:cNvPr id="4" name="object 4"/>
          <p:cNvSpPr/>
          <p:nvPr/>
        </p:nvSpPr>
        <p:spPr>
          <a:xfrm>
            <a:off x="2476500" y="3886200"/>
            <a:ext cx="5148580" cy="180340"/>
          </a:xfrm>
          <a:custGeom>
            <a:avLst/>
            <a:gdLst/>
            <a:ahLst/>
            <a:cxnLst/>
            <a:rect l="l" t="t" r="r" b="b"/>
            <a:pathLst>
              <a:path w="5148580" h="180339">
                <a:moveTo>
                  <a:pt x="317373" y="141732"/>
                </a:moveTo>
                <a:lnTo>
                  <a:pt x="28956" y="141732"/>
                </a:lnTo>
                <a:lnTo>
                  <a:pt x="52996" y="139839"/>
                </a:lnTo>
                <a:lnTo>
                  <a:pt x="73259" y="134016"/>
                </a:lnTo>
                <a:lnTo>
                  <a:pt x="108349" y="97922"/>
                </a:lnTo>
                <a:lnTo>
                  <a:pt x="114999" y="54060"/>
                </a:lnTo>
                <a:lnTo>
                  <a:pt x="115824" y="22860"/>
                </a:lnTo>
                <a:lnTo>
                  <a:pt x="115824" y="0"/>
                </a:lnTo>
                <a:lnTo>
                  <a:pt x="230124" y="0"/>
                </a:lnTo>
                <a:lnTo>
                  <a:pt x="230124" y="22860"/>
                </a:lnTo>
                <a:lnTo>
                  <a:pt x="231156" y="56900"/>
                </a:lnTo>
                <a:lnTo>
                  <a:pt x="239366" y="103763"/>
                </a:lnTo>
                <a:lnTo>
                  <a:pt x="275724" y="135517"/>
                </a:lnTo>
                <a:lnTo>
                  <a:pt x="294995" y="140214"/>
                </a:lnTo>
                <a:lnTo>
                  <a:pt x="317373" y="141732"/>
                </a:lnTo>
                <a:close/>
              </a:path>
              <a:path w="5148580" h="180339">
                <a:moveTo>
                  <a:pt x="345948" y="163068"/>
                </a:moveTo>
                <a:lnTo>
                  <a:pt x="0" y="163068"/>
                </a:lnTo>
                <a:lnTo>
                  <a:pt x="0" y="141732"/>
                </a:lnTo>
                <a:lnTo>
                  <a:pt x="345948" y="141732"/>
                </a:lnTo>
                <a:lnTo>
                  <a:pt x="345948" y="163068"/>
                </a:lnTo>
                <a:close/>
              </a:path>
              <a:path w="5148580" h="180339">
                <a:moveTo>
                  <a:pt x="1147572" y="163068"/>
                </a:moveTo>
                <a:lnTo>
                  <a:pt x="879348" y="163068"/>
                </a:lnTo>
                <a:lnTo>
                  <a:pt x="879348" y="141732"/>
                </a:lnTo>
                <a:lnTo>
                  <a:pt x="891825" y="141732"/>
                </a:lnTo>
                <a:lnTo>
                  <a:pt x="909521" y="141069"/>
                </a:lnTo>
                <a:lnTo>
                  <a:pt x="951946" y="123722"/>
                </a:lnTo>
                <a:lnTo>
                  <a:pt x="967299" y="77045"/>
                </a:lnTo>
                <a:lnTo>
                  <a:pt x="967740" y="0"/>
                </a:lnTo>
                <a:lnTo>
                  <a:pt x="1066800" y="0"/>
                </a:lnTo>
                <a:lnTo>
                  <a:pt x="1066800" y="39624"/>
                </a:lnTo>
                <a:lnTo>
                  <a:pt x="1067317" y="63625"/>
                </a:lnTo>
                <a:lnTo>
                  <a:pt x="1075086" y="110680"/>
                </a:lnTo>
                <a:lnTo>
                  <a:pt x="1103905" y="137124"/>
                </a:lnTo>
                <a:lnTo>
                  <a:pt x="1147572" y="141732"/>
                </a:lnTo>
                <a:lnTo>
                  <a:pt x="1147572" y="163068"/>
                </a:lnTo>
                <a:close/>
              </a:path>
              <a:path w="5148580" h="180339">
                <a:moveTo>
                  <a:pt x="832103" y="163068"/>
                </a:moveTo>
                <a:lnTo>
                  <a:pt x="560832" y="163068"/>
                </a:lnTo>
                <a:lnTo>
                  <a:pt x="560832" y="141732"/>
                </a:lnTo>
                <a:lnTo>
                  <a:pt x="578137" y="141072"/>
                </a:lnTo>
                <a:lnTo>
                  <a:pt x="593479" y="138957"/>
                </a:lnTo>
                <a:lnTo>
                  <a:pt x="629102" y="121896"/>
                </a:lnTo>
                <a:lnTo>
                  <a:pt x="642866" y="82474"/>
                </a:lnTo>
                <a:lnTo>
                  <a:pt x="644651" y="39624"/>
                </a:lnTo>
                <a:lnTo>
                  <a:pt x="644651" y="0"/>
                </a:lnTo>
                <a:lnTo>
                  <a:pt x="743711" y="0"/>
                </a:lnTo>
                <a:lnTo>
                  <a:pt x="743711" y="39624"/>
                </a:lnTo>
                <a:lnTo>
                  <a:pt x="744104" y="65109"/>
                </a:lnTo>
                <a:lnTo>
                  <a:pt x="749998" y="109632"/>
                </a:lnTo>
                <a:lnTo>
                  <a:pt x="783347" y="136642"/>
                </a:lnTo>
                <a:lnTo>
                  <a:pt x="832103" y="141732"/>
                </a:lnTo>
                <a:lnTo>
                  <a:pt x="832103" y="163068"/>
                </a:lnTo>
                <a:close/>
              </a:path>
              <a:path w="5148580" h="180339">
                <a:moveTo>
                  <a:pt x="1328070" y="173736"/>
                </a:moveTo>
                <a:lnTo>
                  <a:pt x="1276349" y="164139"/>
                </a:lnTo>
                <a:lnTo>
                  <a:pt x="1234630" y="135255"/>
                </a:lnTo>
                <a:lnTo>
                  <a:pt x="1207067" y="90582"/>
                </a:lnTo>
                <a:lnTo>
                  <a:pt x="1197864" y="33623"/>
                </a:lnTo>
                <a:lnTo>
                  <a:pt x="1198987" y="14423"/>
                </a:lnTo>
                <a:lnTo>
                  <a:pt x="1201701" y="0"/>
                </a:lnTo>
                <a:lnTo>
                  <a:pt x="1297390" y="0"/>
                </a:lnTo>
                <a:lnTo>
                  <a:pt x="1296924" y="6000"/>
                </a:lnTo>
                <a:lnTo>
                  <a:pt x="1298547" y="26519"/>
                </a:lnTo>
                <a:lnTo>
                  <a:pt x="1322832" y="77057"/>
                </a:lnTo>
                <a:lnTo>
                  <a:pt x="1365962" y="103457"/>
                </a:lnTo>
                <a:lnTo>
                  <a:pt x="1382267" y="105156"/>
                </a:lnTo>
                <a:lnTo>
                  <a:pt x="1475182" y="105156"/>
                </a:lnTo>
                <a:lnTo>
                  <a:pt x="1464443" y="113270"/>
                </a:lnTo>
                <a:lnTo>
                  <a:pt x="1411541" y="150560"/>
                </a:lnTo>
                <a:lnTo>
                  <a:pt x="1363527" y="170068"/>
                </a:lnTo>
                <a:lnTo>
                  <a:pt x="1346075" y="172822"/>
                </a:lnTo>
                <a:lnTo>
                  <a:pt x="1328070" y="173736"/>
                </a:lnTo>
                <a:close/>
              </a:path>
              <a:path w="5148580" h="180339">
                <a:moveTo>
                  <a:pt x="1475182" y="105156"/>
                </a:moveTo>
                <a:lnTo>
                  <a:pt x="1382267" y="105156"/>
                </a:lnTo>
                <a:lnTo>
                  <a:pt x="1406946" y="101496"/>
                </a:lnTo>
                <a:lnTo>
                  <a:pt x="1435250" y="90380"/>
                </a:lnTo>
                <a:lnTo>
                  <a:pt x="1467162" y="71817"/>
                </a:lnTo>
                <a:lnTo>
                  <a:pt x="1502664" y="45815"/>
                </a:lnTo>
                <a:lnTo>
                  <a:pt x="1502664" y="0"/>
                </a:lnTo>
                <a:lnTo>
                  <a:pt x="1600355" y="0"/>
                </a:lnTo>
                <a:lnTo>
                  <a:pt x="1601887" y="54398"/>
                </a:lnTo>
                <a:lnTo>
                  <a:pt x="1607601" y="84391"/>
                </a:lnTo>
                <a:lnTo>
                  <a:pt x="1502664" y="84391"/>
                </a:lnTo>
                <a:lnTo>
                  <a:pt x="1475182" y="105156"/>
                </a:lnTo>
                <a:close/>
              </a:path>
              <a:path w="5148580" h="180339">
                <a:moveTo>
                  <a:pt x="1681196" y="96107"/>
                </a:moveTo>
                <a:lnTo>
                  <a:pt x="1634871" y="96107"/>
                </a:lnTo>
                <a:lnTo>
                  <a:pt x="1640395" y="94773"/>
                </a:lnTo>
                <a:lnTo>
                  <a:pt x="1645158" y="91916"/>
                </a:lnTo>
                <a:lnTo>
                  <a:pt x="1652970" y="86296"/>
                </a:lnTo>
                <a:lnTo>
                  <a:pt x="1663446" y="77343"/>
                </a:lnTo>
                <a:lnTo>
                  <a:pt x="1676876" y="64805"/>
                </a:lnTo>
                <a:lnTo>
                  <a:pt x="1693164" y="48768"/>
                </a:lnTo>
                <a:lnTo>
                  <a:pt x="1693164" y="81915"/>
                </a:lnTo>
                <a:lnTo>
                  <a:pt x="1681196" y="96107"/>
                </a:lnTo>
                <a:close/>
              </a:path>
              <a:path w="5148580" h="180339">
                <a:moveTo>
                  <a:pt x="1566481" y="170688"/>
                </a:moveTo>
                <a:lnTo>
                  <a:pt x="1529700" y="159758"/>
                </a:lnTo>
                <a:lnTo>
                  <a:pt x="1507378" y="124825"/>
                </a:lnTo>
                <a:lnTo>
                  <a:pt x="1502664" y="84391"/>
                </a:lnTo>
                <a:lnTo>
                  <a:pt x="1607601" y="84391"/>
                </a:lnTo>
                <a:lnTo>
                  <a:pt x="1608391" y="86296"/>
                </a:lnTo>
                <a:lnTo>
                  <a:pt x="1612963" y="90201"/>
                </a:lnTo>
                <a:lnTo>
                  <a:pt x="1617535" y="94202"/>
                </a:lnTo>
                <a:lnTo>
                  <a:pt x="1622678" y="96107"/>
                </a:lnTo>
                <a:lnTo>
                  <a:pt x="1681196" y="96107"/>
                </a:lnTo>
                <a:lnTo>
                  <a:pt x="1660390" y="120780"/>
                </a:lnTo>
                <a:lnTo>
                  <a:pt x="1628358" y="148518"/>
                </a:lnTo>
                <a:lnTo>
                  <a:pt x="1597058" y="165148"/>
                </a:lnTo>
                <a:lnTo>
                  <a:pt x="1566481" y="170688"/>
                </a:lnTo>
                <a:close/>
              </a:path>
              <a:path w="5148580" h="180339">
                <a:moveTo>
                  <a:pt x="1634871" y="96107"/>
                </a:moveTo>
                <a:lnTo>
                  <a:pt x="1622678" y="96107"/>
                </a:lnTo>
                <a:lnTo>
                  <a:pt x="1628584" y="96011"/>
                </a:lnTo>
                <a:lnTo>
                  <a:pt x="1634871" y="96107"/>
                </a:lnTo>
                <a:close/>
              </a:path>
              <a:path w="5148580" h="180339">
                <a:moveTo>
                  <a:pt x="2301240" y="163068"/>
                </a:moveTo>
                <a:lnTo>
                  <a:pt x="2029968" y="163068"/>
                </a:lnTo>
                <a:lnTo>
                  <a:pt x="2029968" y="141732"/>
                </a:lnTo>
                <a:lnTo>
                  <a:pt x="2041302" y="141732"/>
                </a:lnTo>
                <a:lnTo>
                  <a:pt x="2059001" y="141069"/>
                </a:lnTo>
                <a:lnTo>
                  <a:pt x="2101794" y="123722"/>
                </a:lnTo>
                <a:lnTo>
                  <a:pt x="2117776" y="77366"/>
                </a:lnTo>
                <a:lnTo>
                  <a:pt x="2118360" y="39624"/>
                </a:lnTo>
                <a:lnTo>
                  <a:pt x="2118360" y="0"/>
                </a:lnTo>
                <a:lnTo>
                  <a:pt x="2217419" y="0"/>
                </a:lnTo>
                <a:lnTo>
                  <a:pt x="2217419" y="39624"/>
                </a:lnTo>
                <a:lnTo>
                  <a:pt x="2217952" y="63589"/>
                </a:lnTo>
                <a:lnTo>
                  <a:pt x="2225801" y="110109"/>
                </a:lnTo>
                <a:lnTo>
                  <a:pt x="2255953" y="137124"/>
                </a:lnTo>
                <a:lnTo>
                  <a:pt x="2301240" y="141732"/>
                </a:lnTo>
                <a:lnTo>
                  <a:pt x="2301240" y="163068"/>
                </a:lnTo>
                <a:close/>
              </a:path>
              <a:path w="5148580" h="180339">
                <a:moveTo>
                  <a:pt x="1982724" y="163068"/>
                </a:moveTo>
                <a:lnTo>
                  <a:pt x="1714500" y="163068"/>
                </a:lnTo>
                <a:lnTo>
                  <a:pt x="1714500" y="141732"/>
                </a:lnTo>
                <a:lnTo>
                  <a:pt x="1726120" y="141732"/>
                </a:lnTo>
                <a:lnTo>
                  <a:pt x="1744820" y="140464"/>
                </a:lnTo>
                <a:lnTo>
                  <a:pt x="1781079" y="120586"/>
                </a:lnTo>
                <a:lnTo>
                  <a:pt x="1794394" y="67129"/>
                </a:lnTo>
                <a:lnTo>
                  <a:pt x="1795272" y="39624"/>
                </a:lnTo>
                <a:lnTo>
                  <a:pt x="1795272" y="0"/>
                </a:lnTo>
                <a:lnTo>
                  <a:pt x="1894332" y="0"/>
                </a:lnTo>
                <a:lnTo>
                  <a:pt x="1894332" y="39624"/>
                </a:lnTo>
                <a:lnTo>
                  <a:pt x="1894741" y="64807"/>
                </a:lnTo>
                <a:lnTo>
                  <a:pt x="1900809" y="108299"/>
                </a:lnTo>
                <a:lnTo>
                  <a:pt x="1932829" y="137285"/>
                </a:lnTo>
                <a:lnTo>
                  <a:pt x="1982724" y="141732"/>
                </a:lnTo>
                <a:lnTo>
                  <a:pt x="1982724" y="163068"/>
                </a:lnTo>
                <a:close/>
              </a:path>
              <a:path w="5148580" h="180339">
                <a:moveTo>
                  <a:pt x="2923032" y="163068"/>
                </a:moveTo>
                <a:lnTo>
                  <a:pt x="2657570" y="163068"/>
                </a:lnTo>
                <a:lnTo>
                  <a:pt x="2657570" y="141732"/>
                </a:lnTo>
                <a:lnTo>
                  <a:pt x="2668016" y="141144"/>
                </a:lnTo>
                <a:lnTo>
                  <a:pt x="2676632" y="139815"/>
                </a:lnTo>
                <a:lnTo>
                  <a:pt x="2683408" y="137753"/>
                </a:lnTo>
                <a:lnTo>
                  <a:pt x="2688335" y="134969"/>
                </a:lnTo>
                <a:lnTo>
                  <a:pt x="2693669" y="130873"/>
                </a:lnTo>
                <a:lnTo>
                  <a:pt x="2696337" y="124968"/>
                </a:lnTo>
                <a:lnTo>
                  <a:pt x="2696337" y="117348"/>
                </a:lnTo>
                <a:lnTo>
                  <a:pt x="2672524" y="73342"/>
                </a:lnTo>
                <a:lnTo>
                  <a:pt x="2615120" y="0"/>
                </a:lnTo>
                <a:lnTo>
                  <a:pt x="2737276" y="0"/>
                </a:lnTo>
                <a:lnTo>
                  <a:pt x="2769148" y="39674"/>
                </a:lnTo>
                <a:lnTo>
                  <a:pt x="2807828" y="86615"/>
                </a:lnTo>
                <a:lnTo>
                  <a:pt x="2846927" y="123003"/>
                </a:lnTo>
                <a:lnTo>
                  <a:pt x="2891170" y="140362"/>
                </a:lnTo>
                <a:lnTo>
                  <a:pt x="2923032" y="141732"/>
                </a:lnTo>
                <a:lnTo>
                  <a:pt x="2923032" y="163068"/>
                </a:lnTo>
                <a:close/>
              </a:path>
              <a:path w="5148580" h="180339">
                <a:moveTo>
                  <a:pt x="2593848" y="163068"/>
                </a:moveTo>
                <a:lnTo>
                  <a:pt x="2316480" y="163068"/>
                </a:lnTo>
                <a:lnTo>
                  <a:pt x="2316480" y="141732"/>
                </a:lnTo>
                <a:lnTo>
                  <a:pt x="2335894" y="141144"/>
                </a:lnTo>
                <a:lnTo>
                  <a:pt x="2352710" y="139243"/>
                </a:lnTo>
                <a:lnTo>
                  <a:pt x="2389513" y="123241"/>
                </a:lnTo>
                <a:lnTo>
                  <a:pt x="2404181" y="84070"/>
                </a:lnTo>
                <a:lnTo>
                  <a:pt x="2406396" y="42672"/>
                </a:lnTo>
                <a:lnTo>
                  <a:pt x="2406396" y="0"/>
                </a:lnTo>
                <a:lnTo>
                  <a:pt x="2505455" y="0"/>
                </a:lnTo>
                <a:lnTo>
                  <a:pt x="2505513" y="42672"/>
                </a:lnTo>
                <a:lnTo>
                  <a:pt x="2507333" y="84201"/>
                </a:lnTo>
                <a:lnTo>
                  <a:pt x="2521934" y="124444"/>
                </a:lnTo>
                <a:lnTo>
                  <a:pt x="2572863" y="141089"/>
                </a:lnTo>
                <a:lnTo>
                  <a:pt x="2593848" y="141732"/>
                </a:lnTo>
                <a:lnTo>
                  <a:pt x="2593848" y="163068"/>
                </a:lnTo>
                <a:close/>
              </a:path>
              <a:path w="5148580" h="180339">
                <a:moveTo>
                  <a:pt x="3755993" y="141732"/>
                </a:moveTo>
                <a:lnTo>
                  <a:pt x="3465576" y="141732"/>
                </a:lnTo>
                <a:lnTo>
                  <a:pt x="3489616" y="139839"/>
                </a:lnTo>
                <a:lnTo>
                  <a:pt x="3509879" y="134016"/>
                </a:lnTo>
                <a:lnTo>
                  <a:pt x="3544969" y="97922"/>
                </a:lnTo>
                <a:lnTo>
                  <a:pt x="3551619" y="54060"/>
                </a:lnTo>
                <a:lnTo>
                  <a:pt x="3552444" y="22860"/>
                </a:lnTo>
                <a:lnTo>
                  <a:pt x="3552444" y="0"/>
                </a:lnTo>
                <a:lnTo>
                  <a:pt x="3666744" y="0"/>
                </a:lnTo>
                <a:lnTo>
                  <a:pt x="3666744" y="22860"/>
                </a:lnTo>
                <a:lnTo>
                  <a:pt x="3667797" y="56900"/>
                </a:lnTo>
                <a:lnTo>
                  <a:pt x="3676227" y="103763"/>
                </a:lnTo>
                <a:lnTo>
                  <a:pt x="3713190" y="135517"/>
                </a:lnTo>
                <a:lnTo>
                  <a:pt x="3732935" y="140214"/>
                </a:lnTo>
                <a:lnTo>
                  <a:pt x="3755993" y="141732"/>
                </a:lnTo>
                <a:close/>
              </a:path>
              <a:path w="5148580" h="180339">
                <a:moveTo>
                  <a:pt x="3782568" y="163068"/>
                </a:moveTo>
                <a:lnTo>
                  <a:pt x="3436619" y="163068"/>
                </a:lnTo>
                <a:lnTo>
                  <a:pt x="3436619" y="141732"/>
                </a:lnTo>
                <a:lnTo>
                  <a:pt x="3782568" y="141732"/>
                </a:lnTo>
                <a:lnTo>
                  <a:pt x="3782568" y="163068"/>
                </a:lnTo>
                <a:close/>
              </a:path>
              <a:path w="5148580" h="180339">
                <a:moveTo>
                  <a:pt x="4231481" y="179832"/>
                </a:moveTo>
                <a:lnTo>
                  <a:pt x="4184287" y="175920"/>
                </a:lnTo>
                <a:lnTo>
                  <a:pt x="4141121" y="164171"/>
                </a:lnTo>
                <a:lnTo>
                  <a:pt x="4101988" y="144568"/>
                </a:lnTo>
                <a:lnTo>
                  <a:pt x="4066892" y="117091"/>
                </a:lnTo>
                <a:lnTo>
                  <a:pt x="4035838" y="81724"/>
                </a:lnTo>
                <a:lnTo>
                  <a:pt x="4009069" y="39162"/>
                </a:lnTo>
                <a:lnTo>
                  <a:pt x="3992453" y="0"/>
                </a:lnTo>
                <a:lnTo>
                  <a:pt x="4110590" y="0"/>
                </a:lnTo>
                <a:lnTo>
                  <a:pt x="4112325" y="5811"/>
                </a:lnTo>
                <a:lnTo>
                  <a:pt x="4132897" y="50958"/>
                </a:lnTo>
                <a:lnTo>
                  <a:pt x="4158330" y="88712"/>
                </a:lnTo>
                <a:lnTo>
                  <a:pt x="4187487" y="115669"/>
                </a:lnTo>
                <a:lnTo>
                  <a:pt x="4220377" y="131821"/>
                </a:lnTo>
                <a:lnTo>
                  <a:pt x="4257008" y="137160"/>
                </a:lnTo>
                <a:lnTo>
                  <a:pt x="4375022" y="137160"/>
                </a:lnTo>
                <a:lnTo>
                  <a:pt x="4368641" y="141827"/>
                </a:lnTo>
                <a:lnTo>
                  <a:pt x="4336976" y="158454"/>
                </a:lnTo>
                <a:lnTo>
                  <a:pt x="4303561" y="170330"/>
                </a:lnTo>
                <a:lnTo>
                  <a:pt x="4268396" y="177456"/>
                </a:lnTo>
                <a:lnTo>
                  <a:pt x="4231481" y="179832"/>
                </a:lnTo>
                <a:close/>
              </a:path>
              <a:path w="5148580" h="180339">
                <a:moveTo>
                  <a:pt x="4375022" y="137160"/>
                </a:moveTo>
                <a:lnTo>
                  <a:pt x="4257008" y="137160"/>
                </a:lnTo>
                <a:lnTo>
                  <a:pt x="4284474" y="134247"/>
                </a:lnTo>
                <a:lnTo>
                  <a:pt x="4309431" y="125361"/>
                </a:lnTo>
                <a:lnTo>
                  <a:pt x="4351782" y="89630"/>
                </a:lnTo>
                <a:lnTo>
                  <a:pt x="4379809" y="24991"/>
                </a:lnTo>
                <a:lnTo>
                  <a:pt x="4383671" y="0"/>
                </a:lnTo>
                <a:lnTo>
                  <a:pt x="4477192" y="0"/>
                </a:lnTo>
                <a:lnTo>
                  <a:pt x="4465320" y="28860"/>
                </a:lnTo>
                <a:lnTo>
                  <a:pt x="4446102" y="64045"/>
                </a:lnTo>
                <a:lnTo>
                  <a:pt x="4423588" y="94595"/>
                </a:lnTo>
                <a:lnTo>
                  <a:pt x="4397771" y="120519"/>
                </a:lnTo>
                <a:lnTo>
                  <a:pt x="4375022" y="137160"/>
                </a:lnTo>
                <a:close/>
              </a:path>
              <a:path w="5148580" h="180339">
                <a:moveTo>
                  <a:pt x="4773834" y="179832"/>
                </a:moveTo>
                <a:lnTo>
                  <a:pt x="4731031" y="173247"/>
                </a:lnTo>
                <a:lnTo>
                  <a:pt x="4694301" y="153447"/>
                </a:lnTo>
                <a:lnTo>
                  <a:pt x="4665857" y="123253"/>
                </a:lnTo>
                <a:lnTo>
                  <a:pt x="4647628" y="85344"/>
                </a:lnTo>
                <a:lnTo>
                  <a:pt x="4637770" y="35111"/>
                </a:lnTo>
                <a:lnTo>
                  <a:pt x="4635225" y="0"/>
                </a:lnTo>
                <a:lnTo>
                  <a:pt x="4734307" y="0"/>
                </a:lnTo>
                <a:lnTo>
                  <a:pt x="4735203" y="18905"/>
                </a:lnTo>
                <a:lnTo>
                  <a:pt x="4740176" y="47327"/>
                </a:lnTo>
                <a:lnTo>
                  <a:pt x="4760023" y="84391"/>
                </a:lnTo>
                <a:lnTo>
                  <a:pt x="4805913" y="106773"/>
                </a:lnTo>
                <a:lnTo>
                  <a:pt x="4823936" y="108203"/>
                </a:lnTo>
                <a:lnTo>
                  <a:pt x="4917336" y="108203"/>
                </a:lnTo>
                <a:lnTo>
                  <a:pt x="4897147" y="127194"/>
                </a:lnTo>
                <a:lnTo>
                  <a:pt x="4851844" y="160496"/>
                </a:lnTo>
                <a:lnTo>
                  <a:pt x="4813911" y="175021"/>
                </a:lnTo>
                <a:lnTo>
                  <a:pt x="4794141" y="178632"/>
                </a:lnTo>
                <a:lnTo>
                  <a:pt x="4773834" y="179832"/>
                </a:lnTo>
                <a:close/>
              </a:path>
              <a:path w="5148580" h="180339">
                <a:moveTo>
                  <a:pt x="4917336" y="108203"/>
                </a:moveTo>
                <a:lnTo>
                  <a:pt x="4823936" y="108203"/>
                </a:lnTo>
                <a:lnTo>
                  <a:pt x="4837207" y="107257"/>
                </a:lnTo>
                <a:lnTo>
                  <a:pt x="4851308" y="104275"/>
                </a:lnTo>
                <a:lnTo>
                  <a:pt x="4899021" y="82345"/>
                </a:lnTo>
                <a:lnTo>
                  <a:pt x="4937559" y="51522"/>
                </a:lnTo>
                <a:lnTo>
                  <a:pt x="4959096" y="30575"/>
                </a:lnTo>
                <a:lnTo>
                  <a:pt x="4959096" y="0"/>
                </a:lnTo>
                <a:lnTo>
                  <a:pt x="5057120" y="0"/>
                </a:lnTo>
                <a:lnTo>
                  <a:pt x="5057763" y="25169"/>
                </a:lnTo>
                <a:lnTo>
                  <a:pt x="5059163" y="49229"/>
                </a:lnTo>
                <a:lnTo>
                  <a:pt x="5061108" y="64198"/>
                </a:lnTo>
                <a:lnTo>
                  <a:pt x="5061537" y="65817"/>
                </a:lnTo>
                <a:lnTo>
                  <a:pt x="4959096" y="65817"/>
                </a:lnTo>
                <a:lnTo>
                  <a:pt x="4926036" y="100020"/>
                </a:lnTo>
                <a:lnTo>
                  <a:pt x="4917336" y="108203"/>
                </a:lnTo>
                <a:close/>
              </a:path>
              <a:path w="5148580" h="180339">
                <a:moveTo>
                  <a:pt x="4985670" y="179832"/>
                </a:moveTo>
                <a:lnTo>
                  <a:pt x="4959096" y="179832"/>
                </a:lnTo>
                <a:lnTo>
                  <a:pt x="4959096" y="65817"/>
                </a:lnTo>
                <a:lnTo>
                  <a:pt x="5061537" y="65817"/>
                </a:lnTo>
                <a:lnTo>
                  <a:pt x="5063661" y="73842"/>
                </a:lnTo>
                <a:lnTo>
                  <a:pt x="5066883" y="81915"/>
                </a:lnTo>
                <a:lnTo>
                  <a:pt x="5070766" y="88415"/>
                </a:lnTo>
                <a:lnTo>
                  <a:pt x="5075301" y="93345"/>
                </a:lnTo>
                <a:lnTo>
                  <a:pt x="5081873" y="98965"/>
                </a:lnTo>
                <a:lnTo>
                  <a:pt x="5089493" y="101727"/>
                </a:lnTo>
                <a:lnTo>
                  <a:pt x="5143731" y="101727"/>
                </a:lnTo>
                <a:lnTo>
                  <a:pt x="5148071" y="112776"/>
                </a:lnTo>
                <a:lnTo>
                  <a:pt x="4985670" y="179832"/>
                </a:lnTo>
                <a:close/>
              </a:path>
              <a:path w="5148580" h="180339">
                <a:moveTo>
                  <a:pt x="5143731" y="101727"/>
                </a:moveTo>
                <a:lnTo>
                  <a:pt x="5089493" y="101727"/>
                </a:lnTo>
                <a:lnTo>
                  <a:pt x="5098161" y="101631"/>
                </a:lnTo>
                <a:lnTo>
                  <a:pt x="5107663" y="101044"/>
                </a:lnTo>
                <a:lnTo>
                  <a:pt x="5117746" y="99143"/>
                </a:lnTo>
                <a:lnTo>
                  <a:pt x="5128419" y="95939"/>
                </a:lnTo>
                <a:lnTo>
                  <a:pt x="5139689" y="91440"/>
                </a:lnTo>
                <a:lnTo>
                  <a:pt x="5143731" y="101727"/>
                </a:lnTo>
                <a:close/>
              </a:path>
            </a:pathLst>
          </a:custGeom>
          <a:solidFill>
            <a:srgbClr val="3399FF"/>
          </a:solidFill>
        </p:spPr>
        <p:txBody>
          <a:bodyPr wrap="square" lIns="0" tIns="0" rIns="0" bIns="0" rtlCol="0"/>
          <a:lstStyle/>
          <a:p>
            <a:endParaRPr/>
          </a:p>
        </p:txBody>
      </p:sp>
      <p:sp>
        <p:nvSpPr>
          <p:cNvPr id="5" name="object 5"/>
          <p:cNvSpPr txBox="1">
            <a:spLocks noGrp="1"/>
          </p:cNvSpPr>
          <p:nvPr>
            <p:ph type="sldNum" sz="quarter" idx="7"/>
          </p:nvPr>
        </p:nvSpPr>
        <p:spPr>
          <a:xfrm>
            <a:off x="457200" y="7086600"/>
            <a:ext cx="576373" cy="333425"/>
          </a:xfrm>
          <a:prstGeom prst="rect">
            <a:avLst/>
          </a:prstGeom>
        </p:spPr>
        <p:txBody>
          <a:bodyPr vert="horz" wrap="square" lIns="0" tIns="0" rIns="0" bIns="0" rtlCol="0">
            <a:spAutoFit/>
          </a:bodyPr>
          <a:lstStyle/>
          <a:p>
            <a:pPr marL="48260">
              <a:lnSpc>
                <a:spcPts val="2625"/>
              </a:lnSpc>
            </a:pPr>
            <a:r>
              <a:rPr lang="en-US" dirty="0" smtClean="0"/>
              <a:t> </a:t>
            </a:r>
            <a:fld id="{81D60167-4931-47E6-BA6A-407CBD079E47}" type="slidenum">
              <a:rPr smtClean="0"/>
              <a:pPr marL="48260">
                <a:lnSpc>
                  <a:spcPts val="2625"/>
                </a:lnSpc>
              </a:pPr>
              <a:t>30</a:t>
            </a:fld>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885713" y="531320"/>
            <a:ext cx="1826895" cy="422275"/>
          </a:xfrm>
          <a:prstGeom prst="rect">
            <a:avLst/>
          </a:prstGeom>
        </p:spPr>
        <p:txBody>
          <a:bodyPr vert="horz" wrap="square" lIns="0" tIns="12700" rIns="0" bIns="0" rtlCol="0">
            <a:spAutoFit/>
          </a:bodyPr>
          <a:lstStyle/>
          <a:p>
            <a:pPr marL="12700">
              <a:lnSpc>
                <a:spcPct val="100000"/>
              </a:lnSpc>
              <a:spcBef>
                <a:spcPts val="100"/>
              </a:spcBef>
            </a:pPr>
            <a:r>
              <a:rPr spc="-10" smtClean="0"/>
              <a:t>A</a:t>
            </a:r>
            <a:r>
              <a:rPr spc="5" smtClean="0"/>
              <a:t>B</a:t>
            </a:r>
            <a:r>
              <a:rPr spc="10" smtClean="0"/>
              <a:t>S</a:t>
            </a:r>
            <a:r>
              <a:rPr spc="5" smtClean="0"/>
              <a:t>T</a:t>
            </a:r>
            <a:r>
              <a:rPr spc="-10" smtClean="0"/>
              <a:t>RAC</a:t>
            </a:r>
            <a:r>
              <a:rPr smtClean="0"/>
              <a:t>T</a:t>
            </a:r>
            <a:endParaRPr dirty="0"/>
          </a:p>
        </p:txBody>
      </p:sp>
      <p:pic>
        <p:nvPicPr>
          <p:cNvPr id="4" name="object 4"/>
          <p:cNvPicPr/>
          <p:nvPr/>
        </p:nvPicPr>
        <p:blipFill>
          <a:blip r:embed="rId2" cstate="print"/>
          <a:stretch>
            <a:fillRect/>
          </a:stretch>
        </p:blipFill>
        <p:spPr>
          <a:xfrm>
            <a:off x="557683" y="6676955"/>
            <a:ext cx="9043516" cy="638244"/>
          </a:xfrm>
          <a:prstGeom prst="rect">
            <a:avLst/>
          </a:prstGeom>
        </p:spPr>
      </p:pic>
      <p:sp>
        <p:nvSpPr>
          <p:cNvPr id="5" name="object 5"/>
          <p:cNvSpPr txBox="1"/>
          <p:nvPr/>
        </p:nvSpPr>
        <p:spPr>
          <a:xfrm>
            <a:off x="762000" y="6858000"/>
            <a:ext cx="273938" cy="340478"/>
          </a:xfrm>
          <a:prstGeom prst="rect">
            <a:avLst/>
          </a:prstGeom>
        </p:spPr>
        <p:txBody>
          <a:bodyPr vert="horz" wrap="square" lIns="0" tIns="17145" rIns="0" bIns="0" rtlCol="0">
            <a:spAutoFit/>
          </a:bodyPr>
          <a:lstStyle/>
          <a:p>
            <a:pPr marL="43815">
              <a:lnSpc>
                <a:spcPct val="100000"/>
              </a:lnSpc>
              <a:spcBef>
                <a:spcPts val="135"/>
              </a:spcBef>
            </a:pPr>
            <a:r>
              <a:rPr lang="en-US" sz="2100" b="1" dirty="0" smtClean="0">
                <a:latin typeface="Times New Roman"/>
                <a:cs typeface="Times New Roman"/>
              </a:rPr>
              <a:t>4</a:t>
            </a:r>
            <a:endParaRPr sz="2100">
              <a:latin typeface="Times New Roman"/>
              <a:cs typeface="Times New Roman"/>
            </a:endParaRPr>
          </a:p>
        </p:txBody>
      </p:sp>
      <p:sp>
        <p:nvSpPr>
          <p:cNvPr id="6" name="Rectangle 5"/>
          <p:cNvSpPr/>
          <p:nvPr/>
        </p:nvSpPr>
        <p:spPr>
          <a:xfrm>
            <a:off x="457200" y="1143000"/>
            <a:ext cx="9220200" cy="5257800"/>
          </a:xfrm>
          <a:prstGeom prst="rect">
            <a:avLst/>
          </a:prstGeom>
        </p:spPr>
        <p:txBody>
          <a:bodyPr wrap="square">
            <a:noAutofit/>
          </a:bodyPr>
          <a:lstStyle/>
          <a:p>
            <a:pPr algn="just">
              <a:lnSpc>
                <a:spcPct val="150000"/>
              </a:lnSpc>
            </a:pPr>
            <a:r>
              <a:rPr lang="en-US" sz="2200" dirty="0" smtClean="0">
                <a:latin typeface="Times New Roman" pitchFamily="18" charset="0"/>
                <a:cs typeface="Times New Roman" pitchFamily="18" charset="0"/>
              </a:rPr>
              <a:t>Traveling has become risky despite being a vital necessity for human existence. The frequency of traffic accidents is rising over time. According to a recent Times India study, there have been 2 </a:t>
            </a:r>
            <a:r>
              <a:rPr lang="en-US" sz="2200" dirty="0" smtClean="0">
                <a:latin typeface="Times New Roman" pitchFamily="18" charset="0"/>
                <a:cs typeface="Times New Roman" pitchFamily="18" charset="0"/>
              </a:rPr>
              <a:t>lakhs </a:t>
            </a:r>
            <a:r>
              <a:rPr lang="en-US" sz="2200" dirty="0" smtClean="0">
                <a:latin typeface="Times New Roman" pitchFamily="18" charset="0"/>
                <a:cs typeface="Times New Roman" pitchFamily="18" charset="0"/>
              </a:rPr>
              <a:t>of documented occurrences of fatal road accidents. Additionally, the recorded mortality instances, almost two-thirds were the result of drunk driving and delayed medical recovery. In this proposed project, NodeMCU is used to transmit messages when the vehicle is met with an accident normally. Additionally, when the driver is boozed the alcoholic sensor will detect it, if the alcohol is detected then immediately it will be notified, and also the speed of the engine will be reduced. In case the vehicle met with an accident after the alcohol is sensed, immediately the vehicle engine will be get stopped and to be get notified.</a:t>
            </a: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2100" y="577019"/>
            <a:ext cx="2672080" cy="422275"/>
          </a:xfrm>
          <a:prstGeom prst="rect">
            <a:avLst/>
          </a:prstGeom>
        </p:spPr>
        <p:txBody>
          <a:bodyPr vert="horz" wrap="square" lIns="0" tIns="12700" rIns="0" bIns="0" rtlCol="0">
            <a:spAutoFit/>
          </a:bodyPr>
          <a:lstStyle/>
          <a:p>
            <a:pPr marL="12700">
              <a:lnSpc>
                <a:spcPct val="100000"/>
              </a:lnSpc>
              <a:spcBef>
                <a:spcPts val="100"/>
              </a:spcBef>
            </a:pPr>
            <a:r>
              <a:rPr dirty="0"/>
              <a:t>I</a:t>
            </a:r>
            <a:r>
              <a:rPr spc="-10" dirty="0"/>
              <a:t>N</a:t>
            </a:r>
            <a:r>
              <a:rPr spc="5" dirty="0"/>
              <a:t>T</a:t>
            </a:r>
            <a:r>
              <a:rPr spc="-10" dirty="0"/>
              <a:t>R</a:t>
            </a:r>
            <a:r>
              <a:rPr spc="5" dirty="0"/>
              <a:t>O</a:t>
            </a:r>
            <a:r>
              <a:rPr spc="-10" dirty="0"/>
              <a:t>D</a:t>
            </a:r>
            <a:r>
              <a:rPr spc="20" dirty="0"/>
              <a:t>U</a:t>
            </a:r>
            <a:r>
              <a:rPr spc="-10" dirty="0"/>
              <a:t>C</a:t>
            </a:r>
            <a:r>
              <a:rPr spc="5" dirty="0"/>
              <a:t>T</a:t>
            </a:r>
            <a:r>
              <a:rPr spc="-25" dirty="0"/>
              <a:t>I</a:t>
            </a:r>
            <a:r>
              <a:rPr spc="5" dirty="0"/>
              <a:t>O</a:t>
            </a:r>
            <a:r>
              <a:rPr dirty="0"/>
              <a:t>N</a:t>
            </a:r>
          </a:p>
        </p:txBody>
      </p:sp>
      <p:sp>
        <p:nvSpPr>
          <p:cNvPr id="3" name="object 3"/>
          <p:cNvSpPr txBox="1"/>
          <p:nvPr/>
        </p:nvSpPr>
        <p:spPr>
          <a:xfrm>
            <a:off x="533401" y="1417243"/>
            <a:ext cx="8991600" cy="5288357"/>
          </a:xfrm>
          <a:prstGeom prst="rect">
            <a:avLst/>
          </a:prstGeom>
        </p:spPr>
        <p:txBody>
          <a:bodyPr vert="horz" wrap="square" lIns="0" tIns="12700" rIns="0" bIns="0" rtlCol="0">
            <a:normAutofit/>
          </a:bodyPr>
          <a:lstStyle/>
          <a:p>
            <a:pPr marL="354965" marR="5715" indent="-342900" algn="just">
              <a:lnSpc>
                <a:spcPct val="160000"/>
              </a:lnSpc>
              <a:spcBef>
                <a:spcPts val="100"/>
              </a:spcBef>
              <a:buFont typeface="Wingdings"/>
              <a:buChar char=""/>
              <a:tabLst>
                <a:tab pos="405765" algn="l"/>
                <a:tab pos="406400" algn="l"/>
              </a:tabLst>
            </a:pPr>
            <a:r>
              <a:rPr lang="en-US" sz="2200" dirty="0" smtClean="0">
                <a:latin typeface="Times New Roman" pitchFamily="18" charset="0"/>
                <a:cs typeface="Times New Roman" pitchFamily="18" charset="0"/>
              </a:rPr>
              <a:t>Transportation has made our world accessible to anything and everything in the world. Transportation is a great boon for the human life but some fear it is not to be transformed into a bane, due to the high speeding of vehicles and overriding Road safety measures. </a:t>
            </a:r>
          </a:p>
          <a:p>
            <a:pPr marL="354965" marR="5715" indent="-342900" algn="just">
              <a:lnSpc>
                <a:spcPct val="160000"/>
              </a:lnSpc>
              <a:spcBef>
                <a:spcPts val="100"/>
              </a:spcBef>
              <a:tabLst>
                <a:tab pos="405765" algn="l"/>
                <a:tab pos="406400" algn="l"/>
              </a:tabLst>
            </a:pPr>
            <a:endParaRPr lang="en-US" sz="2200" dirty="0" smtClean="0">
              <a:latin typeface="Times New Roman" pitchFamily="18" charset="0"/>
              <a:cs typeface="Times New Roman" pitchFamily="18" charset="0"/>
            </a:endParaRPr>
          </a:p>
          <a:p>
            <a:pPr marL="354965" marR="5715" indent="-342900" algn="just">
              <a:lnSpc>
                <a:spcPct val="160000"/>
              </a:lnSpc>
              <a:spcBef>
                <a:spcPts val="100"/>
              </a:spcBef>
              <a:buFont typeface="Wingdings"/>
              <a:buChar char=""/>
              <a:tabLst>
                <a:tab pos="405765" algn="l"/>
                <a:tab pos="406400" algn="l"/>
              </a:tabLst>
            </a:pPr>
            <a:r>
              <a:rPr lang="en-US" sz="2200" dirty="0" smtClean="0">
                <a:latin typeface="Times New Roman" pitchFamily="18" charset="0"/>
                <a:cs typeface="Times New Roman" pitchFamily="18" charset="0"/>
              </a:rPr>
              <a:t>In our day to day life we see that the counts of accident that are occurring in the world rising the death tolls. Government Statistics tell us that 1,10,000 accident cases are reported in a year due to drunk and drive.</a:t>
            </a:r>
          </a:p>
          <a:p>
            <a:pPr marL="354965" marR="5715" indent="-342900" algn="just">
              <a:lnSpc>
                <a:spcPct val="160000"/>
              </a:lnSpc>
              <a:spcBef>
                <a:spcPts val="100"/>
              </a:spcBef>
              <a:tabLst>
                <a:tab pos="405765" algn="l"/>
                <a:tab pos="406400" algn="l"/>
              </a:tabLst>
            </a:pPr>
            <a:endParaRPr lang="en-US" sz="2200" dirty="0" smtClean="0">
              <a:latin typeface="Times New Roman" pitchFamily="18" charset="0"/>
              <a:cs typeface="Times New Roman" pitchFamily="18" charset="0"/>
            </a:endParaRPr>
          </a:p>
        </p:txBody>
      </p:sp>
      <p:pic>
        <p:nvPicPr>
          <p:cNvPr id="4" name="object 4"/>
          <p:cNvPicPr/>
          <p:nvPr/>
        </p:nvPicPr>
        <p:blipFill>
          <a:blip r:embed="rId2" cstate="print"/>
          <a:stretch>
            <a:fillRect/>
          </a:stretch>
        </p:blipFill>
        <p:spPr>
          <a:xfrm>
            <a:off x="533400" y="6705600"/>
            <a:ext cx="9043516" cy="638244"/>
          </a:xfrm>
          <a:prstGeom prst="rect">
            <a:avLst/>
          </a:prstGeom>
        </p:spPr>
      </p:pic>
      <p:sp>
        <p:nvSpPr>
          <p:cNvPr id="5" name="object 5"/>
          <p:cNvSpPr txBox="1"/>
          <p:nvPr/>
        </p:nvSpPr>
        <p:spPr>
          <a:xfrm>
            <a:off x="609600" y="6781800"/>
            <a:ext cx="407035" cy="456565"/>
          </a:xfrm>
          <a:prstGeom prst="rect">
            <a:avLst/>
          </a:prstGeom>
        </p:spPr>
        <p:txBody>
          <a:bodyPr vert="horz" wrap="square" lIns="0" tIns="87630" rIns="0" bIns="0" rtlCol="0">
            <a:spAutoFit/>
          </a:bodyPr>
          <a:lstStyle/>
          <a:p>
            <a:pPr marL="38100">
              <a:lnSpc>
                <a:spcPct val="100000"/>
              </a:lnSpc>
              <a:spcBef>
                <a:spcPts val="690"/>
              </a:spcBef>
            </a:pPr>
            <a:r>
              <a:rPr lang="en-US" sz="2300" b="1" dirty="0" smtClean="0">
                <a:latin typeface="Times New Roman"/>
                <a:cs typeface="Times New Roman"/>
              </a:rPr>
              <a:t>  5</a:t>
            </a:r>
            <a:endParaRPr sz="2300">
              <a:latin typeface="Times New Roman"/>
              <a:cs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1600200"/>
            <a:ext cx="8804529" cy="3757851"/>
          </a:xfrm>
        </p:spPr>
        <p:txBody>
          <a:bodyPr/>
          <a:lstStyle/>
          <a:p>
            <a:pPr algn="just">
              <a:lnSpc>
                <a:spcPct val="150000"/>
              </a:lnSpc>
              <a:buFont typeface="Wingdings" pitchFamily="2" charset="2"/>
              <a:buChar char="Ø"/>
            </a:pPr>
            <a:r>
              <a:rPr lang="en-US" sz="2200" dirty="0" smtClean="0">
                <a:latin typeface="Times New Roman" pitchFamily="18" charset="0"/>
                <a:cs typeface="Times New Roman" pitchFamily="18" charset="0"/>
              </a:rPr>
              <a:t> Thus to overcome this problem our proposed system, we were using NodeMCU, Alcoholic Sensor and Engine Control module to monitor and control the vehicle. Once, the vehicle met with an accident then the immediate notification will send to the App. Also, when the boozed person drives the car the immediate notify will sent and if incase the vehicle is met with an accident once after the alcohol is detected the engine will be stopped and immediately the notification will be sent to the App.  </a:t>
            </a:r>
          </a:p>
          <a:p>
            <a:pPr>
              <a:lnSpc>
                <a:spcPct val="150000"/>
              </a:lnSpc>
            </a:pPr>
            <a:endParaRPr lang="en-US" sz="2200" dirty="0"/>
          </a:p>
        </p:txBody>
      </p:sp>
      <p:sp>
        <p:nvSpPr>
          <p:cNvPr id="5" name="Rectangle 4"/>
          <p:cNvSpPr/>
          <p:nvPr/>
        </p:nvSpPr>
        <p:spPr>
          <a:xfrm>
            <a:off x="3429000" y="498157"/>
            <a:ext cx="3276600" cy="492443"/>
          </a:xfrm>
          <a:prstGeom prst="rect">
            <a:avLst/>
          </a:prstGeom>
        </p:spPr>
        <p:txBody>
          <a:bodyPr wrap="square">
            <a:spAutoFit/>
          </a:bodyPr>
          <a:lstStyle/>
          <a:p>
            <a:pPr marL="12700">
              <a:spcBef>
                <a:spcPts val="100"/>
              </a:spcBef>
            </a:pPr>
            <a:r>
              <a:rPr lang="en-US" sz="2600" b="1" dirty="0" smtClean="0">
                <a:solidFill>
                  <a:schemeClr val="bg1"/>
                </a:solidFill>
                <a:latin typeface="Times New Roman"/>
                <a:ea typeface="+mj-ea"/>
                <a:cs typeface="Times New Roman"/>
              </a:rPr>
              <a:t>  INTRODUCTION</a:t>
            </a:r>
            <a:endParaRPr lang="en-US" sz="2600" b="1" dirty="0">
              <a:solidFill>
                <a:schemeClr val="bg1"/>
              </a:solidFill>
              <a:latin typeface="Times New Roman"/>
              <a:ea typeface="+mj-ea"/>
              <a:cs typeface="Times New Roman"/>
            </a:endParaRPr>
          </a:p>
        </p:txBody>
      </p:sp>
      <p:pic>
        <p:nvPicPr>
          <p:cNvPr id="4" name="object 4"/>
          <p:cNvPicPr/>
          <p:nvPr/>
        </p:nvPicPr>
        <p:blipFill>
          <a:blip r:embed="rId2" cstate="print"/>
          <a:stretch>
            <a:fillRect/>
          </a:stretch>
        </p:blipFill>
        <p:spPr>
          <a:xfrm>
            <a:off x="381000" y="6553200"/>
            <a:ext cx="9043516" cy="638244"/>
          </a:xfrm>
          <a:prstGeom prst="rect">
            <a:avLst/>
          </a:prstGeom>
        </p:spPr>
      </p:pic>
      <p:sp>
        <p:nvSpPr>
          <p:cNvPr id="7" name="TextBox 6"/>
          <p:cNvSpPr txBox="1"/>
          <p:nvPr/>
        </p:nvSpPr>
        <p:spPr>
          <a:xfrm>
            <a:off x="0" y="6705600"/>
            <a:ext cx="1066800" cy="446276"/>
          </a:xfrm>
          <a:prstGeom prst="rect">
            <a:avLst/>
          </a:prstGeom>
          <a:noFill/>
        </p:spPr>
        <p:txBody>
          <a:bodyPr wrap="square" rtlCol="0">
            <a:spAutoFit/>
          </a:bodyPr>
          <a:lstStyle/>
          <a:p>
            <a:pPr marL="38100">
              <a:spcBef>
                <a:spcPts val="690"/>
              </a:spcBef>
            </a:pPr>
            <a:r>
              <a:rPr lang="en-US" sz="2300" b="1" dirty="0" smtClean="0">
                <a:latin typeface="Times New Roman"/>
                <a:cs typeface="Times New Roman"/>
              </a:rPr>
              <a:t>      </a:t>
            </a:r>
            <a:r>
              <a:rPr lang="en-US" sz="2300" b="1" dirty="0" smtClean="0">
                <a:latin typeface="Times New Roman"/>
                <a:cs typeface="Times New Roman"/>
              </a:rPr>
              <a:t>6</a:t>
            </a:r>
            <a:endParaRPr lang="en-US" sz="2300" b="1" dirty="0" smtClean="0">
              <a:latin typeface="Times New Roman"/>
              <a:cs typeface="Times New Roma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2414" y="554251"/>
            <a:ext cx="4013571" cy="400110"/>
          </a:xfrm>
        </p:spPr>
        <p:txBody>
          <a:bodyPr/>
          <a:lstStyle/>
          <a:p>
            <a:r>
              <a:rPr lang="en-US" dirty="0" smtClean="0"/>
              <a:t>         MOTIVATION</a:t>
            </a:r>
            <a:endParaRPr lang="en-US" dirty="0"/>
          </a:p>
        </p:txBody>
      </p:sp>
      <p:sp>
        <p:nvSpPr>
          <p:cNvPr id="3" name="Text Placeholder 2"/>
          <p:cNvSpPr>
            <a:spLocks noGrp="1"/>
          </p:cNvSpPr>
          <p:nvPr>
            <p:ph type="body" idx="1"/>
          </p:nvPr>
        </p:nvSpPr>
        <p:spPr>
          <a:xfrm>
            <a:off x="533401" y="1295400"/>
            <a:ext cx="8915400" cy="2031325"/>
          </a:xfrm>
        </p:spPr>
        <p:txBody>
          <a:bodyPr/>
          <a:lstStyle/>
          <a:p>
            <a:pPr algn="just">
              <a:lnSpc>
                <a:spcPct val="150000"/>
              </a:lnSpc>
            </a:pPr>
            <a:r>
              <a:rPr lang="en-US" sz="2200" dirty="0" smtClean="0">
                <a:latin typeface="Times New Roman" pitchFamily="18" charset="0"/>
                <a:cs typeface="Times New Roman" pitchFamily="18" charset="0"/>
              </a:rPr>
              <a:t>The major objectives of this project are to prevent accidents, control speed while intoxicated, and to notify while any incident occurs. We can actually reduce the death rate by doing this. The eventual aim of this approach is to save human lives.</a:t>
            </a:r>
            <a:endParaRPr lang="en-US" sz="2200" dirty="0">
              <a:latin typeface="Times New Roman" pitchFamily="18" charset="0"/>
              <a:cs typeface="Times New Roman" pitchFamily="18" charset="0"/>
            </a:endParaRPr>
          </a:p>
        </p:txBody>
      </p:sp>
      <p:pic>
        <p:nvPicPr>
          <p:cNvPr id="4" name="object 4"/>
          <p:cNvPicPr/>
          <p:nvPr/>
        </p:nvPicPr>
        <p:blipFill>
          <a:blip r:embed="rId2" cstate="print"/>
          <a:stretch>
            <a:fillRect/>
          </a:stretch>
        </p:blipFill>
        <p:spPr>
          <a:xfrm>
            <a:off x="304800" y="6705600"/>
            <a:ext cx="9272116" cy="638244"/>
          </a:xfrm>
          <a:prstGeom prst="rect">
            <a:avLst/>
          </a:prstGeom>
        </p:spPr>
      </p:pic>
      <p:sp>
        <p:nvSpPr>
          <p:cNvPr id="5" name="TextBox 4"/>
          <p:cNvSpPr txBox="1"/>
          <p:nvPr/>
        </p:nvSpPr>
        <p:spPr>
          <a:xfrm>
            <a:off x="457200" y="6858000"/>
            <a:ext cx="304800" cy="415498"/>
          </a:xfrm>
          <a:prstGeom prst="rect">
            <a:avLst/>
          </a:prstGeom>
          <a:noFill/>
        </p:spPr>
        <p:txBody>
          <a:bodyPr wrap="square" rtlCol="0">
            <a:spAutoFit/>
          </a:bodyPr>
          <a:lstStyle/>
          <a:p>
            <a:r>
              <a:rPr lang="en-US" sz="2100" b="1" dirty="0" smtClean="0">
                <a:latin typeface="Times New Roman"/>
                <a:cs typeface="Times New Roman"/>
              </a:rPr>
              <a:t>7</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81985" y="575566"/>
            <a:ext cx="3904615" cy="422275"/>
          </a:xfrm>
          <a:prstGeom prst="rect">
            <a:avLst/>
          </a:prstGeom>
        </p:spPr>
        <p:txBody>
          <a:bodyPr vert="horz" wrap="square" lIns="0" tIns="12700" rIns="0" bIns="0" rtlCol="0">
            <a:spAutoFit/>
          </a:bodyPr>
          <a:lstStyle/>
          <a:p>
            <a:pPr marL="12700">
              <a:lnSpc>
                <a:spcPct val="100000"/>
              </a:lnSpc>
              <a:spcBef>
                <a:spcPts val="100"/>
              </a:spcBef>
            </a:pPr>
            <a:r>
              <a:rPr spc="-20"/>
              <a:t>LITERATURE</a:t>
            </a:r>
            <a:r>
              <a:rPr spc="235"/>
              <a:t> </a:t>
            </a:r>
            <a:r>
              <a:rPr spc="-40" smtClean="0"/>
              <a:t>SURVEY-</a:t>
            </a:r>
            <a:r>
              <a:rPr lang="en-US" spc="-40" dirty="0" smtClean="0"/>
              <a:t>1</a:t>
            </a:r>
            <a:endParaRPr spc="-40" dirty="0"/>
          </a:p>
        </p:txBody>
      </p:sp>
      <p:graphicFrame>
        <p:nvGraphicFramePr>
          <p:cNvPr id="3" name="object 3"/>
          <p:cNvGraphicFramePr>
            <a:graphicFrameLocks noGrp="1"/>
          </p:cNvGraphicFramePr>
          <p:nvPr/>
        </p:nvGraphicFramePr>
        <p:xfrm>
          <a:off x="457199" y="1295400"/>
          <a:ext cx="9220199" cy="5638800"/>
        </p:xfrm>
        <a:graphic>
          <a:graphicData uri="http://schemas.openxmlformats.org/drawingml/2006/table">
            <a:tbl>
              <a:tblPr firstRow="1" bandRow="1">
                <a:tableStyleId>{2D5ABB26-0587-4C30-8999-92F81FD0307C}</a:tableStyleId>
              </a:tblPr>
              <a:tblGrid>
                <a:gridCol w="1524001"/>
                <a:gridCol w="1113018"/>
                <a:gridCol w="1394085"/>
                <a:gridCol w="1084289"/>
                <a:gridCol w="1394085"/>
                <a:gridCol w="1339122"/>
                <a:gridCol w="1371599"/>
              </a:tblGrid>
              <a:tr h="870250">
                <a:tc>
                  <a:txBody>
                    <a:bodyPr/>
                    <a:lstStyle/>
                    <a:p>
                      <a:pPr marL="90170" marR="238760" algn="ctr">
                        <a:lnSpc>
                          <a:spcPct val="100000"/>
                        </a:lnSpc>
                        <a:spcBef>
                          <a:spcPts val="225"/>
                        </a:spcBef>
                      </a:pPr>
                      <a:r>
                        <a:rPr sz="1800" b="1" spc="-5" dirty="0">
                          <a:solidFill>
                            <a:srgbClr val="FFFFFF"/>
                          </a:solidFill>
                          <a:latin typeface="Times New Roman" pitchFamily="18" charset="0"/>
                          <a:cs typeface="Times New Roman" pitchFamily="18" charset="0"/>
                        </a:rPr>
                        <a:t>Title</a:t>
                      </a:r>
                      <a:r>
                        <a:rPr sz="1800" b="1" spc="-60" dirty="0">
                          <a:solidFill>
                            <a:srgbClr val="FFFFFF"/>
                          </a:solidFill>
                          <a:latin typeface="Times New Roman" pitchFamily="18" charset="0"/>
                          <a:cs typeface="Times New Roman" pitchFamily="18" charset="0"/>
                        </a:rPr>
                        <a:t> </a:t>
                      </a:r>
                      <a:r>
                        <a:rPr sz="1800" b="1" dirty="0">
                          <a:solidFill>
                            <a:srgbClr val="FFFFFF"/>
                          </a:solidFill>
                          <a:latin typeface="Times New Roman" pitchFamily="18" charset="0"/>
                          <a:cs typeface="Times New Roman" pitchFamily="18" charset="0"/>
                        </a:rPr>
                        <a:t>of</a:t>
                      </a:r>
                      <a:r>
                        <a:rPr sz="1800" b="1" spc="-45" dirty="0">
                          <a:solidFill>
                            <a:srgbClr val="FFFFFF"/>
                          </a:solidFill>
                          <a:latin typeface="Times New Roman" pitchFamily="18" charset="0"/>
                          <a:cs typeface="Times New Roman" pitchFamily="18" charset="0"/>
                        </a:rPr>
                        <a:t> </a:t>
                      </a:r>
                      <a:r>
                        <a:rPr sz="1800" b="1" dirty="0">
                          <a:solidFill>
                            <a:srgbClr val="FFFFFF"/>
                          </a:solidFill>
                          <a:latin typeface="Times New Roman" pitchFamily="18" charset="0"/>
                          <a:cs typeface="Times New Roman" pitchFamily="18" charset="0"/>
                        </a:rPr>
                        <a:t>the </a:t>
                      </a:r>
                      <a:r>
                        <a:rPr sz="1800" b="1" spc="-390" dirty="0">
                          <a:solidFill>
                            <a:srgbClr val="FFFFFF"/>
                          </a:solidFill>
                          <a:latin typeface="Times New Roman" pitchFamily="18" charset="0"/>
                          <a:cs typeface="Times New Roman" pitchFamily="18" charset="0"/>
                        </a:rPr>
                        <a:t> </a:t>
                      </a:r>
                      <a:r>
                        <a:rPr sz="1800" b="1" spc="-10" dirty="0">
                          <a:solidFill>
                            <a:srgbClr val="FFFFFF"/>
                          </a:solidFill>
                          <a:latin typeface="Times New Roman" pitchFamily="18" charset="0"/>
                          <a:cs typeface="Times New Roman" pitchFamily="18" charset="0"/>
                        </a:rPr>
                        <a:t>Paper</a:t>
                      </a:r>
                      <a:endParaRPr sz="1800">
                        <a:latin typeface="Times New Roman" pitchFamily="18" charset="0"/>
                        <a:cs typeface="Times New Roman" pitchFamily="18" charset="0"/>
                      </a:endParaRPr>
                    </a:p>
                  </a:txBody>
                  <a:tcPr marL="0" marR="0" marT="28575" marB="0">
                    <a:lnL w="19050">
                      <a:solidFill>
                        <a:srgbClr val="FFFFFF"/>
                      </a:solidFill>
                      <a:prstDash val="solid"/>
                    </a:lnL>
                    <a:lnR w="1905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90170" algn="ctr">
                        <a:lnSpc>
                          <a:spcPct val="100000"/>
                        </a:lnSpc>
                        <a:spcBef>
                          <a:spcPts val="225"/>
                        </a:spcBef>
                      </a:pPr>
                      <a:r>
                        <a:rPr sz="1800" b="1" smtClean="0">
                          <a:solidFill>
                            <a:srgbClr val="FFFFFF"/>
                          </a:solidFill>
                          <a:latin typeface="Times New Roman" pitchFamily="18" charset="0"/>
                          <a:cs typeface="Times New Roman" pitchFamily="18" charset="0"/>
                        </a:rPr>
                        <a:t>Author</a:t>
                      </a:r>
                      <a:endParaRPr sz="1800">
                        <a:latin typeface="Times New Roman" pitchFamily="18" charset="0"/>
                        <a:cs typeface="Times New Roman" pitchFamily="18" charset="0"/>
                      </a:endParaRPr>
                    </a:p>
                  </a:txBody>
                  <a:tcPr marL="0" marR="0" marT="28575" marB="0">
                    <a:lnL w="1905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90805" marR="164465" algn="ctr">
                        <a:lnSpc>
                          <a:spcPct val="100000"/>
                        </a:lnSpc>
                        <a:spcBef>
                          <a:spcPts val="225"/>
                        </a:spcBef>
                      </a:pPr>
                      <a:r>
                        <a:rPr sz="1800" b="1" spc="-40" dirty="0">
                          <a:solidFill>
                            <a:srgbClr val="FFFFFF"/>
                          </a:solidFill>
                          <a:latin typeface="Times New Roman" pitchFamily="18" charset="0"/>
                          <a:cs typeface="Times New Roman" pitchFamily="18" charset="0"/>
                        </a:rPr>
                        <a:t>Year</a:t>
                      </a:r>
                      <a:r>
                        <a:rPr sz="1800" b="1" spc="-35" dirty="0">
                          <a:solidFill>
                            <a:srgbClr val="FFFFFF"/>
                          </a:solidFill>
                          <a:latin typeface="Times New Roman" pitchFamily="18" charset="0"/>
                          <a:cs typeface="Times New Roman" pitchFamily="18" charset="0"/>
                        </a:rPr>
                        <a:t> </a:t>
                      </a:r>
                      <a:r>
                        <a:rPr sz="1800" b="1" dirty="0">
                          <a:solidFill>
                            <a:srgbClr val="FFFFFF"/>
                          </a:solidFill>
                          <a:latin typeface="Times New Roman" pitchFamily="18" charset="0"/>
                          <a:cs typeface="Times New Roman" pitchFamily="18" charset="0"/>
                        </a:rPr>
                        <a:t>of </a:t>
                      </a:r>
                      <a:r>
                        <a:rPr sz="1800" b="1" spc="5" dirty="0">
                          <a:solidFill>
                            <a:srgbClr val="FFFFFF"/>
                          </a:solidFill>
                          <a:latin typeface="Times New Roman" pitchFamily="18" charset="0"/>
                          <a:cs typeface="Times New Roman" pitchFamily="18" charset="0"/>
                        </a:rPr>
                        <a:t> </a:t>
                      </a:r>
                      <a:r>
                        <a:rPr sz="1800" b="1" spc="-5" dirty="0">
                          <a:solidFill>
                            <a:srgbClr val="FFFFFF"/>
                          </a:solidFill>
                          <a:latin typeface="Times New Roman" pitchFamily="18" charset="0"/>
                          <a:cs typeface="Times New Roman" pitchFamily="18" charset="0"/>
                        </a:rPr>
                        <a:t>P</a:t>
                      </a:r>
                      <a:r>
                        <a:rPr sz="1800" b="1" spc="5" dirty="0">
                          <a:solidFill>
                            <a:srgbClr val="FFFFFF"/>
                          </a:solidFill>
                          <a:latin typeface="Times New Roman" pitchFamily="18" charset="0"/>
                          <a:cs typeface="Times New Roman" pitchFamily="18" charset="0"/>
                        </a:rPr>
                        <a:t>ubli</a:t>
                      </a:r>
                      <a:r>
                        <a:rPr sz="1800" b="1" spc="-20" dirty="0">
                          <a:solidFill>
                            <a:srgbClr val="FFFFFF"/>
                          </a:solidFill>
                          <a:latin typeface="Times New Roman" pitchFamily="18" charset="0"/>
                          <a:cs typeface="Times New Roman" pitchFamily="18" charset="0"/>
                        </a:rPr>
                        <a:t>c</a:t>
                      </a:r>
                      <a:r>
                        <a:rPr sz="1800" b="1" spc="-10" dirty="0">
                          <a:solidFill>
                            <a:srgbClr val="FFFFFF"/>
                          </a:solidFill>
                          <a:latin typeface="Times New Roman" pitchFamily="18" charset="0"/>
                          <a:cs typeface="Times New Roman" pitchFamily="18" charset="0"/>
                        </a:rPr>
                        <a:t>a</a:t>
                      </a:r>
                      <a:r>
                        <a:rPr sz="1800" b="1" spc="-15" dirty="0">
                          <a:solidFill>
                            <a:srgbClr val="FFFFFF"/>
                          </a:solidFill>
                          <a:latin typeface="Times New Roman" pitchFamily="18" charset="0"/>
                          <a:cs typeface="Times New Roman" pitchFamily="18" charset="0"/>
                        </a:rPr>
                        <a:t>ti</a:t>
                      </a:r>
                      <a:r>
                        <a:rPr sz="1800" b="1" dirty="0">
                          <a:solidFill>
                            <a:srgbClr val="FFFFFF"/>
                          </a:solidFill>
                          <a:latin typeface="Times New Roman" pitchFamily="18" charset="0"/>
                          <a:cs typeface="Times New Roman" pitchFamily="18" charset="0"/>
                        </a:rPr>
                        <a:t>on</a:t>
                      </a:r>
                      <a:endParaRPr sz="1800">
                        <a:latin typeface="Times New Roman" pitchFamily="18" charset="0"/>
                        <a:cs typeface="Times New Roman" pitchFamily="18" charset="0"/>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89535" algn="ctr">
                        <a:lnSpc>
                          <a:spcPct val="100000"/>
                        </a:lnSpc>
                        <a:spcBef>
                          <a:spcPts val="225"/>
                        </a:spcBef>
                      </a:pPr>
                      <a:r>
                        <a:rPr sz="1800" b="1" spc="-5" dirty="0">
                          <a:solidFill>
                            <a:srgbClr val="FFFFFF"/>
                          </a:solidFill>
                          <a:latin typeface="Times New Roman" pitchFamily="18" charset="0"/>
                          <a:cs typeface="Times New Roman" pitchFamily="18" charset="0"/>
                        </a:rPr>
                        <a:t>Publisher</a:t>
                      </a:r>
                      <a:endParaRPr sz="1800">
                        <a:latin typeface="Times New Roman" pitchFamily="18" charset="0"/>
                        <a:cs typeface="Times New Roman" pitchFamily="18" charset="0"/>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89535" algn="ctr">
                        <a:lnSpc>
                          <a:spcPct val="100000"/>
                        </a:lnSpc>
                        <a:spcBef>
                          <a:spcPts val="225"/>
                        </a:spcBef>
                      </a:pPr>
                      <a:r>
                        <a:rPr sz="1800" b="1" spc="-5" dirty="0">
                          <a:solidFill>
                            <a:srgbClr val="FFFFFF"/>
                          </a:solidFill>
                          <a:latin typeface="Times New Roman" pitchFamily="18" charset="0"/>
                          <a:cs typeface="Times New Roman" pitchFamily="18" charset="0"/>
                        </a:rPr>
                        <a:t>Methods</a:t>
                      </a:r>
                      <a:endParaRPr sz="1800">
                        <a:latin typeface="Times New Roman" pitchFamily="18" charset="0"/>
                        <a:cs typeface="Times New Roman" pitchFamily="18" charset="0"/>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89535" algn="ctr">
                        <a:lnSpc>
                          <a:spcPct val="100000"/>
                        </a:lnSpc>
                        <a:spcBef>
                          <a:spcPts val="225"/>
                        </a:spcBef>
                      </a:pPr>
                      <a:r>
                        <a:rPr sz="1800" b="1" spc="-10" dirty="0">
                          <a:solidFill>
                            <a:srgbClr val="FFFFFF"/>
                          </a:solidFill>
                          <a:latin typeface="Times New Roman" pitchFamily="18" charset="0"/>
                          <a:cs typeface="Times New Roman" pitchFamily="18" charset="0"/>
                        </a:rPr>
                        <a:t>Advantages</a:t>
                      </a:r>
                      <a:endParaRPr sz="1800">
                        <a:latin typeface="Times New Roman" pitchFamily="18" charset="0"/>
                        <a:cs typeface="Times New Roman" pitchFamily="18" charset="0"/>
                      </a:endParaRPr>
                    </a:p>
                  </a:txBody>
                  <a:tcPr marL="0" marR="0" marT="28575" marB="0">
                    <a:lnL w="12700">
                      <a:solidFill>
                        <a:srgbClr val="FFFFFF"/>
                      </a:solidFill>
                      <a:prstDash val="solid"/>
                    </a:lnL>
                    <a:lnR w="1905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90805" algn="ctr">
                        <a:lnSpc>
                          <a:spcPct val="100000"/>
                        </a:lnSpc>
                        <a:spcBef>
                          <a:spcPts val="225"/>
                        </a:spcBef>
                      </a:pPr>
                      <a:r>
                        <a:rPr sz="1800" b="1" spc="-10" dirty="0">
                          <a:solidFill>
                            <a:srgbClr val="FFFFFF"/>
                          </a:solidFill>
                          <a:latin typeface="Times New Roman" pitchFamily="18" charset="0"/>
                          <a:cs typeface="Times New Roman" pitchFamily="18" charset="0"/>
                        </a:rPr>
                        <a:t>Limitations</a:t>
                      </a:r>
                      <a:endParaRPr sz="1800">
                        <a:latin typeface="Times New Roman" pitchFamily="18" charset="0"/>
                        <a:cs typeface="Times New Roman" pitchFamily="18" charset="0"/>
                      </a:endParaRPr>
                    </a:p>
                  </a:txBody>
                  <a:tcPr marL="0" marR="0" marT="28575" marB="0">
                    <a:lnL w="19050">
                      <a:solidFill>
                        <a:srgbClr val="FFFFFF"/>
                      </a:solidFill>
                      <a:prstDash val="solid"/>
                    </a:lnL>
                    <a:lnR w="19050">
                      <a:solidFill>
                        <a:srgbClr val="FFFFFF"/>
                      </a:solidFill>
                      <a:prstDash val="solid"/>
                    </a:lnR>
                    <a:lnT w="12700">
                      <a:solidFill>
                        <a:srgbClr val="FFFFFF"/>
                      </a:solidFill>
                      <a:prstDash val="solid"/>
                    </a:lnT>
                    <a:lnB w="38100">
                      <a:solidFill>
                        <a:srgbClr val="FFFFFF"/>
                      </a:solidFill>
                      <a:prstDash val="solid"/>
                    </a:lnB>
                    <a:solidFill>
                      <a:srgbClr val="4F80BC"/>
                    </a:solidFill>
                  </a:tcPr>
                </a:tc>
              </a:tr>
              <a:tr h="47685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AI Enabled Accident Detection and Alert System Using IoT and Deep Learning for Smart Cities </a:t>
                      </a:r>
                      <a:endParaRPr lang="en-US" sz="1600" kern="1200" dirty="0" smtClean="0">
                        <a:solidFill>
                          <a:schemeClr val="tx1"/>
                        </a:solidFill>
                        <a:latin typeface="Times New Roman" pitchFamily="18" charset="0"/>
                        <a:ea typeface="Times New Roman"/>
                        <a:cs typeface="Times New Roman" pitchFamily="18" charset="0"/>
                      </a:endParaRPr>
                    </a:p>
                  </a:txBody>
                  <a:tcPr marL="0" marR="0" marT="36830" marB="0">
                    <a:lnL w="19050">
                      <a:solidFill>
                        <a:srgbClr val="FFFFFF"/>
                      </a:solidFill>
                      <a:prstDash val="solid"/>
                    </a:lnL>
                    <a:lnR w="19050">
                      <a:solidFill>
                        <a:srgbClr val="FFFFFF"/>
                      </a:solidFill>
                      <a:prstDash val="solid"/>
                    </a:lnR>
                    <a:lnT w="38100">
                      <a:solidFill>
                        <a:srgbClr val="FFFFFF"/>
                      </a:solidFill>
                      <a:prstDash val="solid"/>
                    </a:lnT>
                    <a:solidFill>
                      <a:srgbClr val="CFD8E8"/>
                    </a:solidFill>
                  </a:tcPr>
                </a:tc>
                <a:tc>
                  <a:txBody>
                    <a:bodyPr/>
                    <a:lstStyle/>
                    <a:p>
                      <a:pPr marL="0" marR="0" algn="ctr" defTabSz="914400" rtl="0" eaLnBrk="1" latinLnBrk="0" hangingPunct="1">
                        <a:spcBef>
                          <a:spcPts val="0"/>
                        </a:spcBef>
                        <a:spcAft>
                          <a:spcPts val="0"/>
                        </a:spcAft>
                      </a:pPr>
                      <a:r>
                        <a:rPr lang="en-US" sz="1600" b="0" i="0" u="sng" dirty="0" smtClean="0">
                          <a:solidFill>
                            <a:schemeClr val="tx1"/>
                          </a:solidFill>
                          <a:latin typeface="Times New Roman" pitchFamily="18" charset="0"/>
                          <a:ea typeface="+mn-ea"/>
                          <a:cs typeface="Times New Roman" pitchFamily="18" charset="0"/>
                          <a:hlinkClick r:id="rId2"/>
                        </a:rPr>
                        <a:t>Nikhlesh Pathik  , Rajeev Kumar </a:t>
                      </a:r>
                    </a:p>
                    <a:p>
                      <a:pPr marL="0" marR="0" algn="ctr" defTabSz="914400" rtl="0" eaLnBrk="1" latinLnBrk="0" hangingPunct="1">
                        <a:spcBef>
                          <a:spcPts val="0"/>
                        </a:spcBef>
                        <a:spcAft>
                          <a:spcPts val="0"/>
                        </a:spcAft>
                      </a:pPr>
                      <a:r>
                        <a:rPr lang="en-US" sz="1600" b="0" i="0" u="sng" dirty="0" smtClean="0">
                          <a:solidFill>
                            <a:schemeClr val="tx1"/>
                          </a:solidFill>
                          <a:latin typeface="Times New Roman" pitchFamily="18" charset="0"/>
                          <a:ea typeface="+mn-ea"/>
                          <a:cs typeface="Times New Roman" pitchFamily="18" charset="0"/>
                          <a:hlinkClick r:id="rId2"/>
                        </a:rPr>
                        <a:t>Gupta,</a:t>
                      </a:r>
                    </a:p>
                    <a:p>
                      <a:pPr marL="0" marR="0" algn="ctr" defTabSz="914400" rtl="0" eaLnBrk="1" latinLnBrk="0" hangingPunct="1">
                        <a:spcBef>
                          <a:spcPts val="0"/>
                        </a:spcBef>
                        <a:spcAft>
                          <a:spcPts val="0"/>
                        </a:spcAft>
                      </a:pPr>
                      <a:r>
                        <a:rPr lang="en-US" sz="1600" b="0" i="0" u="sng" dirty="0" smtClean="0">
                          <a:solidFill>
                            <a:schemeClr val="tx1"/>
                          </a:solidFill>
                          <a:latin typeface="Times New Roman" pitchFamily="18" charset="0"/>
                          <a:ea typeface="+mn-ea"/>
                          <a:cs typeface="Times New Roman" pitchFamily="18" charset="0"/>
                          <a:hlinkClick r:id="rId2"/>
                        </a:rPr>
                        <a:t>Yatendra Sahu   </a:t>
                      </a:r>
                      <a:endParaRPr lang="en-US" sz="1600" b="0" i="0" u="sng" dirty="0">
                        <a:solidFill>
                          <a:schemeClr val="tx1"/>
                        </a:solidFill>
                        <a:latin typeface="Times New Roman" pitchFamily="18" charset="0"/>
                        <a:ea typeface="+mn-ea"/>
                        <a:cs typeface="Times New Roman" pitchFamily="18" charset="0"/>
                        <a:hlinkClick r:id="rId2"/>
                      </a:endParaRPr>
                    </a:p>
                  </a:txBody>
                  <a:tcPr marL="0" marR="0" marT="36830" marB="0">
                    <a:lnL w="19050">
                      <a:solidFill>
                        <a:srgbClr val="FFFFFF"/>
                      </a:solidFill>
                      <a:prstDash val="solid"/>
                    </a:lnL>
                    <a:lnR w="12700">
                      <a:solidFill>
                        <a:srgbClr val="FFFFFF"/>
                      </a:solidFill>
                      <a:prstDash val="solid"/>
                    </a:lnR>
                    <a:lnT w="38100">
                      <a:solidFill>
                        <a:srgbClr val="FFFFFF"/>
                      </a:solidFill>
                      <a:prstDash val="solid"/>
                    </a:lnT>
                    <a:solidFill>
                      <a:srgbClr val="CFD8E8"/>
                    </a:solidFill>
                  </a:tcPr>
                </a:tc>
                <a:tc>
                  <a:txBody>
                    <a:bodyPr/>
                    <a:lstStyle/>
                    <a:p>
                      <a:pPr marL="91440" algn="ctr">
                        <a:lnSpc>
                          <a:spcPct val="100000"/>
                        </a:lnSpc>
                        <a:spcBef>
                          <a:spcPts val="290"/>
                        </a:spcBef>
                      </a:pPr>
                      <a:r>
                        <a:rPr sz="1800" smtClean="0">
                          <a:latin typeface="Times New Roman" pitchFamily="18" charset="0"/>
                          <a:cs typeface="Times New Roman" pitchFamily="18" charset="0"/>
                        </a:rPr>
                        <a:t>20</a:t>
                      </a:r>
                      <a:r>
                        <a:rPr lang="en-US" sz="1800" dirty="0" smtClean="0">
                          <a:latin typeface="Times New Roman" pitchFamily="18" charset="0"/>
                          <a:cs typeface="Times New Roman" pitchFamily="18" charset="0"/>
                        </a:rPr>
                        <a:t>22</a:t>
                      </a:r>
                      <a:endParaRPr sz="1800">
                        <a:latin typeface="Times New Roman" pitchFamily="18" charset="0"/>
                        <a:cs typeface="Times New Roman" pitchFamily="18" charset="0"/>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solidFill>
                      <a:srgbClr val="CFD8E8"/>
                    </a:solidFill>
                  </a:tcPr>
                </a:tc>
                <a:tc>
                  <a:txBody>
                    <a:bodyPr/>
                    <a:lstStyle/>
                    <a:p>
                      <a:pPr marL="88900" algn="ctr">
                        <a:lnSpc>
                          <a:spcPct val="100000"/>
                        </a:lnSpc>
                        <a:spcBef>
                          <a:spcPts val="290"/>
                        </a:spcBef>
                      </a:pPr>
                      <a:r>
                        <a:rPr sz="1800" dirty="0">
                          <a:latin typeface="Times New Roman" pitchFamily="18" charset="0"/>
                          <a:cs typeface="Times New Roman" pitchFamily="18" charset="0"/>
                        </a:rPr>
                        <a:t>IEEE</a:t>
                      </a:r>
                      <a:endParaRPr sz="1800">
                        <a:latin typeface="Times New Roman" pitchFamily="18" charset="0"/>
                        <a:cs typeface="Times New Roman" pitchFamily="18" charset="0"/>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solidFill>
                      <a:srgbClr val="CFD8E8"/>
                    </a:solidFill>
                  </a:tcPr>
                </a:tc>
                <a:tc>
                  <a:txBody>
                    <a:bodyPr/>
                    <a:lstStyle/>
                    <a:p>
                      <a:pPr algn="ctr"/>
                      <a:r>
                        <a:rPr lang="en-US" sz="1600" b="0" i="0" dirty="0" smtClean="0">
                          <a:solidFill>
                            <a:schemeClr val="tx1"/>
                          </a:solidFill>
                          <a:effectLst/>
                          <a:latin typeface="Times New Roman" pitchFamily="18" charset="0"/>
                          <a:ea typeface="+mn-ea"/>
                          <a:cs typeface="Times New Roman" pitchFamily="18" charset="0"/>
                        </a:rPr>
                        <a:t>Internet of Things-enabled Intelligent Transportation Systems (ITS) are gaining significant attention in academic literature and industry, and are seen as a solution to enhancing road safety in smart cities.</a:t>
                      </a:r>
                      <a:endParaRPr lang="en-US" sz="1600" b="0" i="0" dirty="0">
                        <a:solidFill>
                          <a:schemeClr val="tx1"/>
                        </a:solidFill>
                        <a:effectLst/>
                        <a:latin typeface="Times New Roman" pitchFamily="18" charset="0"/>
                        <a:ea typeface="+mn-ea"/>
                        <a:cs typeface="Times New Roman" pitchFamily="18" charset="0"/>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solidFill>
                      <a:srgbClr val="CFD8E8"/>
                    </a:solidFill>
                  </a:tcPr>
                </a:tc>
                <a:tc>
                  <a:txBody>
                    <a:bodyPr/>
                    <a:lstStyle/>
                    <a:p>
                      <a:pPr algn="ctr"/>
                      <a:r>
                        <a:rPr lang="en-US" sz="1600" b="0" i="0" dirty="0" smtClean="0">
                          <a:solidFill>
                            <a:schemeClr val="tx1"/>
                          </a:solidFill>
                          <a:effectLst/>
                          <a:latin typeface="Times New Roman" pitchFamily="18" charset="0"/>
                          <a:ea typeface="+mn-ea"/>
                          <a:cs typeface="Times New Roman" pitchFamily="18" charset="0"/>
                        </a:rPr>
                        <a:t>Advanced specifications of smart phones to design and develop a low-cost solution for enhanced transportation systems that is deployable in legacy vehicles.</a:t>
                      </a:r>
                      <a:endParaRPr lang="en-US" sz="1600" b="0" i="0" dirty="0">
                        <a:solidFill>
                          <a:schemeClr val="tx1"/>
                        </a:solidFill>
                        <a:effectLst/>
                        <a:latin typeface="+mn-lt"/>
                        <a:ea typeface="+mn-ea"/>
                        <a:cs typeface="+mn-cs"/>
                      </a:endParaRPr>
                    </a:p>
                  </a:txBody>
                  <a:tcPr marL="0" marR="0" marT="36830" marB="0">
                    <a:lnL w="12700">
                      <a:solidFill>
                        <a:srgbClr val="FFFFFF"/>
                      </a:solidFill>
                      <a:prstDash val="solid"/>
                    </a:lnL>
                    <a:lnR w="19050">
                      <a:solidFill>
                        <a:srgbClr val="FFFFFF"/>
                      </a:solidFill>
                      <a:prstDash val="solid"/>
                    </a:lnR>
                    <a:lnT w="38100">
                      <a:solidFill>
                        <a:srgbClr val="FFFFFF"/>
                      </a:solidFill>
                      <a:prstDash val="solid"/>
                    </a:lnT>
                    <a:solidFill>
                      <a:srgbClr val="CFD8E8"/>
                    </a:solidFill>
                  </a:tcPr>
                </a:tc>
                <a:tc>
                  <a:txBody>
                    <a:bodyPr/>
                    <a:lstStyle/>
                    <a:p>
                      <a:pPr algn="ctr"/>
                      <a:r>
                        <a:rPr lang="en-US" sz="1600" b="0" i="0" dirty="0" smtClean="0">
                          <a:solidFill>
                            <a:schemeClr val="tx1"/>
                          </a:solidFill>
                          <a:effectLst/>
                          <a:latin typeface="Times New Roman" pitchFamily="18" charset="0"/>
                          <a:ea typeface="+mn-ea"/>
                          <a:cs typeface="Times New Roman" pitchFamily="18" charset="0"/>
                        </a:rPr>
                        <a:t>In some places where there is no provision </a:t>
                      </a:r>
                    </a:p>
                    <a:p>
                      <a:pPr algn="ctr"/>
                      <a:r>
                        <a:rPr lang="en-US" sz="1600" b="0" i="0" dirty="0" smtClean="0">
                          <a:solidFill>
                            <a:schemeClr val="tx1"/>
                          </a:solidFill>
                          <a:effectLst/>
                          <a:latin typeface="Times New Roman" pitchFamily="18" charset="0"/>
                          <a:ea typeface="+mn-ea"/>
                          <a:cs typeface="Times New Roman" pitchFamily="18" charset="0"/>
                        </a:rPr>
                        <a:t>of  GSM networks, it is difficult for communication. </a:t>
                      </a:r>
                      <a:endParaRPr lang="en-US" sz="1600" b="0" i="0" dirty="0">
                        <a:solidFill>
                          <a:schemeClr val="tx1"/>
                        </a:solidFill>
                        <a:effectLst/>
                        <a:latin typeface="Times New Roman" pitchFamily="18" charset="0"/>
                        <a:ea typeface="+mn-ea"/>
                        <a:cs typeface="Times New Roman" pitchFamily="18" charset="0"/>
                      </a:endParaRPr>
                    </a:p>
                  </a:txBody>
                  <a:tcPr marL="0" marR="0" marT="36830" marB="0">
                    <a:lnL w="19050">
                      <a:solidFill>
                        <a:srgbClr val="FFFFFF"/>
                      </a:solidFill>
                      <a:prstDash val="solid"/>
                    </a:lnL>
                    <a:lnR w="19050">
                      <a:solidFill>
                        <a:srgbClr val="FFFFFF"/>
                      </a:solidFill>
                      <a:prstDash val="solid"/>
                    </a:lnR>
                    <a:lnT w="38100">
                      <a:solidFill>
                        <a:srgbClr val="FFFFFF"/>
                      </a:solidFill>
                      <a:prstDash val="solid"/>
                    </a:lnT>
                    <a:solidFill>
                      <a:srgbClr val="CFD8E8"/>
                    </a:solidFill>
                  </a:tcPr>
                </a:tc>
              </a:tr>
            </a:tbl>
          </a:graphicData>
        </a:graphic>
      </p:graphicFrame>
      <p:pic>
        <p:nvPicPr>
          <p:cNvPr id="4" name="object 4"/>
          <p:cNvPicPr/>
          <p:nvPr/>
        </p:nvPicPr>
        <p:blipFill>
          <a:blip r:embed="rId3" cstate="print"/>
          <a:stretch>
            <a:fillRect/>
          </a:stretch>
        </p:blipFill>
        <p:spPr>
          <a:xfrm>
            <a:off x="304800" y="6934200"/>
            <a:ext cx="9348316" cy="638244"/>
          </a:xfrm>
          <a:prstGeom prst="rect">
            <a:avLst/>
          </a:prstGeom>
        </p:spPr>
      </p:pic>
      <p:sp>
        <p:nvSpPr>
          <p:cNvPr id="5" name="object 5"/>
          <p:cNvSpPr txBox="1"/>
          <p:nvPr/>
        </p:nvSpPr>
        <p:spPr>
          <a:xfrm>
            <a:off x="381000" y="7010400"/>
            <a:ext cx="914400" cy="442429"/>
          </a:xfrm>
          <a:prstGeom prst="rect">
            <a:avLst/>
          </a:prstGeom>
        </p:spPr>
        <p:txBody>
          <a:bodyPr vert="horz" wrap="square" lIns="0" tIns="87630" rIns="0" bIns="0" rtlCol="0">
            <a:spAutoFit/>
          </a:bodyPr>
          <a:lstStyle/>
          <a:p>
            <a:pPr marL="38100">
              <a:lnSpc>
                <a:spcPct val="100000"/>
              </a:lnSpc>
              <a:spcBef>
                <a:spcPts val="690"/>
              </a:spcBef>
            </a:pPr>
            <a:r>
              <a:rPr lang="en-US" sz="2300" b="1" dirty="0" smtClean="0">
                <a:latin typeface="Times New Roman"/>
                <a:cs typeface="Times New Roman"/>
              </a:rPr>
              <a:t>  </a:t>
            </a:r>
            <a:fld id="{81D60167-4931-47E6-BA6A-407CBD079E47}" type="slidenum">
              <a:rPr sz="2300" b="1" smtClean="0">
                <a:latin typeface="Times New Roman"/>
                <a:cs typeface="Times New Roman"/>
              </a:rPr>
              <a:pPr marL="38100">
                <a:lnSpc>
                  <a:spcPct val="100000"/>
                </a:lnSpc>
                <a:spcBef>
                  <a:spcPts val="690"/>
                </a:spcBef>
              </a:pPr>
              <a:t>8</a:t>
            </a:fld>
            <a:endParaRPr sz="2300">
              <a:latin typeface="Times New Roman"/>
              <a:cs typeface="Times New Roma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81985" y="575566"/>
            <a:ext cx="4057015" cy="412934"/>
          </a:xfrm>
          <a:prstGeom prst="rect">
            <a:avLst/>
          </a:prstGeom>
        </p:spPr>
        <p:txBody>
          <a:bodyPr vert="horz" wrap="square" lIns="0" tIns="12700" rIns="0" bIns="0" rtlCol="0">
            <a:spAutoFit/>
          </a:bodyPr>
          <a:lstStyle/>
          <a:p>
            <a:pPr marL="12700">
              <a:lnSpc>
                <a:spcPct val="100000"/>
              </a:lnSpc>
              <a:spcBef>
                <a:spcPts val="100"/>
              </a:spcBef>
            </a:pPr>
            <a:r>
              <a:rPr spc="-20"/>
              <a:t>LITERATURE</a:t>
            </a:r>
            <a:r>
              <a:rPr spc="235"/>
              <a:t> </a:t>
            </a:r>
            <a:r>
              <a:rPr spc="-40" smtClean="0"/>
              <a:t>SURVEY-</a:t>
            </a:r>
            <a:r>
              <a:rPr lang="en-US" spc="-40" dirty="0" smtClean="0"/>
              <a:t>2</a:t>
            </a:r>
            <a:endParaRPr spc="-40" dirty="0"/>
          </a:p>
        </p:txBody>
      </p:sp>
      <p:graphicFrame>
        <p:nvGraphicFramePr>
          <p:cNvPr id="3" name="object 3"/>
          <p:cNvGraphicFramePr>
            <a:graphicFrameLocks noGrp="1"/>
          </p:cNvGraphicFramePr>
          <p:nvPr/>
        </p:nvGraphicFramePr>
        <p:xfrm>
          <a:off x="457200" y="1295400"/>
          <a:ext cx="9061703" cy="5638800"/>
        </p:xfrm>
        <a:graphic>
          <a:graphicData uri="http://schemas.openxmlformats.org/drawingml/2006/table">
            <a:tbl>
              <a:tblPr firstRow="1" bandRow="1">
                <a:tableStyleId>{2D5ABB26-0587-4C30-8999-92F81FD0307C}</a:tableStyleId>
              </a:tblPr>
              <a:tblGrid>
                <a:gridCol w="1388437"/>
                <a:gridCol w="1049963"/>
                <a:gridCol w="1524000"/>
                <a:gridCol w="1215442"/>
                <a:gridCol w="1294621"/>
                <a:gridCol w="1327898"/>
                <a:gridCol w="1261342"/>
              </a:tblGrid>
              <a:tr h="870250">
                <a:tc>
                  <a:txBody>
                    <a:bodyPr/>
                    <a:lstStyle/>
                    <a:p>
                      <a:pPr marL="90170" marR="238760" algn="ctr">
                        <a:lnSpc>
                          <a:spcPct val="100000"/>
                        </a:lnSpc>
                        <a:spcBef>
                          <a:spcPts val="225"/>
                        </a:spcBef>
                      </a:pPr>
                      <a:r>
                        <a:rPr sz="1800" b="1" spc="-5" dirty="0">
                          <a:solidFill>
                            <a:srgbClr val="FFFFFF"/>
                          </a:solidFill>
                          <a:latin typeface="Times New Roman" pitchFamily="18" charset="0"/>
                          <a:cs typeface="Times New Roman" pitchFamily="18" charset="0"/>
                        </a:rPr>
                        <a:t>Title</a:t>
                      </a:r>
                      <a:r>
                        <a:rPr sz="1800" b="1" spc="-60" dirty="0">
                          <a:solidFill>
                            <a:srgbClr val="FFFFFF"/>
                          </a:solidFill>
                          <a:latin typeface="Times New Roman" pitchFamily="18" charset="0"/>
                          <a:cs typeface="Times New Roman" pitchFamily="18" charset="0"/>
                        </a:rPr>
                        <a:t> </a:t>
                      </a:r>
                      <a:r>
                        <a:rPr sz="1800" b="1" dirty="0">
                          <a:solidFill>
                            <a:srgbClr val="FFFFFF"/>
                          </a:solidFill>
                          <a:latin typeface="Times New Roman" pitchFamily="18" charset="0"/>
                          <a:cs typeface="Times New Roman" pitchFamily="18" charset="0"/>
                        </a:rPr>
                        <a:t>of</a:t>
                      </a:r>
                      <a:r>
                        <a:rPr sz="1800" b="1" spc="-45" dirty="0">
                          <a:solidFill>
                            <a:srgbClr val="FFFFFF"/>
                          </a:solidFill>
                          <a:latin typeface="Times New Roman" pitchFamily="18" charset="0"/>
                          <a:cs typeface="Times New Roman" pitchFamily="18" charset="0"/>
                        </a:rPr>
                        <a:t> </a:t>
                      </a:r>
                      <a:r>
                        <a:rPr sz="1800" b="1" dirty="0">
                          <a:solidFill>
                            <a:srgbClr val="FFFFFF"/>
                          </a:solidFill>
                          <a:latin typeface="Times New Roman" pitchFamily="18" charset="0"/>
                          <a:cs typeface="Times New Roman" pitchFamily="18" charset="0"/>
                        </a:rPr>
                        <a:t>the </a:t>
                      </a:r>
                      <a:r>
                        <a:rPr sz="1800" b="1" spc="-390" dirty="0">
                          <a:solidFill>
                            <a:srgbClr val="FFFFFF"/>
                          </a:solidFill>
                          <a:latin typeface="Times New Roman" pitchFamily="18" charset="0"/>
                          <a:cs typeface="Times New Roman" pitchFamily="18" charset="0"/>
                        </a:rPr>
                        <a:t> </a:t>
                      </a:r>
                      <a:r>
                        <a:rPr sz="1800" b="1" spc="-10" dirty="0">
                          <a:solidFill>
                            <a:srgbClr val="FFFFFF"/>
                          </a:solidFill>
                          <a:latin typeface="Times New Roman" pitchFamily="18" charset="0"/>
                          <a:cs typeface="Times New Roman" pitchFamily="18" charset="0"/>
                        </a:rPr>
                        <a:t>Paper</a:t>
                      </a:r>
                      <a:endParaRPr sz="1800">
                        <a:latin typeface="Times New Roman" pitchFamily="18" charset="0"/>
                        <a:cs typeface="Times New Roman" pitchFamily="18" charset="0"/>
                      </a:endParaRPr>
                    </a:p>
                  </a:txBody>
                  <a:tcPr marL="0" marR="0" marT="28575" marB="0">
                    <a:lnL w="19050">
                      <a:solidFill>
                        <a:srgbClr val="FFFFFF"/>
                      </a:solidFill>
                      <a:prstDash val="solid"/>
                    </a:lnL>
                    <a:lnR w="1905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90170" algn="ctr">
                        <a:lnSpc>
                          <a:spcPct val="100000"/>
                        </a:lnSpc>
                        <a:spcBef>
                          <a:spcPts val="225"/>
                        </a:spcBef>
                      </a:pPr>
                      <a:r>
                        <a:rPr sz="1800" b="1" smtClean="0">
                          <a:solidFill>
                            <a:srgbClr val="FFFFFF"/>
                          </a:solidFill>
                          <a:latin typeface="Times New Roman" pitchFamily="18" charset="0"/>
                          <a:cs typeface="Times New Roman" pitchFamily="18" charset="0"/>
                        </a:rPr>
                        <a:t>Author</a:t>
                      </a:r>
                      <a:endParaRPr sz="1800">
                        <a:latin typeface="Times New Roman" pitchFamily="18" charset="0"/>
                        <a:cs typeface="Times New Roman" pitchFamily="18" charset="0"/>
                      </a:endParaRPr>
                    </a:p>
                  </a:txBody>
                  <a:tcPr marL="0" marR="0" marT="28575" marB="0">
                    <a:lnL w="1905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90805" marR="164465" algn="ctr">
                        <a:lnSpc>
                          <a:spcPct val="100000"/>
                        </a:lnSpc>
                        <a:spcBef>
                          <a:spcPts val="225"/>
                        </a:spcBef>
                      </a:pPr>
                      <a:r>
                        <a:rPr sz="1800" b="1" spc="-40" dirty="0">
                          <a:solidFill>
                            <a:srgbClr val="FFFFFF"/>
                          </a:solidFill>
                          <a:latin typeface="Times New Roman" pitchFamily="18" charset="0"/>
                          <a:cs typeface="Times New Roman" pitchFamily="18" charset="0"/>
                        </a:rPr>
                        <a:t>Year</a:t>
                      </a:r>
                      <a:r>
                        <a:rPr sz="1800" b="1" spc="-35" dirty="0">
                          <a:solidFill>
                            <a:srgbClr val="FFFFFF"/>
                          </a:solidFill>
                          <a:latin typeface="Times New Roman" pitchFamily="18" charset="0"/>
                          <a:cs typeface="Times New Roman" pitchFamily="18" charset="0"/>
                        </a:rPr>
                        <a:t> </a:t>
                      </a:r>
                      <a:r>
                        <a:rPr sz="1800" b="1" dirty="0">
                          <a:solidFill>
                            <a:srgbClr val="FFFFFF"/>
                          </a:solidFill>
                          <a:latin typeface="Times New Roman" pitchFamily="18" charset="0"/>
                          <a:cs typeface="Times New Roman" pitchFamily="18" charset="0"/>
                        </a:rPr>
                        <a:t>of </a:t>
                      </a:r>
                      <a:r>
                        <a:rPr sz="1800" b="1" spc="5" dirty="0">
                          <a:solidFill>
                            <a:srgbClr val="FFFFFF"/>
                          </a:solidFill>
                          <a:latin typeface="Times New Roman" pitchFamily="18" charset="0"/>
                          <a:cs typeface="Times New Roman" pitchFamily="18" charset="0"/>
                        </a:rPr>
                        <a:t> </a:t>
                      </a:r>
                      <a:r>
                        <a:rPr sz="1800" b="1" spc="-5" dirty="0">
                          <a:solidFill>
                            <a:srgbClr val="FFFFFF"/>
                          </a:solidFill>
                          <a:latin typeface="Times New Roman" pitchFamily="18" charset="0"/>
                          <a:cs typeface="Times New Roman" pitchFamily="18" charset="0"/>
                        </a:rPr>
                        <a:t>P</a:t>
                      </a:r>
                      <a:r>
                        <a:rPr sz="1800" b="1" spc="5" dirty="0">
                          <a:solidFill>
                            <a:srgbClr val="FFFFFF"/>
                          </a:solidFill>
                          <a:latin typeface="Times New Roman" pitchFamily="18" charset="0"/>
                          <a:cs typeface="Times New Roman" pitchFamily="18" charset="0"/>
                        </a:rPr>
                        <a:t>ubli</a:t>
                      </a:r>
                      <a:r>
                        <a:rPr sz="1800" b="1" spc="-20" dirty="0">
                          <a:solidFill>
                            <a:srgbClr val="FFFFFF"/>
                          </a:solidFill>
                          <a:latin typeface="Times New Roman" pitchFamily="18" charset="0"/>
                          <a:cs typeface="Times New Roman" pitchFamily="18" charset="0"/>
                        </a:rPr>
                        <a:t>c</a:t>
                      </a:r>
                      <a:r>
                        <a:rPr sz="1800" b="1" spc="-10" dirty="0">
                          <a:solidFill>
                            <a:srgbClr val="FFFFFF"/>
                          </a:solidFill>
                          <a:latin typeface="Times New Roman" pitchFamily="18" charset="0"/>
                          <a:cs typeface="Times New Roman" pitchFamily="18" charset="0"/>
                        </a:rPr>
                        <a:t>a</a:t>
                      </a:r>
                      <a:r>
                        <a:rPr sz="1800" b="1" spc="-15" dirty="0">
                          <a:solidFill>
                            <a:srgbClr val="FFFFFF"/>
                          </a:solidFill>
                          <a:latin typeface="Times New Roman" pitchFamily="18" charset="0"/>
                          <a:cs typeface="Times New Roman" pitchFamily="18" charset="0"/>
                        </a:rPr>
                        <a:t>ti</a:t>
                      </a:r>
                      <a:r>
                        <a:rPr sz="1800" b="1" dirty="0">
                          <a:solidFill>
                            <a:srgbClr val="FFFFFF"/>
                          </a:solidFill>
                          <a:latin typeface="Times New Roman" pitchFamily="18" charset="0"/>
                          <a:cs typeface="Times New Roman" pitchFamily="18" charset="0"/>
                        </a:rPr>
                        <a:t>on</a:t>
                      </a:r>
                      <a:endParaRPr sz="1800">
                        <a:latin typeface="Times New Roman" pitchFamily="18" charset="0"/>
                        <a:cs typeface="Times New Roman" pitchFamily="18" charset="0"/>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89535" algn="ctr">
                        <a:lnSpc>
                          <a:spcPct val="100000"/>
                        </a:lnSpc>
                        <a:spcBef>
                          <a:spcPts val="225"/>
                        </a:spcBef>
                      </a:pPr>
                      <a:r>
                        <a:rPr sz="1800" b="1" spc="-5" dirty="0">
                          <a:solidFill>
                            <a:srgbClr val="FFFFFF"/>
                          </a:solidFill>
                          <a:latin typeface="Times New Roman" pitchFamily="18" charset="0"/>
                          <a:cs typeface="Times New Roman" pitchFamily="18" charset="0"/>
                        </a:rPr>
                        <a:t>Publisher</a:t>
                      </a:r>
                      <a:endParaRPr sz="1800">
                        <a:latin typeface="Times New Roman" pitchFamily="18" charset="0"/>
                        <a:cs typeface="Times New Roman" pitchFamily="18" charset="0"/>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89535" algn="ctr">
                        <a:lnSpc>
                          <a:spcPct val="100000"/>
                        </a:lnSpc>
                        <a:spcBef>
                          <a:spcPts val="225"/>
                        </a:spcBef>
                      </a:pPr>
                      <a:r>
                        <a:rPr sz="1800" b="1" spc="-5" dirty="0">
                          <a:solidFill>
                            <a:srgbClr val="FFFFFF"/>
                          </a:solidFill>
                          <a:latin typeface="Times New Roman" pitchFamily="18" charset="0"/>
                          <a:cs typeface="Times New Roman" pitchFamily="18" charset="0"/>
                        </a:rPr>
                        <a:t>Methods</a:t>
                      </a:r>
                      <a:endParaRPr sz="1800">
                        <a:latin typeface="Times New Roman" pitchFamily="18" charset="0"/>
                        <a:cs typeface="Times New Roman" pitchFamily="18" charset="0"/>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89535" algn="ctr">
                        <a:lnSpc>
                          <a:spcPct val="100000"/>
                        </a:lnSpc>
                        <a:spcBef>
                          <a:spcPts val="225"/>
                        </a:spcBef>
                      </a:pPr>
                      <a:r>
                        <a:rPr sz="1800" b="1" spc="-10" dirty="0">
                          <a:solidFill>
                            <a:srgbClr val="FFFFFF"/>
                          </a:solidFill>
                          <a:latin typeface="Times New Roman" pitchFamily="18" charset="0"/>
                          <a:cs typeface="Times New Roman" pitchFamily="18" charset="0"/>
                        </a:rPr>
                        <a:t>Advantages</a:t>
                      </a:r>
                      <a:endParaRPr sz="1800">
                        <a:latin typeface="Times New Roman" pitchFamily="18" charset="0"/>
                        <a:cs typeface="Times New Roman" pitchFamily="18" charset="0"/>
                      </a:endParaRPr>
                    </a:p>
                  </a:txBody>
                  <a:tcPr marL="0" marR="0" marT="28575" marB="0">
                    <a:lnL w="12700">
                      <a:solidFill>
                        <a:srgbClr val="FFFFFF"/>
                      </a:solidFill>
                      <a:prstDash val="solid"/>
                    </a:lnL>
                    <a:lnR w="19050">
                      <a:solidFill>
                        <a:srgbClr val="FFFFFF"/>
                      </a:solidFill>
                      <a:prstDash val="solid"/>
                    </a:lnR>
                    <a:lnT w="12700">
                      <a:solidFill>
                        <a:srgbClr val="FFFFFF"/>
                      </a:solidFill>
                      <a:prstDash val="solid"/>
                    </a:lnT>
                    <a:lnB w="38100">
                      <a:solidFill>
                        <a:srgbClr val="FFFFFF"/>
                      </a:solidFill>
                      <a:prstDash val="solid"/>
                    </a:lnB>
                    <a:solidFill>
                      <a:srgbClr val="4F80BC"/>
                    </a:solidFill>
                  </a:tcPr>
                </a:tc>
                <a:tc>
                  <a:txBody>
                    <a:bodyPr/>
                    <a:lstStyle/>
                    <a:p>
                      <a:pPr marL="90805" algn="ctr">
                        <a:lnSpc>
                          <a:spcPct val="100000"/>
                        </a:lnSpc>
                        <a:spcBef>
                          <a:spcPts val="225"/>
                        </a:spcBef>
                      </a:pPr>
                      <a:r>
                        <a:rPr sz="1800" b="1" spc="-10" dirty="0">
                          <a:solidFill>
                            <a:srgbClr val="FFFFFF"/>
                          </a:solidFill>
                          <a:latin typeface="Times New Roman" pitchFamily="18" charset="0"/>
                          <a:cs typeface="Times New Roman" pitchFamily="18" charset="0"/>
                        </a:rPr>
                        <a:t>Limitations</a:t>
                      </a:r>
                      <a:endParaRPr sz="1800">
                        <a:latin typeface="Times New Roman" pitchFamily="18" charset="0"/>
                        <a:cs typeface="Times New Roman" pitchFamily="18" charset="0"/>
                      </a:endParaRPr>
                    </a:p>
                  </a:txBody>
                  <a:tcPr marL="0" marR="0" marT="28575" marB="0">
                    <a:lnL w="19050">
                      <a:solidFill>
                        <a:srgbClr val="FFFFFF"/>
                      </a:solidFill>
                      <a:prstDash val="solid"/>
                    </a:lnL>
                    <a:lnR w="19050">
                      <a:solidFill>
                        <a:srgbClr val="FFFFFF"/>
                      </a:solidFill>
                      <a:prstDash val="solid"/>
                    </a:lnR>
                    <a:lnT w="12700">
                      <a:solidFill>
                        <a:srgbClr val="FFFFFF"/>
                      </a:solidFill>
                      <a:prstDash val="solid"/>
                    </a:lnT>
                    <a:lnB w="38100">
                      <a:solidFill>
                        <a:srgbClr val="FFFFFF"/>
                      </a:solidFill>
                      <a:prstDash val="solid"/>
                    </a:lnB>
                    <a:solidFill>
                      <a:srgbClr val="4F80BC"/>
                    </a:solidFill>
                  </a:tcPr>
                </a:tc>
              </a:tr>
              <a:tr h="4768550">
                <a:tc>
                  <a:txBody>
                    <a:bodyPr/>
                    <a:lstStyle/>
                    <a:p>
                      <a:pPr marL="0" marR="0" algn="ctr">
                        <a:spcBef>
                          <a:spcPts val="0"/>
                        </a:spcBef>
                        <a:spcAft>
                          <a:spcPts val="0"/>
                        </a:spcAft>
                      </a:pPr>
                      <a:r>
                        <a:rPr lang="en-US" sz="1600" dirty="0" smtClean="0">
                          <a:latin typeface="Times New Roman" pitchFamily="18" charset="0"/>
                          <a:cs typeface="Times New Roman" pitchFamily="18" charset="0"/>
                        </a:rPr>
                        <a:t>Accident Prevention Analysis: Exploring the Intellectual Structure of a Research Field </a:t>
                      </a:r>
                      <a:endParaRPr lang="en-US" sz="1500" b="0" i="0" dirty="0">
                        <a:solidFill>
                          <a:schemeClr val="tx1"/>
                        </a:solidFill>
                        <a:latin typeface="Times New Roman" pitchFamily="18" charset="0"/>
                        <a:ea typeface="+mn-ea"/>
                        <a:cs typeface="Times New Roman" pitchFamily="18" charset="0"/>
                      </a:endParaRPr>
                    </a:p>
                  </a:txBody>
                  <a:tcPr marL="0" marR="0" marT="36830" marB="0">
                    <a:lnL w="19050">
                      <a:solidFill>
                        <a:srgbClr val="FFFFFF"/>
                      </a:solidFill>
                      <a:prstDash val="solid"/>
                    </a:lnL>
                    <a:lnR w="19050">
                      <a:solidFill>
                        <a:srgbClr val="FFFFFF"/>
                      </a:solidFill>
                      <a:prstDash val="solid"/>
                    </a:lnR>
                    <a:lnT w="38100">
                      <a:solidFill>
                        <a:srgbClr val="FFFFFF"/>
                      </a:solidFill>
                      <a:prstDash val="solid"/>
                    </a:lnT>
                    <a:solidFill>
                      <a:srgbClr val="CFD8E8"/>
                    </a:solidFill>
                  </a:tcPr>
                </a:tc>
                <a:tc>
                  <a:txBody>
                    <a:bodyPr/>
                    <a:lstStyle/>
                    <a:p>
                      <a:pPr marL="90170" marR="0" algn="ctr">
                        <a:lnSpc>
                          <a:spcPct val="100000"/>
                        </a:lnSpc>
                        <a:spcBef>
                          <a:spcPts val="290"/>
                        </a:spcBef>
                        <a:spcAft>
                          <a:spcPts val="0"/>
                        </a:spcAft>
                      </a:pPr>
                      <a:r>
                        <a:rPr lang="en-US" sz="1600" b="0" i="0" u="sng" dirty="0" smtClean="0">
                          <a:solidFill>
                            <a:schemeClr val="tx1"/>
                          </a:solidFill>
                          <a:latin typeface="Times New Roman" pitchFamily="18" charset="0"/>
                          <a:ea typeface="+mn-ea"/>
                          <a:cs typeface="Times New Roman" pitchFamily="18" charset="0"/>
                          <a:hlinkClick r:id="rId2"/>
                        </a:rPr>
                        <a:t>Rui </a:t>
                      </a:r>
                    </a:p>
                    <a:p>
                      <a:pPr marL="90170" marR="0" algn="ctr">
                        <a:lnSpc>
                          <a:spcPct val="100000"/>
                        </a:lnSpc>
                        <a:spcBef>
                          <a:spcPts val="290"/>
                        </a:spcBef>
                        <a:spcAft>
                          <a:spcPts val="0"/>
                        </a:spcAft>
                      </a:pPr>
                      <a:r>
                        <a:rPr lang="en-US" sz="1600" b="0" i="0" u="sng" dirty="0" smtClean="0">
                          <a:solidFill>
                            <a:schemeClr val="tx1"/>
                          </a:solidFill>
                          <a:latin typeface="Times New Roman" pitchFamily="18" charset="0"/>
                          <a:ea typeface="+mn-ea"/>
                          <a:cs typeface="Times New Roman" pitchFamily="18" charset="0"/>
                          <a:hlinkClick r:id="rId2"/>
                        </a:rPr>
                        <a:t>Huang , Hui Liu , Hongliang Ma </a:t>
                      </a:r>
                      <a:endParaRPr lang="en-US" sz="1600" b="0" i="0" u="sng" dirty="0">
                        <a:solidFill>
                          <a:schemeClr val="tx1"/>
                        </a:solidFill>
                        <a:latin typeface="Times New Roman" pitchFamily="18" charset="0"/>
                        <a:ea typeface="+mn-ea"/>
                        <a:cs typeface="Times New Roman" pitchFamily="18" charset="0"/>
                        <a:hlinkClick r:id="rId3"/>
                      </a:endParaRPr>
                    </a:p>
                  </a:txBody>
                  <a:tcPr marL="0" marR="0" marT="36830" marB="0">
                    <a:lnL w="19050">
                      <a:solidFill>
                        <a:srgbClr val="FFFFFF"/>
                      </a:solidFill>
                      <a:prstDash val="solid"/>
                    </a:lnL>
                    <a:lnR w="12700">
                      <a:solidFill>
                        <a:srgbClr val="FFFFFF"/>
                      </a:solidFill>
                      <a:prstDash val="solid"/>
                    </a:lnR>
                    <a:lnT w="38100">
                      <a:solidFill>
                        <a:srgbClr val="FFFFFF"/>
                      </a:solidFill>
                      <a:prstDash val="solid"/>
                    </a:lnT>
                    <a:solidFill>
                      <a:srgbClr val="CFD8E8"/>
                    </a:solidFill>
                  </a:tcPr>
                </a:tc>
                <a:tc>
                  <a:txBody>
                    <a:bodyPr/>
                    <a:lstStyle/>
                    <a:p>
                      <a:pPr marL="91440" algn="ctr">
                        <a:lnSpc>
                          <a:spcPct val="100000"/>
                        </a:lnSpc>
                        <a:spcBef>
                          <a:spcPts val="290"/>
                        </a:spcBef>
                      </a:pPr>
                      <a:r>
                        <a:rPr sz="1800" smtClean="0">
                          <a:latin typeface="Times New Roman" pitchFamily="18" charset="0"/>
                          <a:cs typeface="Times New Roman" pitchFamily="18" charset="0"/>
                        </a:rPr>
                        <a:t>20</a:t>
                      </a:r>
                      <a:r>
                        <a:rPr lang="en-US" sz="1800" dirty="0" smtClean="0">
                          <a:latin typeface="Times New Roman" pitchFamily="18" charset="0"/>
                          <a:cs typeface="Times New Roman" pitchFamily="18" charset="0"/>
                        </a:rPr>
                        <a:t>22</a:t>
                      </a:r>
                      <a:endParaRPr sz="1800">
                        <a:latin typeface="Times New Roman" pitchFamily="18" charset="0"/>
                        <a:cs typeface="Times New Roman" pitchFamily="18" charset="0"/>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solidFill>
                      <a:srgbClr val="CFD8E8"/>
                    </a:solidFill>
                  </a:tcPr>
                </a:tc>
                <a:tc>
                  <a:txBody>
                    <a:bodyPr/>
                    <a:lstStyle/>
                    <a:p>
                      <a:pPr marL="88900" algn="ctr">
                        <a:lnSpc>
                          <a:spcPct val="100000"/>
                        </a:lnSpc>
                        <a:spcBef>
                          <a:spcPts val="290"/>
                        </a:spcBef>
                      </a:pPr>
                      <a:r>
                        <a:rPr sz="1800" dirty="0">
                          <a:latin typeface="Times New Roman" pitchFamily="18" charset="0"/>
                          <a:cs typeface="Times New Roman" pitchFamily="18" charset="0"/>
                        </a:rPr>
                        <a:t>IEEE</a:t>
                      </a:r>
                      <a:endParaRPr sz="1800">
                        <a:latin typeface="Times New Roman" pitchFamily="18" charset="0"/>
                        <a:cs typeface="Times New Roman" pitchFamily="18" charset="0"/>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solidFill>
                      <a:srgbClr val="CFD8E8"/>
                    </a:solidFill>
                  </a:tcPr>
                </a:tc>
                <a:tc>
                  <a:txBody>
                    <a:bodyPr/>
                    <a:lstStyle/>
                    <a:p>
                      <a:pPr algn="ctr"/>
                      <a:r>
                        <a:rPr lang="en-US" sz="1600" b="0" i="0" dirty="0" smtClean="0">
                          <a:solidFill>
                            <a:schemeClr val="tx1"/>
                          </a:solidFill>
                          <a:effectLst/>
                          <a:latin typeface="Times New Roman" pitchFamily="18" charset="0"/>
                          <a:ea typeface="+mn-ea"/>
                          <a:cs typeface="Times New Roman" pitchFamily="18" charset="0"/>
                        </a:rPr>
                        <a:t>The proposed system here in aims at </a:t>
                      </a:r>
                    </a:p>
                    <a:p>
                      <a:pPr algn="ctr"/>
                      <a:r>
                        <a:rPr lang="en-US" sz="1600" b="0" i="0" dirty="0" smtClean="0">
                          <a:solidFill>
                            <a:schemeClr val="tx1"/>
                          </a:solidFill>
                          <a:effectLst/>
                          <a:latin typeface="Times New Roman" pitchFamily="18" charset="0"/>
                          <a:ea typeface="+mn-ea"/>
                          <a:cs typeface="Times New Roman" pitchFamily="18" charset="0"/>
                        </a:rPr>
                        <a:t>preventing and controlling accidents by using a Night Vision Camera.</a:t>
                      </a:r>
                    </a:p>
                    <a:p>
                      <a:pPr algn="ctr"/>
                      <a:endParaRPr lang="en-US" sz="1500" b="0" i="0" dirty="0" smtClean="0">
                        <a:solidFill>
                          <a:schemeClr val="tx1"/>
                        </a:solidFill>
                        <a:effectLst/>
                        <a:latin typeface="Times New Roman" pitchFamily="18" charset="0"/>
                        <a:ea typeface="+mn-ea"/>
                        <a:cs typeface="Times New Roman" pitchFamily="18" charset="0"/>
                      </a:endParaRPr>
                    </a:p>
                    <a:p>
                      <a:pPr algn="ctr"/>
                      <a:r>
                        <a:rPr lang="en-US" sz="1500" b="0" i="0" dirty="0" smtClean="0">
                          <a:solidFill>
                            <a:schemeClr val="tx1"/>
                          </a:solidFill>
                          <a:effectLst/>
                          <a:latin typeface="Times New Roman" pitchFamily="18" charset="0"/>
                          <a:ea typeface="+mn-ea"/>
                          <a:cs typeface="Times New Roman" pitchFamily="18" charset="0"/>
                        </a:rPr>
                        <a:t> </a:t>
                      </a:r>
                      <a:endParaRPr lang="en-US" sz="1500" b="0" i="0" dirty="0">
                        <a:solidFill>
                          <a:schemeClr val="tx1"/>
                        </a:solidFill>
                        <a:effectLst/>
                        <a:latin typeface="Times New Roman" pitchFamily="18" charset="0"/>
                        <a:ea typeface="+mn-ea"/>
                        <a:cs typeface="Times New Roman" pitchFamily="18" charset="0"/>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solidFill>
                      <a:srgbClr val="CFD8E8"/>
                    </a:solidFill>
                  </a:tcPr>
                </a:tc>
                <a:tc>
                  <a:txBody>
                    <a:bodyPr/>
                    <a:lstStyle/>
                    <a:p>
                      <a:pPr marL="0" marR="0" algn="ctr">
                        <a:spcBef>
                          <a:spcPts val="0"/>
                        </a:spcBef>
                        <a:spcAft>
                          <a:spcPts val="0"/>
                        </a:spcAft>
                      </a:pPr>
                      <a:r>
                        <a:rPr lang="en-US" sz="1600" dirty="0" smtClean="0">
                          <a:latin typeface="Times New Roman" pitchFamily="18" charset="0"/>
                          <a:ea typeface="Times New Roman"/>
                          <a:cs typeface="Times New Roman" pitchFamily="18" charset="0"/>
                        </a:rPr>
                        <a:t>More and more people cluster in major cities and thus causing urbanization challenges. </a:t>
                      </a:r>
                      <a:endParaRPr lang="en-US" sz="1600" dirty="0">
                        <a:latin typeface="Times New Roman" pitchFamily="18" charset="0"/>
                        <a:ea typeface="Times New Roman"/>
                        <a:cs typeface="Times New Roman" pitchFamily="18" charset="0"/>
                      </a:endParaRPr>
                    </a:p>
                  </a:txBody>
                  <a:tcPr marL="0" marR="0" marT="36830" marB="0">
                    <a:lnL w="12700">
                      <a:solidFill>
                        <a:srgbClr val="FFFFFF"/>
                      </a:solidFill>
                      <a:prstDash val="solid"/>
                    </a:lnL>
                    <a:lnR w="19050">
                      <a:solidFill>
                        <a:srgbClr val="FFFFFF"/>
                      </a:solidFill>
                      <a:prstDash val="solid"/>
                    </a:lnR>
                    <a:lnT w="38100">
                      <a:solidFill>
                        <a:srgbClr val="FFFFFF"/>
                      </a:solidFill>
                      <a:prstDash val="solid"/>
                    </a:lnT>
                    <a:solidFill>
                      <a:srgbClr val="CFD8E8"/>
                    </a:solidFill>
                  </a:tcPr>
                </a:tc>
                <a:tc>
                  <a:txBody>
                    <a:bodyPr/>
                    <a:lstStyle/>
                    <a:p>
                      <a:pPr marL="0" marR="0" algn="ctr">
                        <a:spcBef>
                          <a:spcPts val="0"/>
                        </a:spcBef>
                        <a:spcAft>
                          <a:spcPts val="0"/>
                        </a:spcAft>
                      </a:pPr>
                      <a:r>
                        <a:rPr lang="en-US" sz="1600" dirty="0" smtClean="0">
                          <a:latin typeface="Times New Roman" pitchFamily="18" charset="0"/>
                          <a:ea typeface="Times New Roman"/>
                          <a:cs typeface="Times New Roman" pitchFamily="18" charset="0"/>
                        </a:rPr>
                        <a:t>Cities</a:t>
                      </a:r>
                      <a:r>
                        <a:rPr lang="en-US" sz="1600" baseline="0" dirty="0" smtClean="0">
                          <a:latin typeface="Times New Roman" pitchFamily="18" charset="0"/>
                          <a:ea typeface="Times New Roman"/>
                          <a:cs typeface="Times New Roman" pitchFamily="18" charset="0"/>
                        </a:rPr>
                        <a:t> accident analysis for vehicle system. </a:t>
                      </a:r>
                      <a:endParaRPr lang="en-US" sz="1600" dirty="0">
                        <a:latin typeface="Times New Roman" pitchFamily="18" charset="0"/>
                        <a:ea typeface="Times New Roman"/>
                        <a:cs typeface="Times New Roman" pitchFamily="18" charset="0"/>
                      </a:endParaRPr>
                    </a:p>
                  </a:txBody>
                  <a:tcPr marL="0" marR="0" marT="36830" marB="0">
                    <a:lnL w="19050">
                      <a:solidFill>
                        <a:srgbClr val="FFFFFF"/>
                      </a:solidFill>
                      <a:prstDash val="solid"/>
                    </a:lnL>
                    <a:lnR w="19050">
                      <a:solidFill>
                        <a:srgbClr val="FFFFFF"/>
                      </a:solidFill>
                      <a:prstDash val="solid"/>
                    </a:lnR>
                    <a:lnT w="38100">
                      <a:solidFill>
                        <a:srgbClr val="FFFFFF"/>
                      </a:solidFill>
                      <a:prstDash val="solid"/>
                    </a:lnT>
                    <a:solidFill>
                      <a:srgbClr val="CFD8E8"/>
                    </a:solidFill>
                  </a:tcPr>
                </a:tc>
              </a:tr>
            </a:tbl>
          </a:graphicData>
        </a:graphic>
      </p:graphicFrame>
      <p:pic>
        <p:nvPicPr>
          <p:cNvPr id="4" name="object 4"/>
          <p:cNvPicPr/>
          <p:nvPr/>
        </p:nvPicPr>
        <p:blipFill>
          <a:blip r:embed="rId4" cstate="print"/>
          <a:stretch>
            <a:fillRect/>
          </a:stretch>
        </p:blipFill>
        <p:spPr>
          <a:xfrm>
            <a:off x="304800" y="6934200"/>
            <a:ext cx="9348316" cy="638244"/>
          </a:xfrm>
          <a:prstGeom prst="rect">
            <a:avLst/>
          </a:prstGeom>
        </p:spPr>
      </p:pic>
      <p:sp>
        <p:nvSpPr>
          <p:cNvPr id="5" name="object 5"/>
          <p:cNvSpPr txBox="1"/>
          <p:nvPr/>
        </p:nvSpPr>
        <p:spPr>
          <a:xfrm>
            <a:off x="381000" y="7010400"/>
            <a:ext cx="914400" cy="442429"/>
          </a:xfrm>
          <a:prstGeom prst="rect">
            <a:avLst/>
          </a:prstGeom>
        </p:spPr>
        <p:txBody>
          <a:bodyPr vert="horz" wrap="square" lIns="0" tIns="87630" rIns="0" bIns="0" rtlCol="0">
            <a:spAutoFit/>
          </a:bodyPr>
          <a:lstStyle/>
          <a:p>
            <a:pPr marL="38100">
              <a:lnSpc>
                <a:spcPct val="100000"/>
              </a:lnSpc>
              <a:spcBef>
                <a:spcPts val="690"/>
              </a:spcBef>
            </a:pPr>
            <a:r>
              <a:rPr lang="en-US" sz="2300" b="1" dirty="0" smtClean="0">
                <a:latin typeface="Times New Roman"/>
                <a:cs typeface="Times New Roman"/>
              </a:rPr>
              <a:t>  </a:t>
            </a:r>
            <a:fld id="{81D60167-4931-47E6-BA6A-407CBD079E47}" type="slidenum">
              <a:rPr sz="2300" b="1" smtClean="0">
                <a:latin typeface="Times New Roman"/>
                <a:cs typeface="Times New Roman"/>
              </a:rPr>
              <a:pPr marL="38100">
                <a:lnSpc>
                  <a:spcPct val="100000"/>
                </a:lnSpc>
                <a:spcBef>
                  <a:spcPts val="690"/>
                </a:spcBef>
              </a:pPr>
              <a:t>9</a:t>
            </a:fld>
            <a:endParaRPr sz="2300">
              <a:latin typeface="Times New Roman"/>
              <a:cs typeface="Times New Roma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2748</TotalTime>
  <Words>1929</Words>
  <Application>Microsoft Office PowerPoint</Application>
  <PresentationFormat>Custom</PresentationFormat>
  <Paragraphs>347</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Slide 1</vt:lpstr>
      <vt:lpstr>TABLE OF CONTENTS</vt:lpstr>
      <vt:lpstr>TABLE OF CONTENTS</vt:lpstr>
      <vt:lpstr>ABSTRACT</vt:lpstr>
      <vt:lpstr>INTRODUCTION</vt:lpstr>
      <vt:lpstr>Slide 6</vt:lpstr>
      <vt:lpstr>         MOTIVATION</vt:lpstr>
      <vt:lpstr>LITERATURE SURVEY-1</vt:lpstr>
      <vt:lpstr>LITERATURE SURVEY-2</vt:lpstr>
      <vt:lpstr>LITERATURE SURVEY-3</vt:lpstr>
      <vt:lpstr>LITERATURE SURVEY-4</vt:lpstr>
      <vt:lpstr>LITERATURE SURVEY-5</vt:lpstr>
      <vt:lpstr>LITERATURE SURVEY-6</vt:lpstr>
      <vt:lpstr>LITERATURE SURVEY-7</vt:lpstr>
      <vt:lpstr>LITERATURE SURVEY-8</vt:lpstr>
      <vt:lpstr>LITERATURE SURVEY-9</vt:lpstr>
      <vt:lpstr>LITERATURE SURVEY-10</vt:lpstr>
      <vt:lpstr>     EXISTING SYSTEM</vt:lpstr>
      <vt:lpstr>   PROPOSED SYSTEM</vt:lpstr>
      <vt:lpstr>            MODULES SPLIT-UP</vt:lpstr>
      <vt:lpstr>           MODULE – 1</vt:lpstr>
      <vt:lpstr>           ARCHITECTURAL DESIGN – MODULE - 1</vt:lpstr>
      <vt:lpstr>            MODULE – 2</vt:lpstr>
      <vt:lpstr>           ARCHITECTURAL DESIGN – MODULE - 2</vt:lpstr>
      <vt:lpstr>            HARDWARE &amp; SOFTWARE REQUIREMENTS</vt:lpstr>
      <vt:lpstr>        SCREENSHOTS</vt:lpstr>
      <vt:lpstr>        SCREENSHOTS</vt:lpstr>
      <vt:lpstr>       SCREENSHOTS</vt:lpstr>
      <vt:lpstr>       CONCLUSION &amp; FUTURE WORK</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Literature Survey (Abirame Batch).pptx</dc:title>
  <dc:creator>Abirame</dc:creator>
  <cp:lastModifiedBy>Abirame</cp:lastModifiedBy>
  <cp:revision>416</cp:revision>
  <dcterms:created xsi:type="dcterms:W3CDTF">2022-10-07T09:01:29Z</dcterms:created>
  <dcterms:modified xsi:type="dcterms:W3CDTF">2023-03-23T09:00:10Z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2022-10-03T00:00:00Z</vt:filetime>
  </property>
  <property fmtid="{D5CDD505-2E9C-101B-9397-08002B2CF9AE}" pid="3" name="LastSaved">
    <vt:filetime>2022-10-07T00:00:00Z</vt:filetime>
  </property>
</Properties>
</file>