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handoutMasterIdLst>
    <p:handoutMasterId r:id="rId38"/>
  </p:handoutMasterIdLst>
  <p:sldIdLst>
    <p:sldId id="257" r:id="rId2"/>
    <p:sldId id="258" r:id="rId3"/>
    <p:sldId id="259" r:id="rId4"/>
    <p:sldId id="260" r:id="rId5"/>
    <p:sldId id="271" r:id="rId6"/>
    <p:sldId id="261" r:id="rId7"/>
    <p:sldId id="262" r:id="rId8"/>
    <p:sldId id="299" r:id="rId9"/>
    <p:sldId id="300" r:id="rId10"/>
    <p:sldId id="263" r:id="rId11"/>
    <p:sldId id="303" r:id="rId12"/>
    <p:sldId id="304" r:id="rId13"/>
    <p:sldId id="305" r:id="rId14"/>
    <p:sldId id="315" r:id="rId15"/>
    <p:sldId id="264" r:id="rId16"/>
    <p:sldId id="275" r:id="rId17"/>
    <p:sldId id="274" r:id="rId18"/>
    <p:sldId id="306" r:id="rId19"/>
    <p:sldId id="307" r:id="rId20"/>
    <p:sldId id="268" r:id="rId21"/>
    <p:sldId id="308" r:id="rId22"/>
    <p:sldId id="309" r:id="rId23"/>
    <p:sldId id="310" r:id="rId24"/>
    <p:sldId id="267" r:id="rId25"/>
    <p:sldId id="311" r:id="rId26"/>
    <p:sldId id="312" r:id="rId27"/>
    <p:sldId id="316" r:id="rId28"/>
    <p:sldId id="265" r:id="rId29"/>
    <p:sldId id="317" r:id="rId30"/>
    <p:sldId id="269" r:id="rId31"/>
    <p:sldId id="270" r:id="rId32"/>
    <p:sldId id="318" r:id="rId33"/>
    <p:sldId id="313" r:id="rId34"/>
    <p:sldId id="314" r:id="rId35"/>
    <p:sldId id="31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23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C75C31-1C18-46B1-8A0F-25F688730052}" type="datetimeFigureOut">
              <a:rPr lang="en-US" smtClean="0"/>
              <a:t>6/10/2022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A204C7-47CA-4D8B-AE3F-D35A4A8EE867}" type="slidenum">
              <a:rPr lang="en-US" smtClean="0"/>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3597B-99E9-4D89-B3A7-AF7269CF0CB0}" type="datetimeFigureOut">
              <a:rPr lang="en-IN" smtClean="0"/>
              <a:pPr/>
              <a:t>10-06-2022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63E9F-17D9-4D9D-A155-C06C7C01E417}" type="slidenum">
              <a:rPr lang="en-IN" smtClean="0"/>
              <a:pPr/>
              <a:t>‹#›</a:t>
            </a:fld>
            <a:endParaRPr lang="en-IN"/>
          </a:p>
        </p:txBody>
      </p:sp>
    </p:spTree>
    <p:extLst>
      <p:ext uri="{BB962C8B-B14F-4D97-AF65-F5344CB8AC3E}">
        <p14:creationId xmlns:p14="http://schemas.microsoft.com/office/powerpoint/2010/main" val="197876746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pPr/>
              <a:t>1</a:t>
            </a:fld>
            <a:endParaRPr lang="en-IN"/>
          </a:p>
        </p:txBody>
      </p:sp>
      <p:sp>
        <p:nvSpPr>
          <p:cNvPr id="5" name="Footer Placeholder 4"/>
          <p:cNvSpPr>
            <a:spLocks noGrp="1"/>
          </p:cNvSpPr>
          <p:nvPr>
            <p:ph type="ftr" sz="quarter" idx="11"/>
          </p:nvPr>
        </p:nvSpPr>
        <p:spPr/>
        <p:txBody>
          <a:bodyPr/>
          <a:lstStyle/>
          <a:p>
            <a:r>
              <a:rPr lang="en-IN"/>
              <a:t>BATCH NO:                   PRESENTED DATE:</a:t>
            </a:r>
          </a:p>
        </p:txBody>
      </p:sp>
      <p:sp>
        <p:nvSpPr>
          <p:cNvPr id="6" name="Header Placeholder 5"/>
          <p:cNvSpPr>
            <a:spLocks noGrp="1"/>
          </p:cNvSpPr>
          <p:nvPr>
            <p:ph type="hdr" sz="quarter" idx="12"/>
          </p:nvPr>
        </p:nvSpPr>
        <p:spPr/>
        <p:txBody>
          <a:bodyPr/>
          <a:lstStyle/>
          <a:p>
            <a:r>
              <a:rPr lang="en-IN"/>
              <a:t>REVIEW-I</a:t>
            </a:r>
          </a:p>
        </p:txBody>
      </p:sp>
    </p:spTree>
    <p:extLst>
      <p:ext uri="{BB962C8B-B14F-4D97-AF65-F5344CB8AC3E}">
        <p14:creationId xmlns:p14="http://schemas.microsoft.com/office/powerpoint/2010/main" val="2012198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CE73ABA-D484-47BA-8362-5D38427DD07D}" type="datetime1">
              <a:rPr lang="en-IN" smtClean="0"/>
              <a:t>10-06-2022</a:t>
            </a:fld>
            <a:endParaRPr lang="en-IN"/>
          </a:p>
        </p:txBody>
      </p:sp>
      <p:sp>
        <p:nvSpPr>
          <p:cNvPr id="5" name="Footer Placeholder 4"/>
          <p:cNvSpPr>
            <a:spLocks noGrp="1"/>
          </p:cNvSpPr>
          <p:nvPr>
            <p:ph type="ftr" sz="quarter" idx="11"/>
          </p:nvPr>
        </p:nvSpPr>
        <p:spPr/>
        <p:txBody>
          <a:bodyPr/>
          <a:lstStyle/>
          <a:p>
            <a:r>
              <a:rPr lang="en-US"/>
              <a:t>BATCH NO: 60 </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1981147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7C2E4-ACC2-44B0-8FD3-EDD46C4020D9}" type="datetime1">
              <a:rPr lang="en-IN" smtClean="0"/>
              <a:t>10-06-2022</a:t>
            </a:fld>
            <a:endParaRPr lang="en-IN"/>
          </a:p>
        </p:txBody>
      </p:sp>
      <p:sp>
        <p:nvSpPr>
          <p:cNvPr id="5" name="Footer Placeholder 4"/>
          <p:cNvSpPr>
            <a:spLocks noGrp="1"/>
          </p:cNvSpPr>
          <p:nvPr>
            <p:ph type="ftr" sz="quarter" idx="11"/>
          </p:nvPr>
        </p:nvSpPr>
        <p:spPr/>
        <p:txBody>
          <a:bodyPr/>
          <a:lstStyle/>
          <a:p>
            <a:r>
              <a:rPr lang="en-US"/>
              <a:t>BATCH NO: 60 </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36141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19BC391-CC97-48C1-B083-CA50F771E534}" type="datetime1">
              <a:rPr lang="en-IN" smtClean="0"/>
              <a:t>10-06-2022</a:t>
            </a:fld>
            <a:endParaRPr lang="en-IN"/>
          </a:p>
        </p:txBody>
      </p:sp>
      <p:sp>
        <p:nvSpPr>
          <p:cNvPr id="5" name="Footer Placeholder 4"/>
          <p:cNvSpPr>
            <a:spLocks noGrp="1"/>
          </p:cNvSpPr>
          <p:nvPr>
            <p:ph type="ftr" sz="quarter" idx="11"/>
          </p:nvPr>
        </p:nvSpPr>
        <p:spPr/>
        <p:txBody>
          <a:bodyPr/>
          <a:lstStyle/>
          <a:p>
            <a:r>
              <a:rPr lang="en-US"/>
              <a:t>BATCH NO: 60 </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115950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88800A-6741-4C59-A718-766A2138902A}" type="datetime1">
              <a:rPr lang="en-IN" smtClean="0"/>
              <a:t>10-06-2022</a:t>
            </a:fld>
            <a:endParaRPr lang="en-IN"/>
          </a:p>
        </p:txBody>
      </p:sp>
      <p:sp>
        <p:nvSpPr>
          <p:cNvPr id="5" name="Footer Placeholder 4"/>
          <p:cNvSpPr>
            <a:spLocks noGrp="1"/>
          </p:cNvSpPr>
          <p:nvPr>
            <p:ph type="ftr" sz="quarter" idx="11"/>
          </p:nvPr>
        </p:nvSpPr>
        <p:spPr/>
        <p:txBody>
          <a:bodyPr/>
          <a:lstStyle/>
          <a:p>
            <a:r>
              <a:rPr lang="en-US"/>
              <a:t>BATCH NO: 60 </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58033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3461E9-05A2-4D64-BA99-A2D161849925}" type="datetime1">
              <a:rPr lang="en-IN" smtClean="0"/>
              <a:t>10-06-2022</a:t>
            </a:fld>
            <a:endParaRPr lang="en-IN"/>
          </a:p>
        </p:txBody>
      </p:sp>
      <p:sp>
        <p:nvSpPr>
          <p:cNvPr id="5" name="Footer Placeholder 4"/>
          <p:cNvSpPr>
            <a:spLocks noGrp="1"/>
          </p:cNvSpPr>
          <p:nvPr>
            <p:ph type="ftr" sz="quarter" idx="11"/>
          </p:nvPr>
        </p:nvSpPr>
        <p:spPr/>
        <p:txBody>
          <a:bodyPr/>
          <a:lstStyle/>
          <a:p>
            <a:r>
              <a:rPr lang="en-US"/>
              <a:t>BATCH NO: 60 </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341381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2F90648-3F49-4B52-A397-73234251C977}" type="datetime1">
              <a:rPr lang="en-IN" smtClean="0"/>
              <a:t>10-06-2022</a:t>
            </a:fld>
            <a:endParaRPr lang="en-IN"/>
          </a:p>
        </p:txBody>
      </p:sp>
      <p:sp>
        <p:nvSpPr>
          <p:cNvPr id="6" name="Footer Placeholder 5"/>
          <p:cNvSpPr>
            <a:spLocks noGrp="1"/>
          </p:cNvSpPr>
          <p:nvPr>
            <p:ph type="ftr" sz="quarter" idx="11"/>
          </p:nvPr>
        </p:nvSpPr>
        <p:spPr/>
        <p:txBody>
          <a:bodyPr/>
          <a:lstStyle/>
          <a:p>
            <a:r>
              <a:rPr lang="en-US"/>
              <a:t>BATCH NO: 60 </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5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F2FCFAF-E41F-46F6-BAD5-08A5AB1122D3}" type="datetime1">
              <a:rPr lang="en-IN" smtClean="0"/>
              <a:t>10-06-2022</a:t>
            </a:fld>
            <a:endParaRPr lang="en-IN"/>
          </a:p>
        </p:txBody>
      </p:sp>
      <p:sp>
        <p:nvSpPr>
          <p:cNvPr id="8" name="Footer Placeholder 7"/>
          <p:cNvSpPr>
            <a:spLocks noGrp="1"/>
          </p:cNvSpPr>
          <p:nvPr>
            <p:ph type="ftr" sz="quarter" idx="11"/>
          </p:nvPr>
        </p:nvSpPr>
        <p:spPr/>
        <p:txBody>
          <a:bodyPr/>
          <a:lstStyle/>
          <a:p>
            <a:r>
              <a:rPr lang="en-US"/>
              <a:t>BATCH NO: 60 </a:t>
            </a:r>
            <a:endParaRPr lang="en-IN"/>
          </a:p>
        </p:txBody>
      </p:sp>
      <p:sp>
        <p:nvSpPr>
          <p:cNvPr id="9" name="Slide Number Placeholder 8"/>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2118790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8982EDE-D807-4B21-BB25-27EB9E41471C}" type="datetime1">
              <a:rPr lang="en-IN" smtClean="0"/>
              <a:t>10-06-2022</a:t>
            </a:fld>
            <a:endParaRPr lang="en-IN"/>
          </a:p>
        </p:txBody>
      </p:sp>
      <p:sp>
        <p:nvSpPr>
          <p:cNvPr id="4" name="Footer Placeholder 3"/>
          <p:cNvSpPr>
            <a:spLocks noGrp="1"/>
          </p:cNvSpPr>
          <p:nvPr>
            <p:ph type="ftr" sz="quarter" idx="11"/>
          </p:nvPr>
        </p:nvSpPr>
        <p:spPr/>
        <p:txBody>
          <a:bodyPr/>
          <a:lstStyle/>
          <a:p>
            <a:r>
              <a:rPr lang="en-US"/>
              <a:t>BATCH NO: 60 </a:t>
            </a:r>
            <a:endParaRPr lang="en-IN"/>
          </a:p>
        </p:txBody>
      </p:sp>
      <p:sp>
        <p:nvSpPr>
          <p:cNvPr id="5" name="Slide Number Placeholder 4"/>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190216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22CFDC-F0DB-4F41-814C-ADF32D172B3A}" type="datetime1">
              <a:rPr lang="en-IN" smtClean="0"/>
              <a:t>10-06-2022</a:t>
            </a:fld>
            <a:endParaRPr lang="en-IN"/>
          </a:p>
        </p:txBody>
      </p:sp>
      <p:sp>
        <p:nvSpPr>
          <p:cNvPr id="3" name="Footer Placeholder 2"/>
          <p:cNvSpPr>
            <a:spLocks noGrp="1"/>
          </p:cNvSpPr>
          <p:nvPr>
            <p:ph type="ftr" sz="quarter" idx="11"/>
          </p:nvPr>
        </p:nvSpPr>
        <p:spPr/>
        <p:txBody>
          <a:bodyPr/>
          <a:lstStyle/>
          <a:p>
            <a:r>
              <a:rPr lang="en-US"/>
              <a:t>BATCH NO: 60 </a:t>
            </a:r>
            <a:endParaRPr lang="en-IN"/>
          </a:p>
        </p:txBody>
      </p:sp>
      <p:sp>
        <p:nvSpPr>
          <p:cNvPr id="4" name="Slide Number Placeholder 3"/>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510164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ABCD00-043E-4D1D-846A-DAD3A1131220}" type="datetime1">
              <a:rPr lang="en-IN" smtClean="0"/>
              <a:t>10-06-2022</a:t>
            </a:fld>
            <a:endParaRPr lang="en-IN"/>
          </a:p>
        </p:txBody>
      </p:sp>
      <p:sp>
        <p:nvSpPr>
          <p:cNvPr id="6" name="Footer Placeholder 5"/>
          <p:cNvSpPr>
            <a:spLocks noGrp="1"/>
          </p:cNvSpPr>
          <p:nvPr>
            <p:ph type="ftr" sz="quarter" idx="11"/>
          </p:nvPr>
        </p:nvSpPr>
        <p:spPr/>
        <p:txBody>
          <a:bodyPr/>
          <a:lstStyle/>
          <a:p>
            <a:r>
              <a:rPr lang="en-US"/>
              <a:t>BATCH NO: 60 </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48703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9D0855-E3AC-4823-87F8-6A939720E255}" type="datetime1">
              <a:rPr lang="en-IN" smtClean="0"/>
              <a:t>10-06-2022</a:t>
            </a:fld>
            <a:endParaRPr lang="en-IN"/>
          </a:p>
        </p:txBody>
      </p:sp>
      <p:sp>
        <p:nvSpPr>
          <p:cNvPr id="6" name="Footer Placeholder 5"/>
          <p:cNvSpPr>
            <a:spLocks noGrp="1"/>
          </p:cNvSpPr>
          <p:nvPr>
            <p:ph type="ftr" sz="quarter" idx="11"/>
          </p:nvPr>
        </p:nvSpPr>
        <p:spPr/>
        <p:txBody>
          <a:bodyPr/>
          <a:lstStyle/>
          <a:p>
            <a:r>
              <a:rPr lang="en-US"/>
              <a:t>BATCH NO: 60 </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309407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06CEF-7CD2-4BA8-ABFC-9D1AD4599151}" type="datetime1">
              <a:rPr lang="en-IN" smtClean="0"/>
              <a:t>10-06-2022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BATCH NO: 60 </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9AD40C-E5A7-4132-A31D-54A4D1BB6E89}" type="slidenum">
              <a:rPr lang="en-IN" smtClean="0"/>
              <a:pPr/>
              <a:t>‹#›</a:t>
            </a:fld>
            <a:endParaRPr lang="en-IN"/>
          </a:p>
        </p:txBody>
      </p:sp>
    </p:spTree>
    <p:extLst>
      <p:ext uri="{BB962C8B-B14F-4D97-AF65-F5344CB8AC3E}">
        <p14:creationId xmlns:p14="http://schemas.microsoft.com/office/powerpoint/2010/main" val="1805384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iosrjen.org/Papers/vol3_issue2%20(part-2)/H03224551.pdf" TargetMode="External"/><Relationship Id="rId2" Type="http://schemas.openxmlformats.org/officeDocument/2006/relationships/hyperlink" Target="http://cs231n.stanford.edu/reports/2016/pdfs/214_Report.pdf" TargetMode="External"/><Relationship Id="rId1" Type="http://schemas.openxmlformats.org/officeDocument/2006/relationships/slideLayout" Target="../slideLayouts/slideLayout2.xml"/><Relationship Id="rId5" Type="http://schemas.openxmlformats.org/officeDocument/2006/relationships/hyperlink" Target="http://citeseerx.ist.psu.edu/viewdoc/download?doi=10.1.1.734.8389&amp;rep=rep1&amp;typ%20e=pdf" TargetMode="External"/><Relationship Id="rId4" Type="http://schemas.openxmlformats.org/officeDocument/2006/relationships/hyperlink" Target="http://citeseerx.ist.psu.edu/viewdoc/download?doi=10.1.1.734.8389&amp;rep=rep1&amp;typ"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3">
            <a:extLst>
              <a:ext uri="{28A0092B-C50C-407E-A947-70E740481C1C}">
                <a14:useLocalDpi xmlns:a14="http://schemas.microsoft.com/office/drawing/2010/main" val="0"/>
              </a:ext>
            </a:extLst>
          </a:blip>
          <a:srcRect/>
          <a:stretch>
            <a:fillRect/>
          </a:stretch>
        </p:blipFill>
        <p:spPr bwMode="auto">
          <a:xfrm>
            <a:off x="2215751" y="534690"/>
            <a:ext cx="4268688" cy="1008112"/>
          </a:xfrm>
          <a:prstGeom prst="rect">
            <a:avLst/>
          </a:prstGeom>
          <a:noFill/>
          <a:ln>
            <a:noFill/>
          </a:ln>
        </p:spPr>
      </p:pic>
      <p:sp>
        <p:nvSpPr>
          <p:cNvPr id="4" name="Rectangle 3"/>
          <p:cNvSpPr/>
          <p:nvPr/>
        </p:nvSpPr>
        <p:spPr>
          <a:xfrm>
            <a:off x="755576" y="1700808"/>
            <a:ext cx="7848872" cy="1846659"/>
          </a:xfrm>
          <a:prstGeom prst="rect">
            <a:avLst/>
          </a:prstGeom>
        </p:spPr>
        <p:txBody>
          <a:bodyPr wrap="square">
            <a:spAutoFit/>
          </a:bodyPr>
          <a:lstStyle/>
          <a:p>
            <a:pPr algn="ctr"/>
            <a:r>
              <a:rPr lang="en-US" sz="1600" b="1" dirty="0">
                <a:latin typeface="Times New Roman" pitchFamily="18" charset="0"/>
                <a:ea typeface="Verdana" pitchFamily="34" charset="0"/>
                <a:cs typeface="Times New Roman" pitchFamily="18" charset="0"/>
              </a:rPr>
              <a:t>SCHOOL OF COMPUTING</a:t>
            </a:r>
          </a:p>
          <a:p>
            <a:pPr algn="ctr"/>
            <a:r>
              <a:rPr lang="en-US" sz="1600" b="1" dirty="0">
                <a:latin typeface="Times New Roman" pitchFamily="18" charset="0"/>
                <a:ea typeface="Verdana" pitchFamily="34" charset="0"/>
                <a:cs typeface="Times New Roman" pitchFamily="18" charset="0"/>
              </a:rPr>
              <a:t>DEPARTMENT OF COMPUTER SCIENCE &amp; ENGINEERING</a:t>
            </a:r>
          </a:p>
          <a:p>
            <a:pPr algn="ctr"/>
            <a:r>
              <a:rPr lang="en-US" sz="1600" b="1" dirty="0">
                <a:latin typeface="Times New Roman" pitchFamily="18" charset="0"/>
                <a:ea typeface="Verdana" pitchFamily="34" charset="0"/>
                <a:cs typeface="Times New Roman" pitchFamily="18" charset="0"/>
              </a:rPr>
              <a:t>1156CS601- MINOR PROJECT</a:t>
            </a:r>
          </a:p>
          <a:p>
            <a:pPr algn="ctr"/>
            <a:r>
              <a:rPr lang="en-US" sz="1600" b="1" dirty="0">
                <a:latin typeface="Times New Roman" pitchFamily="18" charset="0"/>
                <a:ea typeface="Verdana" pitchFamily="34" charset="0"/>
                <a:cs typeface="Times New Roman" pitchFamily="18" charset="0"/>
              </a:rPr>
              <a:t>WINTER SEMESTER 21-22</a:t>
            </a:r>
          </a:p>
          <a:p>
            <a:pPr algn="ctr"/>
            <a:r>
              <a:rPr lang="en-IN" altLang="en-US" sz="1600" b="1" dirty="0">
                <a:latin typeface="Times New Roman" panose="02020603050405020304" pitchFamily="18" charset="0"/>
                <a:ea typeface="Verdana" panose="020B0604030504040204" pitchFamily="34" charset="0"/>
                <a:cs typeface="Times New Roman" panose="02020603050405020304" pitchFamily="18" charset="0"/>
              </a:rPr>
              <a:t>SEMESTER END PROJECT VIVA VOCE EXAMINATIONS</a:t>
            </a:r>
            <a:endParaRPr lang="en-IN" altLang="en-US" sz="1600" dirty="0">
              <a:ea typeface="Verdana" panose="020B0604030504040204" pitchFamily="34" charset="0"/>
              <a:cs typeface="Times New Roman" panose="02020603050405020304" pitchFamily="18" charset="0"/>
            </a:endParaRPr>
          </a:p>
          <a:p>
            <a:pPr algn="ctr"/>
            <a:endParaRPr lang="en-IN" sz="1600" dirty="0">
              <a:latin typeface="Times New Roman" pitchFamily="18" charset="0"/>
              <a:ea typeface="Verdana" pitchFamily="34" charset="0"/>
              <a:cs typeface="Times New Roman" pitchFamily="18" charset="0"/>
            </a:endParaRPr>
          </a:p>
          <a:p>
            <a:pPr algn="ctr"/>
            <a:endParaRPr lang="en-IN" dirty="0"/>
          </a:p>
        </p:txBody>
      </p:sp>
      <p:sp>
        <p:nvSpPr>
          <p:cNvPr id="7" name="Rectangle 6"/>
          <p:cNvSpPr/>
          <p:nvPr/>
        </p:nvSpPr>
        <p:spPr>
          <a:xfrm>
            <a:off x="557808" y="3362801"/>
            <a:ext cx="7848872" cy="1015663"/>
          </a:xfrm>
          <a:prstGeom prst="rect">
            <a:avLst/>
          </a:prstGeom>
        </p:spPr>
        <p:txBody>
          <a:bodyPr wrap="square">
            <a:spAutoFit/>
          </a:bodyPr>
          <a:lstStyle/>
          <a:p>
            <a:pPr marL="758190" algn="ctr">
              <a:lnSpc>
                <a:spcPct val="100000"/>
              </a:lnSpc>
            </a:pPr>
            <a:r>
              <a:rPr lang="en-US" sz="2000" b="1" dirty="0">
                <a:latin typeface="Times New Roman"/>
                <a:cs typeface="Times New Roman"/>
              </a:rPr>
              <a:t>“</a:t>
            </a:r>
            <a:r>
              <a:rPr lang="en-US" sz="2000" b="1" i="0" dirty="0">
                <a:effectLst/>
                <a:latin typeface="Times New Roman" panose="02020603050405020304" pitchFamily="18" charset="0"/>
                <a:cs typeface="Times New Roman" panose="02020603050405020304" pitchFamily="18" charset="0"/>
              </a:rPr>
              <a:t>REAL-TIME HAND GESTURE</a:t>
            </a:r>
            <a:br>
              <a:rPr lang="en-US" sz="2000" b="1" dirty="0">
                <a:latin typeface="Times New Roman" panose="02020603050405020304" pitchFamily="18" charset="0"/>
                <a:cs typeface="Times New Roman" panose="02020603050405020304" pitchFamily="18" charset="0"/>
              </a:rPr>
            </a:br>
            <a:r>
              <a:rPr lang="en-US" sz="2000" b="1" i="0" dirty="0">
                <a:effectLst/>
                <a:latin typeface="Times New Roman" panose="02020603050405020304" pitchFamily="18" charset="0"/>
                <a:cs typeface="Times New Roman" panose="02020603050405020304" pitchFamily="18" charset="0"/>
              </a:rPr>
              <a:t>RECOGNITION USING CONVOLUTIONAL NEURAL NETWORK</a:t>
            </a:r>
            <a:r>
              <a:rPr lang="en-US" sz="2000" b="1" spc="-5" dirty="0">
                <a:latin typeface="Times New Roman"/>
                <a:cs typeface="Times New Roman"/>
              </a:rPr>
              <a:t>”</a:t>
            </a:r>
            <a:endParaRPr lang="en-US" sz="2000" dirty="0">
              <a:latin typeface="Times New Roman"/>
              <a:cs typeface="Times New Roman"/>
            </a:endParaRPr>
          </a:p>
        </p:txBody>
      </p:sp>
      <p:sp>
        <p:nvSpPr>
          <p:cNvPr id="8" name="Rectangle 7"/>
          <p:cNvSpPr/>
          <p:nvPr/>
        </p:nvSpPr>
        <p:spPr>
          <a:xfrm>
            <a:off x="4146612" y="4756739"/>
            <a:ext cx="4692588" cy="1600438"/>
          </a:xfrm>
          <a:prstGeom prst="rect">
            <a:avLst/>
          </a:prstGeom>
        </p:spPr>
        <p:txBody>
          <a:bodyPr wrap="square">
            <a:spAutoFit/>
          </a:bodyPr>
          <a:lstStyle/>
          <a:p>
            <a:r>
              <a:rPr lang="en-IN" sz="1400" b="1" dirty="0">
                <a:latin typeface="Times New Roman" pitchFamily="18" charset="0"/>
                <a:cs typeface="Times New Roman" pitchFamily="18" charset="0"/>
              </a:rPr>
              <a:t>PRESENTED BY</a:t>
            </a:r>
          </a:p>
          <a:p>
            <a:pPr algn="ctr"/>
            <a:endParaRPr lang="en-IN" sz="1400" b="1" dirty="0">
              <a:latin typeface="Times New Roman" pitchFamily="18" charset="0"/>
              <a:cs typeface="Times New Roman" pitchFamily="18" charset="0"/>
            </a:endParaRPr>
          </a:p>
          <a:p>
            <a:pPr algn="l" rtl="0"/>
            <a:r>
              <a:rPr lang="en-IN" sz="1400" b="1" dirty="0">
                <a:effectLst/>
                <a:latin typeface="Times New Roman" panose="02020603050405020304" pitchFamily="18" charset="0"/>
                <a:cs typeface="Times New Roman" panose="02020603050405020304" pitchFamily="18" charset="0"/>
              </a:rPr>
              <a:t>1.Abiram </a:t>
            </a:r>
            <a:r>
              <a:rPr lang="en-IN" sz="1400" b="1" dirty="0" err="1">
                <a:effectLst/>
                <a:latin typeface="Times New Roman" panose="02020603050405020304" pitchFamily="18" charset="0"/>
                <a:cs typeface="Times New Roman" panose="02020603050405020304" pitchFamily="18" charset="0"/>
              </a:rPr>
              <a:t>Ganiyada</a:t>
            </a:r>
            <a:r>
              <a:rPr lang="en-IN" sz="1400" b="1" dirty="0">
                <a:effectLst/>
                <a:latin typeface="Times New Roman" panose="02020603050405020304" pitchFamily="18" charset="0"/>
                <a:cs typeface="Times New Roman" panose="02020603050405020304" pitchFamily="18" charset="0"/>
              </a:rPr>
              <a:t> (19UECS0295) (15600)</a:t>
            </a:r>
            <a:br>
              <a:rPr lang="en-IN" sz="1400" b="1" dirty="0">
                <a:effectLst/>
                <a:latin typeface="Times New Roman" panose="02020603050405020304" pitchFamily="18" charset="0"/>
                <a:cs typeface="Times New Roman" panose="02020603050405020304" pitchFamily="18" charset="0"/>
              </a:rPr>
            </a:br>
            <a:r>
              <a:rPr lang="en-IN" sz="1400" b="1" dirty="0">
                <a:effectLst/>
                <a:latin typeface="Times New Roman" panose="02020603050405020304" pitchFamily="18" charset="0"/>
                <a:cs typeface="Times New Roman" panose="02020603050405020304" pitchFamily="18" charset="0"/>
              </a:rPr>
              <a:t>2.R.Bhuvana </a:t>
            </a:r>
            <a:r>
              <a:rPr lang="en-IN" sz="1400" b="1" dirty="0" err="1">
                <a:effectLst/>
                <a:latin typeface="Times New Roman" panose="02020603050405020304" pitchFamily="18" charset="0"/>
                <a:cs typeface="Times New Roman" panose="02020603050405020304" pitchFamily="18" charset="0"/>
              </a:rPr>
              <a:t>Shanmukha</a:t>
            </a:r>
            <a:r>
              <a:rPr lang="en-IN" sz="1400" b="1" dirty="0">
                <a:effectLst/>
                <a:latin typeface="Times New Roman" panose="02020603050405020304" pitchFamily="18" charset="0"/>
                <a:cs typeface="Times New Roman" panose="02020603050405020304" pitchFamily="18" charset="0"/>
              </a:rPr>
              <a:t> </a:t>
            </a:r>
            <a:r>
              <a:rPr lang="en-IN" sz="1400" b="1" dirty="0" err="1">
                <a:effectLst/>
                <a:latin typeface="Times New Roman" panose="02020603050405020304" pitchFamily="18" charset="0"/>
                <a:cs typeface="Times New Roman" panose="02020603050405020304" pitchFamily="18" charset="0"/>
              </a:rPr>
              <a:t>sai</a:t>
            </a:r>
            <a:r>
              <a:rPr lang="en-IN" sz="1400" b="1" dirty="0">
                <a:effectLst/>
                <a:latin typeface="Times New Roman" panose="02020603050405020304" pitchFamily="18" charset="0"/>
                <a:cs typeface="Times New Roman" panose="02020603050405020304" pitchFamily="18" charset="0"/>
              </a:rPr>
              <a:t> </a:t>
            </a:r>
            <a:r>
              <a:rPr lang="en-IN" sz="1400" b="1" dirty="0" err="1">
                <a:effectLst/>
                <a:latin typeface="Times New Roman" panose="02020603050405020304" pitchFamily="18" charset="0"/>
                <a:cs typeface="Times New Roman" panose="02020603050405020304" pitchFamily="18" charset="0"/>
              </a:rPr>
              <a:t>sivani</a:t>
            </a:r>
            <a:r>
              <a:rPr lang="en-IN" sz="1400" b="1" dirty="0">
                <a:effectLst/>
                <a:latin typeface="Times New Roman" panose="02020603050405020304" pitchFamily="18" charset="0"/>
                <a:cs typeface="Times New Roman" panose="02020603050405020304" pitchFamily="18" charset="0"/>
              </a:rPr>
              <a:t>(19UECS0840) (12597)</a:t>
            </a:r>
            <a:br>
              <a:rPr lang="en-IN" sz="1400" b="1" dirty="0">
                <a:effectLst/>
                <a:latin typeface="Times New Roman" panose="02020603050405020304" pitchFamily="18" charset="0"/>
                <a:cs typeface="Times New Roman" panose="02020603050405020304" pitchFamily="18" charset="0"/>
              </a:rPr>
            </a:br>
            <a:r>
              <a:rPr lang="en-IN" sz="1400" b="1" dirty="0">
                <a:effectLst/>
                <a:latin typeface="Times New Roman" panose="02020603050405020304" pitchFamily="18" charset="0"/>
                <a:cs typeface="Times New Roman" panose="02020603050405020304" pitchFamily="18" charset="0"/>
              </a:rPr>
              <a:t>3.G. </a:t>
            </a:r>
            <a:r>
              <a:rPr lang="en-IN" sz="1400" b="1" dirty="0" err="1">
                <a:effectLst/>
                <a:latin typeface="Times New Roman" panose="02020603050405020304" pitchFamily="18" charset="0"/>
                <a:cs typeface="Times New Roman" panose="02020603050405020304" pitchFamily="18" charset="0"/>
              </a:rPr>
              <a:t>sai</a:t>
            </a:r>
            <a:r>
              <a:rPr lang="en-IN" sz="1400" b="1" dirty="0">
                <a:effectLst/>
                <a:latin typeface="Times New Roman" panose="02020603050405020304" pitchFamily="18" charset="0"/>
                <a:cs typeface="Times New Roman" panose="02020603050405020304" pitchFamily="18" charset="0"/>
              </a:rPr>
              <a:t> rishi (19UECS0346) (15049)</a:t>
            </a:r>
            <a:br>
              <a:rPr lang="en-IN" sz="1400" dirty="0">
                <a:effectLst/>
              </a:rPr>
            </a:br>
            <a:br>
              <a:rPr lang="en-IN" sz="1400" b="0" i="0" dirty="0">
                <a:solidFill>
                  <a:srgbClr val="5D6879"/>
                </a:solidFill>
                <a:effectLst/>
                <a:latin typeface="Lato" panose="020F0502020204030203" pitchFamily="34" charset="0"/>
              </a:rPr>
            </a:br>
            <a:endParaRPr lang="en-IN" sz="1400" b="1" dirty="0">
              <a:latin typeface="Times New Roman" pitchFamily="18" charset="0"/>
              <a:cs typeface="Times New Roman" pitchFamily="18" charset="0"/>
            </a:endParaRPr>
          </a:p>
        </p:txBody>
      </p:sp>
      <p:sp>
        <p:nvSpPr>
          <p:cNvPr id="9" name="Rectangle 8"/>
          <p:cNvSpPr/>
          <p:nvPr/>
        </p:nvSpPr>
        <p:spPr>
          <a:xfrm>
            <a:off x="609600" y="4869160"/>
            <a:ext cx="2843808" cy="954107"/>
          </a:xfrm>
          <a:prstGeom prst="rect">
            <a:avLst/>
          </a:prstGeom>
        </p:spPr>
        <p:txBody>
          <a:bodyPr wrap="square">
            <a:spAutoFit/>
          </a:bodyPr>
          <a:lstStyle/>
          <a:p>
            <a:r>
              <a:rPr lang="en-IN" sz="1400" b="1" dirty="0">
                <a:latin typeface="Times New Roman" pitchFamily="18" charset="0"/>
                <a:cs typeface="Times New Roman" pitchFamily="18" charset="0"/>
              </a:rPr>
              <a:t>SUPERVISED BY</a:t>
            </a:r>
          </a:p>
          <a:p>
            <a:endParaRPr lang="en-IN" sz="1400" b="1" dirty="0">
              <a:latin typeface="Times New Roman" pitchFamily="18" charset="0"/>
              <a:cs typeface="Times New Roman" pitchFamily="18" charset="0"/>
            </a:endParaRPr>
          </a:p>
          <a:p>
            <a:r>
              <a:rPr lang="en-IN" sz="1400" b="1" dirty="0">
                <a:effectLst/>
                <a:latin typeface="Times New Roman" panose="02020603050405020304" pitchFamily="18" charset="0"/>
                <a:cs typeface="Times New Roman" pitchFamily="18" charset="0"/>
              </a:rPr>
              <a:t>MR.</a:t>
            </a:r>
            <a:r>
              <a:rPr lang="en-IN" sz="1400" dirty="0">
                <a:effectLst/>
                <a:latin typeface="Times New Roman" panose="02020603050405020304" pitchFamily="18" charset="0"/>
                <a:cs typeface="Times New Roman" panose="02020603050405020304" pitchFamily="18" charset="0"/>
              </a:rPr>
              <a:t> </a:t>
            </a:r>
            <a:r>
              <a:rPr lang="en-IN" sz="1400" b="1" dirty="0">
                <a:effectLst/>
                <a:latin typeface="Times New Roman" panose="02020603050405020304" pitchFamily="18" charset="0"/>
                <a:cs typeface="Times New Roman" panose="02020603050405020304" pitchFamily="18" charset="0"/>
              </a:rPr>
              <a:t>S.Girirajan, M.TECH</a:t>
            </a:r>
            <a:endParaRPr lang="en-IN" sz="1400" b="1" dirty="0">
              <a:latin typeface="Times New Roman" panose="02020603050405020304" pitchFamily="18" charset="0"/>
              <a:cs typeface="Times New Roman" panose="02020603050405020304" pitchFamily="18" charset="0"/>
            </a:endParaRPr>
          </a:p>
          <a:p>
            <a:endParaRPr lang="en-IN" sz="1400" dirty="0"/>
          </a:p>
        </p:txBody>
      </p:sp>
      <p:sp>
        <p:nvSpPr>
          <p:cNvPr id="10" name="Slide Number Placeholder 9"/>
          <p:cNvSpPr>
            <a:spLocks noGrp="1"/>
          </p:cNvSpPr>
          <p:nvPr>
            <p:ph type="sldNum" sz="quarter" idx="12"/>
          </p:nvPr>
        </p:nvSpPr>
        <p:spPr/>
        <p:txBody>
          <a:bodyPr/>
          <a:lstStyle/>
          <a:p>
            <a:fld id="{FA00FD27-8DB0-4CB2-BD37-BEA95C6A1008}" type="slidenum">
              <a:rPr lang="en-IN" smtClean="0"/>
              <a:pPr/>
              <a:t>1</a:t>
            </a:fld>
            <a:endParaRPr lang="en-IN" dirty="0"/>
          </a:p>
        </p:txBody>
      </p:sp>
      <p:sp>
        <p:nvSpPr>
          <p:cNvPr id="11" name="Footer Placeholder 10"/>
          <p:cNvSpPr>
            <a:spLocks noGrp="1"/>
          </p:cNvSpPr>
          <p:nvPr>
            <p:ph type="ftr" sz="quarter" idx="11"/>
          </p:nvPr>
        </p:nvSpPr>
        <p:spPr>
          <a:xfrm>
            <a:off x="3124200" y="6356350"/>
            <a:ext cx="3810000" cy="365125"/>
          </a:xfrm>
        </p:spPr>
        <p:txBody>
          <a:bodyPr/>
          <a:lstStyle/>
          <a:p>
            <a:r>
              <a:rPr lang="en-US"/>
              <a:t>BATCH NO: 60 </a:t>
            </a:r>
            <a:endParaRPr lang="en-IN" dirty="0"/>
          </a:p>
        </p:txBody>
      </p:sp>
      <p:sp>
        <p:nvSpPr>
          <p:cNvPr id="13" name="Date Placeholder 12"/>
          <p:cNvSpPr>
            <a:spLocks noGrp="1"/>
          </p:cNvSpPr>
          <p:nvPr>
            <p:ph type="dt" sz="half" idx="10"/>
          </p:nvPr>
        </p:nvSpPr>
        <p:spPr/>
        <p:txBody>
          <a:bodyPr/>
          <a:lstStyle/>
          <a:p>
            <a:fld id="{6F785DE3-01F5-4803-B68F-A13138E44394}" type="datetime1">
              <a:rPr lang="en-IN" smtClean="0"/>
              <a:t>10-06-2022</a:t>
            </a:fld>
            <a:endParaRPr lang="en-IN" dirty="0"/>
          </a:p>
        </p:txBody>
      </p:sp>
    </p:spTree>
    <p:extLst>
      <p:ext uri="{BB962C8B-B14F-4D97-AF65-F5344CB8AC3E}">
        <p14:creationId xmlns:p14="http://schemas.microsoft.com/office/powerpoint/2010/main" val="2427753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775" y="1417638"/>
            <a:ext cx="8517691" cy="4708525"/>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MODULE1:</a:t>
            </a:r>
          </a:p>
          <a:p>
            <a:pPr marL="0" indent="0">
              <a:buNone/>
            </a:pP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3124200" y="6356350"/>
            <a:ext cx="3581400" cy="365125"/>
          </a:xfrm>
        </p:spPr>
        <p:txBody>
          <a:bodyPr/>
          <a:lstStyle/>
          <a:p>
            <a:r>
              <a:rPr lang="en-US"/>
              <a:t>BATCH NO: 60 </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10</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DESIGN AND METHODOLOGIES</a:t>
            </a:r>
            <a:endParaRPr lang="en-IN" dirty="0"/>
          </a:p>
        </p:txBody>
      </p:sp>
      <p:sp>
        <p:nvSpPr>
          <p:cNvPr id="8" name="Date Placeholder 7"/>
          <p:cNvSpPr>
            <a:spLocks noGrp="1"/>
          </p:cNvSpPr>
          <p:nvPr>
            <p:ph type="dt" sz="half" idx="10"/>
          </p:nvPr>
        </p:nvSpPr>
        <p:spPr/>
        <p:txBody>
          <a:bodyPr/>
          <a:lstStyle/>
          <a:p>
            <a:fld id="{6FF9E795-D81B-4FD7-BC72-BD495F16862F}" type="datetime1">
              <a:rPr lang="en-IN" smtClean="0"/>
              <a:t>10-06-2022</a:t>
            </a:fld>
            <a:endParaRPr lang="en-IN"/>
          </a:p>
        </p:txBody>
      </p:sp>
      <p:sp>
        <p:nvSpPr>
          <p:cNvPr id="7" name="Content Placeholder 2">
            <a:extLst>
              <a:ext uri="{FF2B5EF4-FFF2-40B4-BE49-F238E27FC236}">
                <a16:creationId xmlns:a16="http://schemas.microsoft.com/office/drawing/2014/main" id="{89A26316-A135-84E9-B723-4BAF0072660F}"/>
              </a:ext>
            </a:extLst>
          </p:cNvPr>
          <p:cNvSpPr txBox="1">
            <a:spLocks/>
          </p:cNvSpPr>
          <p:nvPr/>
        </p:nvSpPr>
        <p:spPr>
          <a:xfrm>
            <a:off x="475268" y="2133600"/>
            <a:ext cx="7772400" cy="4322491"/>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70000"/>
              </a:lnSpc>
              <a:buFont typeface="Wingdings" panose="05000000000000000000" pitchFamily="2" charset="2"/>
              <a:buChar char="Ø"/>
            </a:pPr>
            <a:r>
              <a:rPr lang="en-US" sz="8000" dirty="0">
                <a:latin typeface="Times New Roman" panose="02020603050405020304" pitchFamily="18" charset="0"/>
                <a:cs typeface="Times New Roman" panose="02020603050405020304" pitchFamily="18" charset="0"/>
              </a:rPr>
              <a:t>Data Collection and training using Convolution neural network</a:t>
            </a:r>
          </a:p>
          <a:p>
            <a:pPr marL="0" indent="0" algn="just">
              <a:lnSpc>
                <a:spcPct val="170000"/>
              </a:lnSpc>
              <a:buFont typeface="Arial" pitchFamily="34" charset="0"/>
              <a:buNone/>
            </a:pPr>
            <a:r>
              <a:rPr lang="en-US" sz="8000" b="1" dirty="0">
                <a:latin typeface="Times New Roman" panose="02020603050405020304" pitchFamily="18" charset="0"/>
                <a:cs typeface="Times New Roman" panose="02020603050405020304" pitchFamily="18" charset="0"/>
              </a:rPr>
              <a:t>Step1:Data set collection:</a:t>
            </a:r>
          </a:p>
          <a:p>
            <a:pPr marL="0" indent="0" algn="just">
              <a:lnSpc>
                <a:spcPct val="170000"/>
              </a:lnSpc>
              <a:buFont typeface="Arial" pitchFamily="34" charset="0"/>
              <a:buNone/>
            </a:pPr>
            <a:r>
              <a:rPr lang="en-US" sz="8000" dirty="0">
                <a:latin typeface="Times New Roman" panose="02020603050405020304" pitchFamily="18" charset="0"/>
                <a:cs typeface="Times New Roman" panose="02020603050405020304" pitchFamily="18" charset="0"/>
              </a:rPr>
              <a:t>The sample data has been collected from website which consists of all the records of individuals. The dataset collected consists of nearly 4,500 datasets. Those data sets will be used as training and testing data set. we’ve got collected the datasets from the web site ”kaggle.com”.</a:t>
            </a:r>
            <a:endParaRPr lang="en-US" dirty="0">
              <a:latin typeface="Times New Roman" panose="02020603050405020304" pitchFamily="18" charset="0"/>
              <a:cs typeface="Times New Roman" panose="02020603050405020304" pitchFamily="18" charset="0"/>
            </a:endParaRPr>
          </a:p>
          <a:p>
            <a:pPr marL="0" indent="0" algn="just">
              <a:buFont typeface="Arial" pitchFamily="34" charset="0"/>
              <a:buNone/>
            </a:pPr>
            <a:endParaRPr lang="en-US" dirty="0">
              <a:latin typeface="Times New Roman" panose="02020603050405020304" pitchFamily="18" charset="0"/>
              <a:cs typeface="Times New Roman" panose="02020603050405020304" pitchFamily="18" charset="0"/>
            </a:endParaRPr>
          </a:p>
          <a:p>
            <a:pPr marL="0" indent="0">
              <a:buFont typeface="Arial" pitchFamily="34" charset="0"/>
              <a:buNone/>
            </a:pPr>
            <a:endParaRPr lang="en-US"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4020428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81400" cy="365125"/>
          </a:xfrm>
        </p:spPr>
        <p:txBody>
          <a:bodyPr/>
          <a:lstStyle/>
          <a:p>
            <a:r>
              <a:rPr lang="en-US"/>
              <a:t>BATCH NO: 60 </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11</a:t>
            </a:fld>
            <a:endParaRPr lang="en-IN"/>
          </a:p>
        </p:txBody>
      </p:sp>
      <p:sp>
        <p:nvSpPr>
          <p:cNvPr id="6" name="Title 1"/>
          <p:cNvSpPr>
            <a:spLocks noGrp="1"/>
          </p:cNvSpPr>
          <p:nvPr>
            <p:ph type="title"/>
          </p:nvPr>
        </p:nvSpPr>
        <p:spPr>
          <a:xfrm>
            <a:off x="406924" y="285291"/>
            <a:ext cx="8229600" cy="1143000"/>
          </a:xfrm>
        </p:spPr>
        <p:txBody>
          <a:bodyPr/>
          <a:lstStyle/>
          <a:p>
            <a:pPr algn="l"/>
            <a:r>
              <a:rPr lang="en-IN" sz="2400" b="1" dirty="0">
                <a:latin typeface="Times New Roman" pitchFamily="18" charset="0"/>
                <a:cs typeface="Times New Roman" pitchFamily="18" charset="0"/>
              </a:rPr>
              <a:t>DESIGN AND METHODOLOGIES</a:t>
            </a:r>
            <a:endParaRPr lang="en-IN" dirty="0"/>
          </a:p>
        </p:txBody>
      </p:sp>
      <p:sp>
        <p:nvSpPr>
          <p:cNvPr id="8" name="Date Placeholder 7"/>
          <p:cNvSpPr>
            <a:spLocks noGrp="1"/>
          </p:cNvSpPr>
          <p:nvPr>
            <p:ph type="dt" sz="half" idx="10"/>
          </p:nvPr>
        </p:nvSpPr>
        <p:spPr/>
        <p:txBody>
          <a:bodyPr/>
          <a:lstStyle/>
          <a:p>
            <a:fld id="{AE7B4D7A-5D33-4E3A-AA68-160D6E6445CA}" type="datetime1">
              <a:rPr lang="en-IN" smtClean="0"/>
              <a:t>10-06-2022</a:t>
            </a:fld>
            <a:endParaRPr lang="en-IN"/>
          </a:p>
        </p:txBody>
      </p:sp>
      <p:sp>
        <p:nvSpPr>
          <p:cNvPr id="7" name="Content Placeholder 2">
            <a:extLst>
              <a:ext uri="{FF2B5EF4-FFF2-40B4-BE49-F238E27FC236}">
                <a16:creationId xmlns:a16="http://schemas.microsoft.com/office/drawing/2014/main" id="{89A26316-A135-84E9-B723-4BAF0072660F}"/>
              </a:ext>
            </a:extLst>
          </p:cNvPr>
          <p:cNvSpPr txBox="1">
            <a:spLocks/>
          </p:cNvSpPr>
          <p:nvPr/>
        </p:nvSpPr>
        <p:spPr>
          <a:xfrm>
            <a:off x="169109" y="2132855"/>
            <a:ext cx="7772400" cy="432249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endParaRPr lang="en-US" dirty="0">
              <a:latin typeface="Times New Roman" panose="02020603050405020304" pitchFamily="18" charset="0"/>
              <a:cs typeface="Times New Roman" panose="02020603050405020304" pitchFamily="18" charset="0"/>
            </a:endParaRPr>
          </a:p>
          <a:p>
            <a:pPr marL="0" indent="0" algn="just">
              <a:buFont typeface="Arial" pitchFamily="34" charset="0"/>
              <a:buNone/>
            </a:pPr>
            <a:endParaRPr lang="en-US" dirty="0">
              <a:latin typeface="Times New Roman" panose="02020603050405020304" pitchFamily="18" charset="0"/>
              <a:cs typeface="Times New Roman" panose="02020603050405020304" pitchFamily="18" charset="0"/>
            </a:endParaRPr>
          </a:p>
          <a:p>
            <a:pPr marL="0" indent="0">
              <a:buFont typeface="Arial" pitchFamily="34" charset="0"/>
              <a:buNone/>
            </a:pPr>
            <a:endParaRPr lang="en-US" sz="2400" dirty="0">
              <a:latin typeface="Times New Roman" panose="02020603050405020304" pitchFamily="18" charset="0"/>
              <a:cs typeface="Times New Roman" panose="02020603050405020304" pitchFamily="18" charset="0"/>
            </a:endParaRPr>
          </a:p>
          <a:p>
            <a:endParaRPr lang="en-IN" sz="2400" dirty="0"/>
          </a:p>
        </p:txBody>
      </p:sp>
      <p:sp>
        <p:nvSpPr>
          <p:cNvPr id="9" name="Content Placeholder 2">
            <a:extLst>
              <a:ext uri="{FF2B5EF4-FFF2-40B4-BE49-F238E27FC236}">
                <a16:creationId xmlns:a16="http://schemas.microsoft.com/office/drawing/2014/main" id="{89DD83C6-2034-5921-961E-326A2F72889D}"/>
              </a:ext>
            </a:extLst>
          </p:cNvPr>
          <p:cNvSpPr>
            <a:spLocks noGrp="1"/>
          </p:cNvSpPr>
          <p:nvPr>
            <p:ph idx="1"/>
          </p:nvPr>
        </p:nvSpPr>
        <p:spPr>
          <a:xfrm>
            <a:off x="381000" y="1381696"/>
            <a:ext cx="8516937" cy="4708525"/>
          </a:xfrm>
        </p:spPr>
        <p:txBody>
          <a:bodyPr>
            <a:normAutofit fontScale="25000" lnSpcReduction="20000"/>
          </a:bodyPr>
          <a:lstStyle/>
          <a:p>
            <a:pPr algn="just">
              <a:lnSpc>
                <a:spcPct val="150000"/>
              </a:lnSpc>
              <a:buFont typeface="Wingdings" panose="05000000000000000000" pitchFamily="2" charset="2"/>
              <a:buChar char="Ø"/>
            </a:pPr>
            <a:r>
              <a:rPr lang="en-US" sz="8000" b="1" dirty="0">
                <a:latin typeface="Times New Roman" panose="02020603050405020304" pitchFamily="18" charset="0"/>
                <a:cs typeface="Times New Roman" panose="02020603050405020304" pitchFamily="18" charset="0"/>
              </a:rPr>
              <a:t>Step 2: Training the collected data</a:t>
            </a:r>
          </a:p>
          <a:p>
            <a:pPr algn="l" rtl="0"/>
            <a:r>
              <a:rPr lang="en-US" sz="8000" dirty="0">
                <a:effectLst/>
                <a:latin typeface="Times New Roman" panose="02020603050405020304" pitchFamily="18" charset="0"/>
                <a:cs typeface="Times New Roman" panose="02020603050405020304" pitchFamily="18" charset="0"/>
              </a:rPr>
              <a:t>The train-test split procedure is suitable after you have a awfully large dataset, a</a:t>
            </a:r>
            <a:r>
              <a:rPr lang="en-US" sz="8000" dirty="0">
                <a:latin typeface="Times New Roman" panose="02020603050405020304" pitchFamily="18" charset="0"/>
                <a:cs typeface="Times New Roman" panose="02020603050405020304" pitchFamily="18" charset="0"/>
              </a:rPr>
              <a:t> </a:t>
            </a:r>
            <a:r>
              <a:rPr lang="en-US" sz="8000" dirty="0">
                <a:effectLst/>
                <a:latin typeface="Times New Roman" panose="02020603050405020304" pitchFamily="18" charset="0"/>
                <a:cs typeface="Times New Roman" panose="02020603050405020304" pitchFamily="18" charset="0"/>
              </a:rPr>
              <a:t>costly model to coach, or require a decent estimate of model performance quickly</a:t>
            </a:r>
            <a:r>
              <a:rPr lang="en-US" sz="8000" dirty="0">
                <a:latin typeface="Times New Roman" panose="02020603050405020304" pitchFamily="18" charset="0"/>
                <a:cs typeface="Times New Roman" panose="02020603050405020304" pitchFamily="18" charset="0"/>
              </a:rPr>
              <a:t> . </a:t>
            </a:r>
            <a:r>
              <a:rPr lang="en-US" sz="8000" dirty="0">
                <a:effectLst/>
                <a:latin typeface="Times New Roman" panose="02020603050405020304" pitchFamily="18" charset="0"/>
                <a:cs typeface="Times New Roman" panose="02020603050405020304" pitchFamily="18" charset="0"/>
              </a:rPr>
              <a:t>The way to use the scikit-learn machine learning to perform the train test split procedure. The way to evaluate machine learning algorithms for classification and regression using the train test split.</a:t>
            </a:r>
            <a:br>
              <a:rPr lang="en-US" sz="4500" dirty="0">
                <a:effectLst/>
              </a:rPr>
            </a:br>
            <a:endParaRPr lang="en-US" sz="4500" dirty="0">
              <a:effectLst/>
            </a:endParaRPr>
          </a:p>
          <a:p>
            <a:br>
              <a:rPr lang="en-US" sz="2000" b="0" i="0" dirty="0">
                <a:solidFill>
                  <a:srgbClr val="5D6879"/>
                </a:solidFill>
                <a:effectLst/>
                <a:latin typeface="Lato" panose="020F0502020204030203" pitchFamily="34" charset="0"/>
              </a:rPr>
            </a:br>
            <a:endParaRPr lang="en-US" sz="2000" dirty="0">
              <a:latin typeface="Arial" panose="020B0604020202020204" pitchFamily="34" charset="0"/>
              <a:cs typeface="Times New Roman" panose="02020603050405020304" pitchFamily="18" charset="0"/>
            </a:endParaRPr>
          </a:p>
          <a:p>
            <a:pPr rtl="0">
              <a:buFont typeface="Wingdings" panose="05000000000000000000" pitchFamily="2" charset="2"/>
              <a:buChar char="Ø"/>
            </a:pPr>
            <a:r>
              <a:rPr lang="en-US" sz="8000" b="1" dirty="0">
                <a:latin typeface="Times New Roman" panose="02020603050405020304" pitchFamily="18" charset="0"/>
                <a:cs typeface="Times New Roman" panose="02020603050405020304" pitchFamily="18" charset="0"/>
              </a:rPr>
              <a:t>Step3 :Model testing and </a:t>
            </a:r>
            <a:r>
              <a:rPr lang="en-US" sz="8000" b="1" dirty="0" err="1">
                <a:latin typeface="Times New Roman" panose="02020603050405020304" pitchFamily="18" charset="0"/>
                <a:cs typeface="Times New Roman" panose="02020603050405020304" pitchFamily="18" charset="0"/>
              </a:rPr>
              <a:t>analysing</a:t>
            </a:r>
            <a:r>
              <a:rPr lang="en-US" sz="8000" b="1" dirty="0">
                <a:latin typeface="Times New Roman" panose="02020603050405020304" pitchFamily="18" charset="0"/>
                <a:cs typeface="Times New Roman" panose="02020603050405020304" pitchFamily="18" charset="0"/>
              </a:rPr>
              <a:t> the result</a:t>
            </a:r>
            <a:endParaRPr lang="en-US" sz="8000" dirty="0">
              <a:effectLst/>
              <a:latin typeface="Times New Roman" panose="02020603050405020304" pitchFamily="18" charset="0"/>
              <a:cs typeface="Times New Roman" panose="02020603050405020304" pitchFamily="18" charset="0"/>
            </a:endParaRPr>
          </a:p>
          <a:p>
            <a:pPr algn="l" rtl="0"/>
            <a:r>
              <a:rPr lang="en-US" sz="8000" dirty="0">
                <a:effectLst/>
                <a:latin typeface="Times New Roman" panose="02020603050405020304" pitchFamily="18" charset="0"/>
                <a:cs typeface="Times New Roman" panose="02020603050405020304" pitchFamily="18" charset="0"/>
              </a:rPr>
              <a:t>During this phase a second set of data is loaded. This data set has never been seen by the model and therefore it’s true accuracy will be verified. After the model training is complete, and it is understood that the model shows the right results.</a:t>
            </a:r>
            <a:br>
              <a:rPr lang="en-US" sz="8000" dirty="0">
                <a:effectLst/>
                <a:latin typeface="Times New Roman" panose="02020603050405020304" pitchFamily="18" charset="0"/>
                <a:cs typeface="Times New Roman" panose="02020603050405020304" pitchFamily="18" charset="0"/>
              </a:rPr>
            </a:br>
            <a:endParaRPr lang="en-US" sz="8000" dirty="0">
              <a:effectLst/>
              <a:latin typeface="Times New Roman" panose="02020603050405020304" pitchFamily="18" charset="0"/>
              <a:cs typeface="Times New Roman" panose="02020603050405020304" pitchFamily="18" charset="0"/>
            </a:endParaRPr>
          </a:p>
          <a:p>
            <a:br>
              <a:rPr lang="en-US" sz="2000" b="0" i="0" dirty="0">
                <a:solidFill>
                  <a:srgbClr val="5D6879"/>
                </a:solidFill>
                <a:effectLst/>
                <a:latin typeface="Lato" panose="020F0502020204030203" pitchFamily="34" charset="0"/>
              </a:rPr>
            </a:br>
            <a:br>
              <a:rPr lang="en-US" b="0" i="0" dirty="0">
                <a:solidFill>
                  <a:srgbClr val="5D6879"/>
                </a:solidFill>
                <a:effectLst/>
                <a:latin typeface="Lato" panose="020F0502020204030203" pitchFamily="34"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2440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810000" cy="365125"/>
          </a:xfrm>
        </p:spPr>
        <p:txBody>
          <a:bodyPr/>
          <a:lstStyle/>
          <a:p>
            <a:r>
              <a:rPr lang="en-US"/>
              <a:t>BATCH NO: 60 </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12</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DESIGN AND METHODOLOGIES</a:t>
            </a:r>
            <a:endParaRPr lang="en-IN" dirty="0"/>
          </a:p>
        </p:txBody>
      </p:sp>
      <p:sp>
        <p:nvSpPr>
          <p:cNvPr id="8" name="Date Placeholder 7"/>
          <p:cNvSpPr>
            <a:spLocks noGrp="1"/>
          </p:cNvSpPr>
          <p:nvPr>
            <p:ph type="dt" sz="half" idx="10"/>
          </p:nvPr>
        </p:nvSpPr>
        <p:spPr/>
        <p:txBody>
          <a:bodyPr/>
          <a:lstStyle/>
          <a:p>
            <a:fld id="{FE44C8CE-02A3-4134-8E85-1B8BD846E4D9}" type="datetime1">
              <a:rPr lang="en-IN" smtClean="0"/>
              <a:t>10-06-2022</a:t>
            </a:fld>
            <a:endParaRPr lang="en-IN"/>
          </a:p>
        </p:txBody>
      </p:sp>
      <p:sp>
        <p:nvSpPr>
          <p:cNvPr id="7" name="Content Placeholder 2">
            <a:extLst>
              <a:ext uri="{FF2B5EF4-FFF2-40B4-BE49-F238E27FC236}">
                <a16:creationId xmlns:a16="http://schemas.microsoft.com/office/drawing/2014/main" id="{89A26316-A135-84E9-B723-4BAF0072660F}"/>
              </a:ext>
            </a:extLst>
          </p:cNvPr>
          <p:cNvSpPr txBox="1">
            <a:spLocks/>
          </p:cNvSpPr>
          <p:nvPr/>
        </p:nvSpPr>
        <p:spPr>
          <a:xfrm>
            <a:off x="169109" y="2132855"/>
            <a:ext cx="7772400" cy="432249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endParaRPr lang="en-US" dirty="0">
              <a:latin typeface="Times New Roman" panose="02020603050405020304" pitchFamily="18" charset="0"/>
              <a:cs typeface="Times New Roman" panose="02020603050405020304" pitchFamily="18" charset="0"/>
            </a:endParaRPr>
          </a:p>
          <a:p>
            <a:pPr marL="0" indent="0" algn="just">
              <a:buFont typeface="Arial" pitchFamily="34" charset="0"/>
              <a:buNone/>
            </a:pPr>
            <a:endParaRPr lang="en-US" dirty="0">
              <a:latin typeface="Times New Roman" panose="02020603050405020304" pitchFamily="18" charset="0"/>
              <a:cs typeface="Times New Roman" panose="02020603050405020304" pitchFamily="18" charset="0"/>
            </a:endParaRPr>
          </a:p>
          <a:p>
            <a:pPr marL="0" indent="0">
              <a:buFont typeface="Arial" pitchFamily="34" charset="0"/>
              <a:buNone/>
            </a:pPr>
            <a:endParaRPr lang="en-US" sz="2400" dirty="0">
              <a:latin typeface="Times New Roman" panose="02020603050405020304" pitchFamily="18" charset="0"/>
              <a:cs typeface="Times New Roman" panose="02020603050405020304" pitchFamily="18" charset="0"/>
            </a:endParaRPr>
          </a:p>
          <a:p>
            <a:endParaRPr lang="en-IN" sz="2400" dirty="0"/>
          </a:p>
        </p:txBody>
      </p:sp>
      <p:sp>
        <p:nvSpPr>
          <p:cNvPr id="10" name="Content Placeholder 2">
            <a:extLst>
              <a:ext uri="{FF2B5EF4-FFF2-40B4-BE49-F238E27FC236}">
                <a16:creationId xmlns:a16="http://schemas.microsoft.com/office/drawing/2014/main" id="{A470CE1F-5CE5-DFE4-95E5-6E59ACE7C65C}"/>
              </a:ext>
            </a:extLst>
          </p:cNvPr>
          <p:cNvSpPr txBox="1">
            <a:spLocks/>
          </p:cNvSpPr>
          <p:nvPr/>
        </p:nvSpPr>
        <p:spPr>
          <a:xfrm>
            <a:off x="457200" y="1573386"/>
            <a:ext cx="8229600" cy="44253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a:latin typeface="Times New Roman" panose="02020603050405020304" pitchFamily="18" charset="0"/>
                <a:cs typeface="Times New Roman" panose="02020603050405020304" pitchFamily="18" charset="0"/>
              </a:rPr>
              <a:t>Step 3:- Software’s used : </a:t>
            </a:r>
          </a:p>
          <a:p>
            <a:pPr algn="l" rtl="0">
              <a:buFont typeface="Wingdings" panose="05000000000000000000" pitchFamily="2" charset="2"/>
              <a:buChar char="Ø"/>
            </a:pPr>
            <a:r>
              <a:rPr lang="en-IN" sz="2000" dirty="0">
                <a:effectLst/>
                <a:latin typeface="Times New Roman" panose="02020603050405020304" pitchFamily="18" charset="0"/>
                <a:cs typeface="Times New Roman" panose="02020603050405020304" pitchFamily="18" charset="0"/>
              </a:rPr>
              <a:t>Anaconda 3.7 </a:t>
            </a:r>
          </a:p>
          <a:p>
            <a:pPr algn="l" rtl="0">
              <a:buFont typeface="Wingdings" panose="05000000000000000000" pitchFamily="2" charset="2"/>
              <a:buChar char="Ø"/>
            </a:pPr>
            <a:r>
              <a:rPr lang="en-IN" sz="2000" dirty="0">
                <a:effectLst/>
                <a:latin typeface="Times New Roman" panose="02020603050405020304" pitchFamily="18" charset="0"/>
                <a:cs typeface="Times New Roman" panose="02020603050405020304" pitchFamily="18" charset="0"/>
              </a:rPr>
              <a:t>OpenCV</a:t>
            </a:r>
            <a:endParaRPr lang="en-IN" sz="2000" dirty="0">
              <a:latin typeface="Times New Roman" panose="02020603050405020304" pitchFamily="18" charset="0"/>
              <a:cs typeface="Times New Roman" panose="02020603050405020304" pitchFamily="18" charset="0"/>
            </a:endParaRPr>
          </a:p>
          <a:p>
            <a:pPr algn="l" rtl="0">
              <a:buFont typeface="Wingdings" panose="05000000000000000000" pitchFamily="2" charset="2"/>
              <a:buChar char="Ø"/>
            </a:pPr>
            <a:r>
              <a:rPr lang="en-IN" sz="2000" dirty="0" err="1">
                <a:effectLst/>
                <a:latin typeface="Times New Roman" panose="02020603050405020304" pitchFamily="18" charset="0"/>
                <a:cs typeface="Times New Roman" panose="02020603050405020304" pitchFamily="18" charset="0"/>
              </a:rPr>
              <a:t>keras</a:t>
            </a:r>
            <a:r>
              <a:rPr lang="en-IN" sz="2000" dirty="0">
                <a:effectLst/>
                <a:latin typeface="Times New Roman" panose="02020603050405020304" pitchFamily="18" charset="0"/>
                <a:cs typeface="Times New Roman" panose="02020603050405020304" pitchFamily="18" charset="0"/>
              </a:rPr>
              <a:t> 2.2 version</a:t>
            </a:r>
            <a:endParaRPr lang="en-IN" sz="2000" dirty="0">
              <a:latin typeface="Times New Roman" panose="02020603050405020304" pitchFamily="18" charset="0"/>
              <a:cs typeface="Times New Roman" panose="02020603050405020304" pitchFamily="18" charset="0"/>
            </a:endParaRPr>
          </a:p>
          <a:p>
            <a:pPr algn="l" rtl="0">
              <a:buFont typeface="Wingdings" panose="05000000000000000000" pitchFamily="2" charset="2"/>
              <a:buChar char="Ø"/>
            </a:pPr>
            <a:r>
              <a:rPr lang="en-IN" sz="2000" dirty="0">
                <a:effectLst/>
                <a:latin typeface="Times New Roman" panose="02020603050405020304" pitchFamily="18" charset="0"/>
                <a:cs typeface="Times New Roman" panose="02020603050405020304" pitchFamily="18" charset="0"/>
              </a:rPr>
              <a:t>Tensor flow 1.00 version</a:t>
            </a:r>
            <a:br>
              <a:rPr lang="en-IN" sz="2000" dirty="0">
                <a:effectLst/>
              </a:rPr>
            </a:br>
            <a:endParaRPr lang="en-IN" sz="2000" dirty="0">
              <a:effectLst/>
            </a:endParaRPr>
          </a:p>
          <a:p>
            <a:br>
              <a:rPr lang="en-IN" sz="1200" b="0" i="0" dirty="0">
                <a:solidFill>
                  <a:srgbClr val="5D6879"/>
                </a:solidFill>
                <a:effectLst/>
                <a:latin typeface="Lato" panose="020F0502020204030203" pitchFamily="34" charset="0"/>
              </a:rPr>
            </a:br>
            <a:endParaRPr lang="en-IN" sz="2000" dirty="0">
              <a:latin typeface="Times New Roman" panose="02020603050405020304" pitchFamily="18" charset="0"/>
              <a:cs typeface="Times New Roman" panose="02020603050405020304" pitchFamily="18" charset="0"/>
            </a:endParaRPr>
          </a:p>
          <a:p>
            <a:pPr marL="0" indent="0">
              <a:buFont typeface="Arial" pitchFamily="34" charset="0"/>
              <a:buNone/>
            </a:pPr>
            <a:endParaRPr lang="en-IN" sz="2000" dirty="0">
              <a:latin typeface="Times New Roman" panose="02020603050405020304" pitchFamily="18" charset="0"/>
              <a:cs typeface="Times New Roman" panose="02020603050405020304" pitchFamily="18" charset="0"/>
            </a:endParaRPr>
          </a:p>
          <a:p>
            <a:pPr marL="0" indent="0">
              <a:buFont typeface="Arial" pitchFamily="34" charset="0"/>
              <a:buNone/>
            </a:pPr>
            <a:r>
              <a:rPr lang="en-US" sz="2000" b="1" dirty="0">
                <a:latin typeface="Times New Roman" panose="02020603050405020304" pitchFamily="18" charset="0"/>
                <a:cs typeface="Times New Roman" panose="02020603050405020304" pitchFamily="18" charset="0"/>
              </a:rPr>
              <a:t>Machine learning techniques used : </a:t>
            </a:r>
          </a:p>
          <a:p>
            <a:pPr marL="0" indent="0">
              <a:buFont typeface="Arial" pitchFamily="34" charset="0"/>
              <a:buNone/>
            </a:pPr>
            <a:r>
              <a:rPr lang="en-US" sz="2000" dirty="0">
                <a:latin typeface="Times New Roman" panose="02020603050405020304" pitchFamily="18" charset="0"/>
                <a:cs typeface="Times New Roman" panose="02020603050405020304" pitchFamily="18" charset="0"/>
              </a:rPr>
              <a:t>CNN( Convolutional Neural Network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0802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810000" cy="365125"/>
          </a:xfrm>
        </p:spPr>
        <p:txBody>
          <a:bodyPr/>
          <a:lstStyle/>
          <a:p>
            <a:r>
              <a:rPr lang="en-US"/>
              <a:t>BATCH NO: 60 </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13</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DESIGN AND METHODOLOGIES</a:t>
            </a:r>
            <a:endParaRPr lang="en-IN" dirty="0"/>
          </a:p>
        </p:txBody>
      </p:sp>
      <p:sp>
        <p:nvSpPr>
          <p:cNvPr id="8" name="Date Placeholder 7"/>
          <p:cNvSpPr>
            <a:spLocks noGrp="1"/>
          </p:cNvSpPr>
          <p:nvPr>
            <p:ph type="dt" sz="half" idx="10"/>
          </p:nvPr>
        </p:nvSpPr>
        <p:spPr/>
        <p:txBody>
          <a:bodyPr/>
          <a:lstStyle/>
          <a:p>
            <a:fld id="{46E93264-42DB-4BE7-8BD9-DF15F7850242}" type="datetime1">
              <a:rPr lang="en-IN" smtClean="0"/>
              <a:t>10-06-2022</a:t>
            </a:fld>
            <a:endParaRPr lang="en-IN"/>
          </a:p>
        </p:txBody>
      </p:sp>
      <p:sp>
        <p:nvSpPr>
          <p:cNvPr id="7" name="Content Placeholder 2">
            <a:extLst>
              <a:ext uri="{FF2B5EF4-FFF2-40B4-BE49-F238E27FC236}">
                <a16:creationId xmlns:a16="http://schemas.microsoft.com/office/drawing/2014/main" id="{89A26316-A135-84E9-B723-4BAF0072660F}"/>
              </a:ext>
            </a:extLst>
          </p:cNvPr>
          <p:cNvSpPr txBox="1">
            <a:spLocks/>
          </p:cNvSpPr>
          <p:nvPr/>
        </p:nvSpPr>
        <p:spPr>
          <a:xfrm>
            <a:off x="169109" y="2132855"/>
            <a:ext cx="7772400" cy="432249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endParaRPr lang="en-US" dirty="0">
              <a:latin typeface="Times New Roman" panose="02020603050405020304" pitchFamily="18" charset="0"/>
              <a:cs typeface="Times New Roman" panose="02020603050405020304" pitchFamily="18" charset="0"/>
            </a:endParaRPr>
          </a:p>
          <a:p>
            <a:pPr marL="0" indent="0" algn="just">
              <a:buFont typeface="Arial" pitchFamily="34" charset="0"/>
              <a:buNone/>
            </a:pPr>
            <a:endParaRPr lang="en-US" dirty="0">
              <a:latin typeface="Times New Roman" panose="02020603050405020304" pitchFamily="18" charset="0"/>
              <a:cs typeface="Times New Roman" panose="02020603050405020304" pitchFamily="18" charset="0"/>
            </a:endParaRPr>
          </a:p>
          <a:p>
            <a:pPr marL="0" indent="0">
              <a:buFont typeface="Arial" pitchFamily="34" charset="0"/>
              <a:buNone/>
            </a:pPr>
            <a:endParaRPr lang="en-US" sz="2400" dirty="0">
              <a:latin typeface="Times New Roman" panose="02020603050405020304" pitchFamily="18" charset="0"/>
              <a:cs typeface="Times New Roman" panose="02020603050405020304" pitchFamily="18" charset="0"/>
            </a:endParaRPr>
          </a:p>
          <a:p>
            <a:endParaRPr lang="en-IN" sz="2400" dirty="0"/>
          </a:p>
        </p:txBody>
      </p:sp>
      <p:sp>
        <p:nvSpPr>
          <p:cNvPr id="9" name="Content Placeholder 2">
            <a:extLst>
              <a:ext uri="{FF2B5EF4-FFF2-40B4-BE49-F238E27FC236}">
                <a16:creationId xmlns:a16="http://schemas.microsoft.com/office/drawing/2014/main" id="{6385221F-B274-C38F-3FC0-450E39129BAE}"/>
              </a:ext>
            </a:extLst>
          </p:cNvPr>
          <p:cNvSpPr>
            <a:spLocks noGrp="1"/>
          </p:cNvSpPr>
          <p:nvPr>
            <p:ph idx="1"/>
          </p:nvPr>
        </p:nvSpPr>
        <p:spPr>
          <a:xfrm>
            <a:off x="457200" y="1203806"/>
            <a:ext cx="8229600" cy="4932018"/>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MODULE 2: </a:t>
            </a:r>
          </a:p>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Process of displaying output</a:t>
            </a:r>
            <a:r>
              <a:rPr lang="en-US" sz="2000" b="1" dirty="0">
                <a:latin typeface="Times New Roman" panose="02020603050405020304" pitchFamily="18" charset="0"/>
                <a:cs typeface="Times New Roman" panose="02020603050405020304" pitchFamily="18" charset="0"/>
              </a:rPr>
              <a:t> :</a:t>
            </a:r>
          </a:p>
          <a:p>
            <a:pPr marL="0" indent="0">
              <a:lnSpc>
                <a:spcPct val="150000"/>
              </a:lnSpc>
              <a:buNone/>
            </a:pPr>
            <a:r>
              <a:rPr lang="en-US" sz="2000" dirty="0">
                <a:latin typeface="Times New Roman" panose="02020603050405020304" pitchFamily="18" charset="0"/>
                <a:cs typeface="Times New Roman" panose="02020603050405020304" pitchFamily="18" charset="0"/>
              </a:rPr>
              <a:t>We have an estimated output before applying algorithm and then the data is collected and After completion of working of algorithm we will get an output.</a:t>
            </a:r>
            <a:endParaRPr lang="en-US" sz="2000" b="1" dirty="0">
              <a:latin typeface="Times New Roman" panose="02020603050405020304" pitchFamily="18" charset="0"/>
              <a:cs typeface="Times New Roman" panose="02020603050405020304" pitchFamily="18" charset="0"/>
            </a:endParaRPr>
          </a:p>
          <a:p>
            <a:pPr marL="0" indent="0">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5B3D03A-8173-1A91-C19C-E7D44CF5B064}"/>
              </a:ext>
            </a:extLst>
          </p:cNvPr>
          <p:cNvPicPr/>
          <p:nvPr/>
        </p:nvPicPr>
        <p:blipFill>
          <a:blip r:embed="rId2"/>
          <a:stretch>
            <a:fillRect/>
          </a:stretch>
        </p:blipFill>
        <p:spPr>
          <a:xfrm>
            <a:off x="1295400" y="3284984"/>
            <a:ext cx="6172200" cy="2856339"/>
          </a:xfrm>
          <a:prstGeom prst="rect">
            <a:avLst/>
          </a:prstGeom>
        </p:spPr>
      </p:pic>
    </p:spTree>
    <p:extLst>
      <p:ext uri="{BB962C8B-B14F-4D97-AF65-F5344CB8AC3E}">
        <p14:creationId xmlns:p14="http://schemas.microsoft.com/office/powerpoint/2010/main" val="4239323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CCE9CA-2EA3-5E40-675A-FB9ADFFC77D9}"/>
              </a:ext>
            </a:extLst>
          </p:cNvPr>
          <p:cNvSpPr>
            <a:spLocks noGrp="1"/>
          </p:cNvSpPr>
          <p:nvPr>
            <p:ph type="dt" sz="half" idx="10"/>
          </p:nvPr>
        </p:nvSpPr>
        <p:spPr/>
        <p:txBody>
          <a:bodyPr/>
          <a:lstStyle/>
          <a:p>
            <a:fld id="{9F5671C4-C44B-42F4-A98E-5BE7190944FE}" type="datetime1">
              <a:rPr lang="en-IN" smtClean="0"/>
              <a:t>10-06-2022</a:t>
            </a:fld>
            <a:endParaRPr lang="en-IN"/>
          </a:p>
        </p:txBody>
      </p:sp>
      <p:sp>
        <p:nvSpPr>
          <p:cNvPr id="3" name="Footer Placeholder 2">
            <a:extLst>
              <a:ext uri="{FF2B5EF4-FFF2-40B4-BE49-F238E27FC236}">
                <a16:creationId xmlns:a16="http://schemas.microsoft.com/office/drawing/2014/main" id="{71E67658-16C3-BB30-222E-D2B4264736C5}"/>
              </a:ext>
            </a:extLst>
          </p:cNvPr>
          <p:cNvSpPr>
            <a:spLocks noGrp="1"/>
          </p:cNvSpPr>
          <p:nvPr>
            <p:ph type="ftr" sz="quarter" idx="11"/>
          </p:nvPr>
        </p:nvSpPr>
        <p:spPr/>
        <p:txBody>
          <a:bodyPr/>
          <a:lstStyle/>
          <a:p>
            <a:r>
              <a:rPr lang="en-US"/>
              <a:t>BATCH NO: 60 </a:t>
            </a:r>
            <a:endParaRPr lang="en-IN"/>
          </a:p>
        </p:txBody>
      </p:sp>
      <p:sp>
        <p:nvSpPr>
          <p:cNvPr id="4" name="Slide Number Placeholder 3">
            <a:extLst>
              <a:ext uri="{FF2B5EF4-FFF2-40B4-BE49-F238E27FC236}">
                <a16:creationId xmlns:a16="http://schemas.microsoft.com/office/drawing/2014/main" id="{9BA932CF-D9EC-3AB6-48B6-7EE0E001D3E8}"/>
              </a:ext>
            </a:extLst>
          </p:cNvPr>
          <p:cNvSpPr>
            <a:spLocks noGrp="1"/>
          </p:cNvSpPr>
          <p:nvPr>
            <p:ph type="sldNum" sz="quarter" idx="12"/>
          </p:nvPr>
        </p:nvSpPr>
        <p:spPr/>
        <p:txBody>
          <a:bodyPr/>
          <a:lstStyle/>
          <a:p>
            <a:fld id="{669AD40C-E5A7-4132-A31D-54A4D1BB6E89}" type="slidenum">
              <a:rPr lang="en-IN" smtClean="0"/>
              <a:pPr/>
              <a:t>14</a:t>
            </a:fld>
            <a:endParaRPr lang="en-IN"/>
          </a:p>
        </p:txBody>
      </p:sp>
      <p:sp>
        <p:nvSpPr>
          <p:cNvPr id="6" name="TextBox 5">
            <a:extLst>
              <a:ext uri="{FF2B5EF4-FFF2-40B4-BE49-F238E27FC236}">
                <a16:creationId xmlns:a16="http://schemas.microsoft.com/office/drawing/2014/main" id="{A8CA728D-42F2-6486-3D1F-7E201239CF74}"/>
              </a:ext>
            </a:extLst>
          </p:cNvPr>
          <p:cNvSpPr txBox="1"/>
          <p:nvPr/>
        </p:nvSpPr>
        <p:spPr>
          <a:xfrm>
            <a:off x="2743200" y="161925"/>
            <a:ext cx="457200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STANDARDS &amp; POLICIES</a:t>
            </a:r>
            <a:endParaRPr lang="en-US" sz="2400" b="1" dirty="0"/>
          </a:p>
        </p:txBody>
      </p:sp>
      <p:sp>
        <p:nvSpPr>
          <p:cNvPr id="8" name="TextBox 7">
            <a:extLst>
              <a:ext uri="{FF2B5EF4-FFF2-40B4-BE49-F238E27FC236}">
                <a16:creationId xmlns:a16="http://schemas.microsoft.com/office/drawing/2014/main" id="{A5D1438A-543A-5124-A372-518AE47AC3FC}"/>
              </a:ext>
            </a:extLst>
          </p:cNvPr>
          <p:cNvSpPr txBox="1"/>
          <p:nvPr/>
        </p:nvSpPr>
        <p:spPr>
          <a:xfrm>
            <a:off x="423333" y="990600"/>
            <a:ext cx="8305800" cy="5078313"/>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Anaconda (Python distribution)</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Anaconda is a distribution of the Python and R programming languages for scientific computing (data science, machine learning applications, large-scale data processing, predictive analytics, etc.), that aims to simplify package management and deployment. The distribution includes data-science packages suitable for Windows, Linux, and macOS. </a:t>
            </a:r>
          </a:p>
          <a:p>
            <a:pPr algn="just"/>
            <a:r>
              <a:rPr lang="en-US" b="1" dirty="0">
                <a:latin typeface="Times New Roman" panose="02020603050405020304" pitchFamily="18" charset="0"/>
                <a:cs typeface="Times New Roman" panose="02020603050405020304" pitchFamily="18" charset="0"/>
              </a:rPr>
              <a:t>TENSORFLOW(Machine learning software library) </a:t>
            </a:r>
          </a:p>
          <a:p>
            <a:pPr algn="just"/>
            <a:r>
              <a:rPr lang="en-US" dirty="0">
                <a:latin typeface="Times New Roman" panose="02020603050405020304" pitchFamily="18" charset="0"/>
                <a:cs typeface="Times New Roman" panose="02020603050405020304" pitchFamily="18" charset="0"/>
              </a:rPr>
              <a:t>This standard defines a framework and architectures for machine learning in which a model is trained using encrypted data that has been aggregated from multiple sources and is processed by a trusted third party. It specifies functional components, workflows, security requirements, technical requirements, and protocols.</a:t>
            </a:r>
          </a:p>
          <a:p>
            <a:pPr algn="just"/>
            <a:r>
              <a:rPr lang="en-US" b="1" dirty="0">
                <a:latin typeface="Times New Roman" panose="02020603050405020304" pitchFamily="18" charset="0"/>
                <a:cs typeface="Times New Roman" panose="02020603050405020304" pitchFamily="18" charset="0"/>
              </a:rPr>
              <a:t>Open CV (computer vision library) </a:t>
            </a:r>
          </a:p>
          <a:p>
            <a:pPr algn="just"/>
            <a:r>
              <a:rPr lang="en-US" dirty="0">
                <a:latin typeface="Times New Roman" panose="02020603050405020304" pitchFamily="18" charset="0"/>
                <a:cs typeface="Times New Roman" panose="02020603050405020304" pitchFamily="18" charset="0"/>
              </a:rPr>
              <a:t>This standard defines deep learning based metrics of content analysis and quality of experience (</a:t>
            </a:r>
            <a:r>
              <a:rPr lang="en-US" dirty="0" err="1">
                <a:latin typeface="Times New Roman" panose="02020603050405020304" pitchFamily="18" charset="0"/>
                <a:cs typeface="Times New Roman" panose="02020603050405020304" pitchFamily="18" charset="0"/>
              </a:rPr>
              <a:t>QoE</a:t>
            </a:r>
            <a:r>
              <a:rPr lang="en-US" dirty="0">
                <a:latin typeface="Times New Roman" panose="02020603050405020304" pitchFamily="18" charset="0"/>
                <a:cs typeface="Times New Roman" panose="02020603050405020304" pitchFamily="18" charset="0"/>
              </a:rPr>
              <a:t>) assessment for visual contents, which is an extension of Standard for the Quality of Experience (</a:t>
            </a:r>
            <a:r>
              <a:rPr lang="en-US" dirty="0" err="1">
                <a:latin typeface="Times New Roman" panose="02020603050405020304" pitchFamily="18" charset="0"/>
                <a:cs typeface="Times New Roman" panose="02020603050405020304" pitchFamily="18" charset="0"/>
              </a:rPr>
              <a:t>QoE</a:t>
            </a:r>
            <a:r>
              <a:rPr lang="en-US" dirty="0">
                <a:latin typeface="Times New Roman" panose="02020603050405020304" pitchFamily="18" charset="0"/>
                <a:cs typeface="Times New Roman" panose="02020603050405020304" pitchFamily="18" charset="0"/>
              </a:rPr>
              <a:t>) and Visual-Comfort Assessments of </a:t>
            </a:r>
            <a:r>
              <a:rPr lang="en-US" dirty="0" err="1">
                <a:latin typeface="Times New Roman" panose="02020603050405020304" pitchFamily="18" charset="0"/>
                <a:cs typeface="Times New Roman" panose="02020603050405020304" pitchFamily="18" charset="0"/>
              </a:rPr>
              <a:t>ThreeDimensional</a:t>
            </a:r>
            <a:r>
              <a:rPr lang="en-US" dirty="0">
                <a:latin typeface="Times New Roman" panose="02020603050405020304" pitchFamily="18" charset="0"/>
                <a:cs typeface="Times New Roman" panose="02020603050405020304" pitchFamily="18" charset="0"/>
              </a:rPr>
              <a:t> (3D) Contents Based on Psychophysical Studies (IEEE 3333.1.1™) and Standard for the Perceptual Quality Assessment of Three Dimensional (3D) and Ultra High Definition (UHD) Contents (IEEE 3333.1.2™) </a:t>
            </a:r>
          </a:p>
        </p:txBody>
      </p:sp>
    </p:spTree>
    <p:extLst>
      <p:ext uri="{BB962C8B-B14F-4D97-AF65-F5344CB8AC3E}">
        <p14:creationId xmlns:p14="http://schemas.microsoft.com/office/powerpoint/2010/main" val="1006607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a:latin typeface="Times New Roman" pitchFamily="18" charset="0"/>
                <a:cs typeface="Times New Roman" pitchFamily="18" charset="0"/>
              </a:rPr>
              <a:t>ARCHITECTURE DIAGRAM</a:t>
            </a:r>
          </a:p>
          <a:p>
            <a:r>
              <a:rPr lang="en-IN" sz="2000" dirty="0">
                <a:latin typeface="Times New Roman" pitchFamily="18" charset="0"/>
                <a:cs typeface="Times New Roman" pitchFamily="18" charset="0"/>
              </a:rPr>
              <a:t>DATA FLOW DIAGRAM</a:t>
            </a:r>
          </a:p>
          <a:p>
            <a:r>
              <a:rPr lang="en-IN" sz="2000" dirty="0">
                <a:latin typeface="Times New Roman" pitchFamily="18" charset="0"/>
                <a:cs typeface="Times New Roman" pitchFamily="18" charset="0"/>
              </a:rPr>
              <a:t>ER DIAGRAM</a:t>
            </a:r>
          </a:p>
          <a:p>
            <a:r>
              <a:rPr lang="en-IN" sz="2000" dirty="0">
                <a:latin typeface="Times New Roman" pitchFamily="18" charset="0"/>
                <a:cs typeface="Times New Roman" pitchFamily="18" charset="0"/>
              </a:rPr>
              <a:t>SEQUENCE DIAGRAM</a:t>
            </a:r>
          </a:p>
          <a:p>
            <a:r>
              <a:rPr lang="en-IN" sz="2000" dirty="0">
                <a:latin typeface="Times New Roman" pitchFamily="18" charset="0"/>
                <a:cs typeface="Times New Roman" pitchFamily="18" charset="0"/>
              </a:rPr>
              <a:t>COLLABORATION DIAGRAM</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3124200" y="6356350"/>
            <a:ext cx="3657600" cy="365125"/>
          </a:xfrm>
        </p:spPr>
        <p:txBody>
          <a:bodyPr/>
          <a:lstStyle/>
          <a:p>
            <a:r>
              <a:rPr lang="en-US"/>
              <a:t>BATCH NO: 60 </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15</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IMPLEMENTATION</a:t>
            </a:r>
            <a:endParaRPr lang="en-IN" dirty="0"/>
          </a:p>
        </p:txBody>
      </p:sp>
      <p:sp>
        <p:nvSpPr>
          <p:cNvPr id="8" name="Date Placeholder 7"/>
          <p:cNvSpPr>
            <a:spLocks noGrp="1"/>
          </p:cNvSpPr>
          <p:nvPr>
            <p:ph type="dt" sz="half" idx="10"/>
          </p:nvPr>
        </p:nvSpPr>
        <p:spPr/>
        <p:txBody>
          <a:bodyPr/>
          <a:lstStyle/>
          <a:p>
            <a:fld id="{546213FB-E957-4D4A-8FD2-204AD820775B}" type="datetime1">
              <a:rPr lang="en-IN" smtClean="0"/>
              <a:t>10-06-2022</a:t>
            </a:fld>
            <a:endParaRPr lang="en-IN"/>
          </a:p>
        </p:txBody>
      </p:sp>
    </p:spTree>
    <p:extLst>
      <p:ext uri="{BB962C8B-B14F-4D97-AF65-F5344CB8AC3E}">
        <p14:creationId xmlns:p14="http://schemas.microsoft.com/office/powerpoint/2010/main" val="68387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76672"/>
            <a:ext cx="7772400" cy="1044647"/>
          </a:xfrm>
        </p:spPr>
        <p:txBody>
          <a:bodyPr>
            <a:normAutofit/>
          </a:bodyPr>
          <a:lstStyle/>
          <a:p>
            <a:r>
              <a:rPr lang="en-US" sz="2400" b="1" dirty="0">
                <a:latin typeface="Times New Roman" panose="02020603050405020304" pitchFamily="18" charset="0"/>
                <a:cs typeface="Times New Roman" panose="02020603050405020304" pitchFamily="18" charset="0"/>
              </a:rPr>
              <a:t>ARCHITECTURE DIAGRAM</a:t>
            </a:r>
          </a:p>
        </p:txBody>
      </p:sp>
      <p:sp>
        <p:nvSpPr>
          <p:cNvPr id="3" name="Date Placeholder 2">
            <a:extLst>
              <a:ext uri="{FF2B5EF4-FFF2-40B4-BE49-F238E27FC236}">
                <a16:creationId xmlns:a16="http://schemas.microsoft.com/office/drawing/2014/main" id="{A57ABA06-5F25-4FE3-8520-633088AFFF2C}"/>
              </a:ext>
            </a:extLst>
          </p:cNvPr>
          <p:cNvSpPr>
            <a:spLocks noGrp="1"/>
          </p:cNvSpPr>
          <p:nvPr>
            <p:ph type="dt" sz="half" idx="10"/>
          </p:nvPr>
        </p:nvSpPr>
        <p:spPr/>
        <p:txBody>
          <a:bodyPr/>
          <a:lstStyle/>
          <a:p>
            <a:fld id="{37008921-89A5-4118-8331-16310743DB31}" type="datetime1">
              <a:rPr lang="en-IN" smtClean="0"/>
              <a:t>10-06-2022</a:t>
            </a:fld>
            <a:endParaRPr lang="en-IN"/>
          </a:p>
        </p:txBody>
      </p:sp>
      <p:sp>
        <p:nvSpPr>
          <p:cNvPr id="4" name="Footer Placeholder 3"/>
          <p:cNvSpPr>
            <a:spLocks noGrp="1"/>
          </p:cNvSpPr>
          <p:nvPr>
            <p:ph type="ftr" sz="quarter" idx="11"/>
          </p:nvPr>
        </p:nvSpPr>
        <p:spPr>
          <a:xfrm>
            <a:off x="3124200" y="6356350"/>
            <a:ext cx="3733800" cy="365125"/>
          </a:xfrm>
        </p:spPr>
        <p:txBody>
          <a:bodyPr/>
          <a:lstStyle/>
          <a:p>
            <a:r>
              <a:rPr lang="en-US"/>
              <a:t>BATCH NO: 60 </a:t>
            </a:r>
            <a:endParaRPr lang="en-IN" dirty="0"/>
          </a:p>
        </p:txBody>
      </p:sp>
      <p:sp>
        <p:nvSpPr>
          <p:cNvPr id="5" name="Slide Number Placeholder 4"/>
          <p:cNvSpPr>
            <a:spLocks noGrp="1"/>
          </p:cNvSpPr>
          <p:nvPr>
            <p:ph type="sldNum" sz="quarter" idx="12"/>
          </p:nvPr>
        </p:nvSpPr>
        <p:spPr>
          <a:xfrm>
            <a:off x="6524886" y="6505515"/>
            <a:ext cx="2133600" cy="365125"/>
          </a:xfrm>
        </p:spPr>
        <p:txBody>
          <a:bodyPr/>
          <a:lstStyle/>
          <a:p>
            <a:fld id="{FA00FD27-8DB0-4CB2-BD37-BEA95C6A1008}" type="slidenum">
              <a:rPr lang="en-IN" smtClean="0"/>
              <a:t>16</a:t>
            </a:fld>
            <a:endParaRPr lang="en-IN"/>
          </a:p>
        </p:txBody>
      </p:sp>
      <p:pic>
        <p:nvPicPr>
          <p:cNvPr id="7" name="Picture 6">
            <a:extLst>
              <a:ext uri="{FF2B5EF4-FFF2-40B4-BE49-F238E27FC236}">
                <a16:creationId xmlns:a16="http://schemas.microsoft.com/office/drawing/2014/main" id="{436656C1-5A61-4F11-91F1-F4121326E5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9626" y="1757166"/>
            <a:ext cx="7778574" cy="4370570"/>
          </a:xfrm>
          <a:prstGeom prst="rect">
            <a:avLst/>
          </a:prstGeom>
        </p:spPr>
      </p:pic>
    </p:spTree>
    <p:extLst>
      <p:ext uri="{BB962C8B-B14F-4D97-AF65-F5344CB8AC3E}">
        <p14:creationId xmlns:p14="http://schemas.microsoft.com/office/powerpoint/2010/main" val="2868193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DATA FLOW DIAGRAM</a:t>
            </a:r>
          </a:p>
        </p:txBody>
      </p:sp>
      <p:sp>
        <p:nvSpPr>
          <p:cNvPr id="3" name="Date Placeholder 2">
            <a:extLst>
              <a:ext uri="{FF2B5EF4-FFF2-40B4-BE49-F238E27FC236}">
                <a16:creationId xmlns:a16="http://schemas.microsoft.com/office/drawing/2014/main" id="{9FEEB7FD-5113-429E-97E7-39F55D41A12C}"/>
              </a:ext>
            </a:extLst>
          </p:cNvPr>
          <p:cNvSpPr>
            <a:spLocks noGrp="1"/>
          </p:cNvSpPr>
          <p:nvPr>
            <p:ph type="dt" sz="half" idx="10"/>
          </p:nvPr>
        </p:nvSpPr>
        <p:spPr/>
        <p:txBody>
          <a:bodyPr/>
          <a:lstStyle/>
          <a:p>
            <a:fld id="{0640827F-E8CF-4D32-AC60-BBCE121817FD}" type="datetime1">
              <a:rPr lang="en-IN" smtClean="0"/>
              <a:t>10-06-2022</a:t>
            </a:fld>
            <a:endParaRPr lang="en-IN"/>
          </a:p>
        </p:txBody>
      </p:sp>
      <p:sp>
        <p:nvSpPr>
          <p:cNvPr id="4" name="Footer Placeholder 3"/>
          <p:cNvSpPr>
            <a:spLocks noGrp="1"/>
          </p:cNvSpPr>
          <p:nvPr>
            <p:ph type="ftr" sz="quarter" idx="11"/>
          </p:nvPr>
        </p:nvSpPr>
        <p:spPr>
          <a:xfrm>
            <a:off x="3124200" y="6356350"/>
            <a:ext cx="3810000" cy="365125"/>
          </a:xfrm>
        </p:spPr>
        <p:txBody>
          <a:bodyPr/>
          <a:lstStyle/>
          <a:p>
            <a:r>
              <a:rPr lang="en-US"/>
              <a:t>BATCH NO: 60 </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17</a:t>
            </a:fld>
            <a:endParaRPr lang="en-IN"/>
          </a:p>
        </p:txBody>
      </p:sp>
      <p:pic>
        <p:nvPicPr>
          <p:cNvPr id="18" name="Content Placeholder 17">
            <a:extLst>
              <a:ext uri="{FF2B5EF4-FFF2-40B4-BE49-F238E27FC236}">
                <a16:creationId xmlns:a16="http://schemas.microsoft.com/office/drawing/2014/main" id="{055DA793-06C0-471D-B4F0-794327FDD2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45076" y="1524000"/>
            <a:ext cx="5253847" cy="4648200"/>
          </a:xfrm>
        </p:spPr>
      </p:pic>
    </p:spTree>
    <p:extLst>
      <p:ext uri="{BB962C8B-B14F-4D97-AF65-F5344CB8AC3E}">
        <p14:creationId xmlns:p14="http://schemas.microsoft.com/office/powerpoint/2010/main" val="1506820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513389"/>
            <a:ext cx="8229600" cy="836711"/>
          </a:xfrm>
        </p:spPr>
        <p:txBody>
          <a:bodyPr>
            <a:normAutofit/>
          </a:bodyPr>
          <a:lstStyle/>
          <a:p>
            <a:r>
              <a:rPr lang="en-IN" sz="2400" b="1" dirty="0">
                <a:latin typeface="Times New Roman" pitchFamily="18" charset="0"/>
                <a:cs typeface="Times New Roman" pitchFamily="18" charset="0"/>
              </a:rPr>
              <a:t>SEQUENCE DIAGRAM</a:t>
            </a:r>
            <a:br>
              <a:rPr lang="en-IN" sz="2400" dirty="0">
                <a:latin typeface="Times New Roman" pitchFamily="18" charset="0"/>
                <a:cs typeface="Times New Roman"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467A8B2E-239D-462A-AEC3-5618E96017FA}"/>
              </a:ext>
            </a:extLst>
          </p:cNvPr>
          <p:cNvSpPr>
            <a:spLocks noGrp="1"/>
          </p:cNvSpPr>
          <p:nvPr>
            <p:ph type="dt" sz="half" idx="10"/>
          </p:nvPr>
        </p:nvSpPr>
        <p:spPr/>
        <p:txBody>
          <a:bodyPr/>
          <a:lstStyle/>
          <a:p>
            <a:fld id="{CC201F52-1B00-4B0E-9EAC-D195B736338A}" type="datetime1">
              <a:rPr lang="en-IN" smtClean="0"/>
              <a:t>10-06-2022</a:t>
            </a:fld>
            <a:endParaRPr lang="en-IN"/>
          </a:p>
        </p:txBody>
      </p:sp>
      <p:sp>
        <p:nvSpPr>
          <p:cNvPr id="4" name="Footer Placeholder 3"/>
          <p:cNvSpPr>
            <a:spLocks noGrp="1"/>
          </p:cNvSpPr>
          <p:nvPr>
            <p:ph type="ftr" sz="quarter" idx="11"/>
          </p:nvPr>
        </p:nvSpPr>
        <p:spPr>
          <a:xfrm>
            <a:off x="3124200" y="6356350"/>
            <a:ext cx="3657600" cy="365125"/>
          </a:xfrm>
        </p:spPr>
        <p:txBody>
          <a:bodyPr/>
          <a:lstStyle/>
          <a:p>
            <a:r>
              <a:rPr lang="en-US"/>
              <a:t>BATCH NO: 60 </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18</a:t>
            </a:fld>
            <a:endParaRPr lang="en-IN"/>
          </a:p>
        </p:txBody>
      </p:sp>
      <p:pic>
        <p:nvPicPr>
          <p:cNvPr id="9" name="image14.jpeg">
            <a:extLst>
              <a:ext uri="{FF2B5EF4-FFF2-40B4-BE49-F238E27FC236}">
                <a16:creationId xmlns:a16="http://schemas.microsoft.com/office/drawing/2014/main" id="{EFAB1B41-6C97-C848-F112-7EBC6533B05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71600" y="1350100"/>
            <a:ext cx="6096000" cy="4467001"/>
          </a:xfrm>
          <a:prstGeom prst="rect">
            <a:avLst/>
          </a:prstGeom>
        </p:spPr>
      </p:pic>
    </p:spTree>
    <p:extLst>
      <p:ext uri="{BB962C8B-B14F-4D97-AF65-F5344CB8AC3E}">
        <p14:creationId xmlns:p14="http://schemas.microsoft.com/office/powerpoint/2010/main" val="3136702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381001"/>
            <a:ext cx="8229600" cy="969100"/>
          </a:xfrm>
        </p:spPr>
        <p:txBody>
          <a:bodyPr>
            <a:normAutofit fontScale="90000"/>
          </a:bodyPr>
          <a:lstStyle/>
          <a:p>
            <a:r>
              <a:rPr lang="en-IN" sz="2700" b="1" dirty="0">
                <a:latin typeface="Times New Roman" pitchFamily="18" charset="0"/>
                <a:cs typeface="Times New Roman" pitchFamily="18" charset="0"/>
              </a:rPr>
              <a:t>COLLABORATION DIAGRAM</a:t>
            </a:r>
            <a:br>
              <a:rPr lang="en-IN" sz="2700" b="1" dirty="0">
                <a:latin typeface="Times New Roman" pitchFamily="18" charset="0"/>
                <a:cs typeface="Times New Roman" pitchFamily="18" charset="0"/>
              </a:rPr>
            </a:br>
            <a:br>
              <a:rPr lang="en-IN" sz="2400" b="1" dirty="0">
                <a:latin typeface="Times New Roman" pitchFamily="18" charset="0"/>
                <a:cs typeface="Times New Roman"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467A8B2E-239D-462A-AEC3-5618E96017FA}"/>
              </a:ext>
            </a:extLst>
          </p:cNvPr>
          <p:cNvSpPr>
            <a:spLocks noGrp="1"/>
          </p:cNvSpPr>
          <p:nvPr>
            <p:ph type="dt" sz="half" idx="10"/>
          </p:nvPr>
        </p:nvSpPr>
        <p:spPr/>
        <p:txBody>
          <a:bodyPr/>
          <a:lstStyle/>
          <a:p>
            <a:fld id="{9F4E04E9-E834-4A8B-8D2A-AC49696B9E80}" type="datetime1">
              <a:rPr lang="en-IN" smtClean="0"/>
              <a:t>10-06-2022</a:t>
            </a:fld>
            <a:endParaRPr lang="en-IN"/>
          </a:p>
        </p:txBody>
      </p:sp>
      <p:sp>
        <p:nvSpPr>
          <p:cNvPr id="4" name="Footer Placeholder 3"/>
          <p:cNvSpPr>
            <a:spLocks noGrp="1"/>
          </p:cNvSpPr>
          <p:nvPr>
            <p:ph type="ftr" sz="quarter" idx="11"/>
          </p:nvPr>
        </p:nvSpPr>
        <p:spPr>
          <a:xfrm>
            <a:off x="3124200" y="6356350"/>
            <a:ext cx="3581400" cy="365125"/>
          </a:xfrm>
        </p:spPr>
        <p:txBody>
          <a:bodyPr/>
          <a:lstStyle/>
          <a:p>
            <a:r>
              <a:rPr lang="en-US"/>
              <a:t>BATCH NO: 60 </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19</a:t>
            </a:fld>
            <a:endParaRPr lang="en-IN"/>
          </a:p>
        </p:txBody>
      </p:sp>
      <p:pic>
        <p:nvPicPr>
          <p:cNvPr id="10" name="Content Placeholder 11">
            <a:extLst>
              <a:ext uri="{FF2B5EF4-FFF2-40B4-BE49-F238E27FC236}">
                <a16:creationId xmlns:a16="http://schemas.microsoft.com/office/drawing/2014/main" id="{AD26C2C3-23C4-9FDA-8691-A4DD525E5E1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00200" y="1628800"/>
            <a:ext cx="5867400" cy="4032448"/>
          </a:xfrm>
        </p:spPr>
      </p:pic>
    </p:spTree>
    <p:extLst>
      <p:ext uri="{BB962C8B-B14F-4D97-AF65-F5344CB8AC3E}">
        <p14:creationId xmlns:p14="http://schemas.microsoft.com/office/powerpoint/2010/main" val="1577329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356350"/>
            <a:ext cx="3581400" cy="365125"/>
          </a:xfrm>
        </p:spPr>
        <p:txBody>
          <a:bodyPr/>
          <a:lstStyle/>
          <a:p>
            <a:r>
              <a:rPr lang="en-US"/>
              <a:t>BATCH NO: 60 </a:t>
            </a:r>
            <a:endParaRPr lang="en-IN" dirty="0"/>
          </a:p>
        </p:txBody>
      </p:sp>
      <p:sp>
        <p:nvSpPr>
          <p:cNvPr id="3" name="Slide Number Placeholder 2"/>
          <p:cNvSpPr>
            <a:spLocks noGrp="1"/>
          </p:cNvSpPr>
          <p:nvPr>
            <p:ph type="sldNum" sz="quarter" idx="12"/>
          </p:nvPr>
        </p:nvSpPr>
        <p:spPr/>
        <p:txBody>
          <a:bodyPr/>
          <a:lstStyle/>
          <a:p>
            <a:fld id="{FA00FD27-8DB0-4CB2-BD37-BEA95C6A1008}" type="slidenum">
              <a:rPr lang="en-IN" smtClean="0"/>
              <a:pPr/>
              <a:t>2</a:t>
            </a:fld>
            <a:endParaRPr lang="en-IN"/>
          </a:p>
        </p:txBody>
      </p:sp>
      <p:sp>
        <p:nvSpPr>
          <p:cNvPr id="4" name="Title 1"/>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AGENDA</a:t>
            </a:r>
            <a:endParaRPr lang="en-IN" b="1" dirty="0">
              <a:latin typeface="Times New Roman" pitchFamily="18" charset="0"/>
              <a:cs typeface="Times New Roman" pitchFamily="18" charset="0"/>
            </a:endParaRPr>
          </a:p>
        </p:txBody>
      </p:sp>
      <p:sp>
        <p:nvSpPr>
          <p:cNvPr id="6" name="Content Placeholder 2"/>
          <p:cNvSpPr txBox="1">
            <a:spLocks/>
          </p:cNvSpPr>
          <p:nvPr/>
        </p:nvSpPr>
        <p:spPr>
          <a:xfrm>
            <a:off x="457200" y="1340768"/>
            <a:ext cx="8229600" cy="4525963"/>
          </a:xfrm>
          <a:prstGeom prst="rect">
            <a:avLst/>
          </a:prstGeom>
        </p:spPr>
        <p:txBody>
          <a:bodyPr>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IN" sz="2400" dirty="0">
                <a:latin typeface="Times New Roman" panose="02020603050405020304" pitchFamily="18" charset="0"/>
                <a:cs typeface="Times New Roman" panose="02020603050405020304" pitchFamily="18" charset="0"/>
              </a:rPr>
              <a:t>ABSTRACT</a:t>
            </a:r>
          </a:p>
          <a:p>
            <a:pPr>
              <a:lnSpc>
                <a:spcPct val="150000"/>
              </a:lnSpc>
            </a:pPr>
            <a:r>
              <a:rPr lang="en-IN" sz="2400" dirty="0">
                <a:latin typeface="Times New Roman" panose="02020603050405020304" pitchFamily="18" charset="0"/>
                <a:cs typeface="Times New Roman" panose="02020603050405020304" pitchFamily="18" charset="0"/>
              </a:rPr>
              <a:t>OBJECTIVE</a:t>
            </a:r>
          </a:p>
          <a:p>
            <a:pPr>
              <a:lnSpc>
                <a:spcPct val="150000"/>
              </a:lnSpc>
            </a:pPr>
            <a:r>
              <a:rPr lang="en-IN" sz="2400" dirty="0">
                <a:latin typeface="Times New Roman" panose="02020603050405020304" pitchFamily="18" charset="0"/>
                <a:cs typeface="Times New Roman" panose="02020603050405020304" pitchFamily="18" charset="0"/>
              </a:rPr>
              <a:t>INTRODUCTION</a:t>
            </a:r>
          </a:p>
          <a:p>
            <a:pPr>
              <a:lnSpc>
                <a:spcPct val="150000"/>
              </a:lnSpc>
            </a:pPr>
            <a:r>
              <a:rPr lang="en-IN" sz="2400" dirty="0">
                <a:latin typeface="Times New Roman" panose="02020603050405020304" pitchFamily="18" charset="0"/>
                <a:cs typeface="Times New Roman" panose="02020603050405020304" pitchFamily="18" charset="0"/>
              </a:rPr>
              <a:t>LITERATURE REVIEW (SOFT COPY OF PAPERS TO BE LINKED AS HYPERLINK)</a:t>
            </a:r>
          </a:p>
          <a:p>
            <a:pPr>
              <a:lnSpc>
                <a:spcPct val="150000"/>
              </a:lnSpc>
            </a:pPr>
            <a:r>
              <a:rPr lang="en-IN" sz="2400" dirty="0">
                <a:latin typeface="Times New Roman" panose="02020603050405020304" pitchFamily="18" charset="0"/>
                <a:cs typeface="Times New Roman" panose="02020603050405020304" pitchFamily="18" charset="0"/>
              </a:rPr>
              <a:t>DESIGN AND METHODOLOGIES</a:t>
            </a:r>
          </a:p>
          <a:p>
            <a:pPr>
              <a:lnSpc>
                <a:spcPct val="150000"/>
              </a:lnSpc>
            </a:pPr>
            <a:r>
              <a:rPr lang="en-IN" sz="2400" dirty="0">
                <a:latin typeface="Times New Roman" panose="02020603050405020304" pitchFamily="18" charset="0"/>
                <a:cs typeface="Times New Roman" panose="02020603050405020304" pitchFamily="18" charset="0"/>
              </a:rPr>
              <a:t>STANDARDS &amp; POLICIES USED</a:t>
            </a:r>
          </a:p>
          <a:p>
            <a:pPr>
              <a:lnSpc>
                <a:spcPct val="150000"/>
              </a:lnSpc>
            </a:pPr>
            <a:r>
              <a:rPr lang="en-IN" sz="2400" dirty="0">
                <a:latin typeface="Times New Roman" panose="02020603050405020304" pitchFamily="18" charset="0"/>
                <a:cs typeface="Times New Roman" panose="02020603050405020304" pitchFamily="18" charset="0"/>
              </a:rPr>
              <a:t>IMPLEMENTATION</a:t>
            </a:r>
          </a:p>
          <a:p>
            <a:pPr>
              <a:lnSpc>
                <a:spcPct val="150000"/>
              </a:lnSpc>
            </a:pPr>
            <a:r>
              <a:rPr lang="en-IN" sz="2400" dirty="0">
                <a:latin typeface="Times New Roman" panose="02020603050405020304" pitchFamily="18" charset="0"/>
                <a:cs typeface="Times New Roman" panose="02020603050405020304" pitchFamily="18" charset="0"/>
              </a:rPr>
              <a:t>TESTING</a:t>
            </a:r>
          </a:p>
          <a:p>
            <a:pPr>
              <a:lnSpc>
                <a:spcPct val="150000"/>
              </a:lnSpc>
            </a:pPr>
            <a:r>
              <a:rPr lang="en-IN" sz="2400" dirty="0">
                <a:latin typeface="Times New Roman" panose="02020603050405020304" pitchFamily="18" charset="0"/>
                <a:cs typeface="Times New Roman" panose="02020603050405020304" pitchFamily="18" charset="0"/>
              </a:rPr>
              <a:t>INPUT AND OUTPUT</a:t>
            </a:r>
          </a:p>
          <a:p>
            <a:pPr>
              <a:lnSpc>
                <a:spcPct val="150000"/>
              </a:lnSpc>
            </a:pPr>
            <a:r>
              <a:rPr lang="en-IN" sz="2400" dirty="0">
                <a:latin typeface="Times New Roman" panose="02020603050405020304" pitchFamily="18" charset="0"/>
                <a:cs typeface="Times New Roman" panose="02020603050405020304" pitchFamily="18" charset="0"/>
              </a:rPr>
              <a:t>INCLUDE DEMO VIDEO (You Tube URL )</a:t>
            </a:r>
          </a:p>
          <a:p>
            <a:pPr>
              <a:lnSpc>
                <a:spcPct val="150000"/>
              </a:lnSpc>
            </a:pPr>
            <a:r>
              <a:rPr lang="en-IN" sz="2400" dirty="0">
                <a:latin typeface="Times New Roman" panose="02020603050405020304" pitchFamily="18" charset="0"/>
                <a:cs typeface="Times New Roman" panose="02020603050405020304" pitchFamily="18" charset="0"/>
              </a:rPr>
              <a:t>CONCLUSION</a:t>
            </a:r>
          </a:p>
          <a:p>
            <a:pPr>
              <a:lnSpc>
                <a:spcPct val="150000"/>
              </a:lnSpc>
            </a:pPr>
            <a:r>
              <a:rPr lang="en-IN" sz="2400" dirty="0">
                <a:latin typeface="Times New Roman" panose="02020603050405020304" pitchFamily="18" charset="0"/>
                <a:cs typeface="Times New Roman" panose="02020603050405020304" pitchFamily="18" charset="0"/>
              </a:rPr>
              <a:t>FUTURE ENHANCEMENTS</a:t>
            </a:r>
          </a:p>
          <a:p>
            <a:pPr>
              <a:lnSpc>
                <a:spcPct val="150000"/>
              </a:lnSpc>
            </a:pPr>
            <a:r>
              <a:rPr lang="en-IN" sz="2400" dirty="0">
                <a:latin typeface="Times New Roman" panose="02020603050405020304" pitchFamily="18" charset="0"/>
                <a:cs typeface="Times New Roman" panose="02020603050405020304" pitchFamily="18" charset="0"/>
              </a:rPr>
              <a:t>WEB REFERENCES LINK</a:t>
            </a:r>
          </a:p>
          <a:p>
            <a:pPr>
              <a:lnSpc>
                <a:spcPct val="150000"/>
              </a:lnSpc>
            </a:pPr>
            <a:r>
              <a:rPr lang="en-IN" sz="2400" dirty="0">
                <a:latin typeface="Times New Roman" panose="02020603050405020304" pitchFamily="18" charset="0"/>
                <a:cs typeface="Times New Roman" panose="02020603050405020304" pitchFamily="18" charset="0"/>
              </a:rPr>
              <a:t>REFERENCES</a:t>
            </a:r>
          </a:p>
          <a:p>
            <a:pPr>
              <a:lnSpc>
                <a:spcPct val="150000"/>
              </a:lnSpc>
            </a:pPr>
            <a:r>
              <a:rPr lang="en-IN" sz="2400" dirty="0">
                <a:latin typeface="Times New Roman" panose="02020603050405020304" pitchFamily="18" charset="0"/>
                <a:cs typeface="Times New Roman" panose="02020603050405020304" pitchFamily="18" charset="0"/>
              </a:rPr>
              <a:t>PLAGIARISM REPORT OF PPT</a:t>
            </a:r>
          </a:p>
          <a:p>
            <a:pPr>
              <a:lnSpc>
                <a:spcPct val="150000"/>
              </a:lnSpc>
            </a:pPr>
            <a:r>
              <a:rPr lang="en-IN" sz="2400" dirty="0">
                <a:latin typeface="Times New Roman" panose="02020603050405020304" pitchFamily="18" charset="0"/>
                <a:cs typeface="Times New Roman" panose="02020603050405020304" pitchFamily="18" charset="0"/>
              </a:rPr>
              <a:t>POSTER PRESENTATION </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8" name="Date Placeholder 7"/>
          <p:cNvSpPr>
            <a:spLocks noGrp="1"/>
          </p:cNvSpPr>
          <p:nvPr>
            <p:ph type="dt" sz="half" idx="10"/>
          </p:nvPr>
        </p:nvSpPr>
        <p:spPr/>
        <p:txBody>
          <a:bodyPr/>
          <a:lstStyle/>
          <a:p>
            <a:fld id="{1D7D6EBE-1B08-4BC0-9B52-F8C439CDD9A9}" type="datetime1">
              <a:rPr lang="en-IN" smtClean="0"/>
              <a:t>10-06-2022</a:t>
            </a:fld>
            <a:endParaRPr lang="en-IN"/>
          </a:p>
        </p:txBody>
      </p:sp>
    </p:spTree>
    <p:extLst>
      <p:ext uri="{BB962C8B-B14F-4D97-AF65-F5344CB8AC3E}">
        <p14:creationId xmlns:p14="http://schemas.microsoft.com/office/powerpoint/2010/main" val="1233051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b="1" dirty="0">
                <a:latin typeface="Times New Roman" pitchFamily="18" charset="0"/>
                <a:cs typeface="Times New Roman" pitchFamily="18" charset="0"/>
              </a:rPr>
              <a:t>UNIT TESTING</a:t>
            </a:r>
            <a:endParaRPr lang="en-IN" sz="2000" b="1" i="1" dirty="0">
              <a:latin typeface="Times New Roman" pitchFamily="18" charset="0"/>
              <a:cs typeface="Times New Roman" pitchFamily="18" charset="0"/>
            </a:endParaRPr>
          </a:p>
          <a:p>
            <a:pPr algn="l" rtl="0"/>
            <a:r>
              <a:rPr lang="en-US" sz="2000" dirty="0">
                <a:effectLst/>
                <a:latin typeface="Times New Roman" panose="02020603050405020304" pitchFamily="18" charset="0"/>
                <a:cs typeface="Times New Roman" panose="02020603050405020304" pitchFamily="18" charset="0"/>
              </a:rPr>
              <a:t>Unit testing indicates the test cases planning which validates that the used programming logic is working properly or not, that program inputs produce correct outputs of 22 Validation for all the decision branches and code flow should be done. it’s the testing of individual software units of the appliance It is done after the completion of a non public unit before integration. </a:t>
            </a:r>
            <a:br>
              <a:rPr lang="en-US" sz="1200" b="0" i="0" dirty="0">
                <a:solidFill>
                  <a:srgbClr val="5D6879"/>
                </a:solidFill>
                <a:effectLst/>
                <a:latin typeface="Lato" panose="020F0502020204030203" pitchFamily="34" charset="0"/>
              </a:rPr>
            </a:b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3124200" y="6356350"/>
            <a:ext cx="3733800" cy="365125"/>
          </a:xfrm>
        </p:spPr>
        <p:txBody>
          <a:bodyPr/>
          <a:lstStyle/>
          <a:p>
            <a:r>
              <a:rPr lang="en-US"/>
              <a:t>BATCH NO: 60 </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20</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TESTING</a:t>
            </a:r>
            <a:endParaRPr lang="en-IN" dirty="0"/>
          </a:p>
        </p:txBody>
      </p:sp>
      <p:sp>
        <p:nvSpPr>
          <p:cNvPr id="8" name="Date Placeholder 7"/>
          <p:cNvSpPr>
            <a:spLocks noGrp="1"/>
          </p:cNvSpPr>
          <p:nvPr>
            <p:ph type="dt" sz="half" idx="10"/>
          </p:nvPr>
        </p:nvSpPr>
        <p:spPr/>
        <p:txBody>
          <a:bodyPr/>
          <a:lstStyle/>
          <a:p>
            <a:fld id="{3F20605F-506F-4AB4-8C57-C845EA53ECFC}" type="datetime1">
              <a:rPr lang="en-IN" smtClean="0"/>
              <a:t>10-06-2022</a:t>
            </a:fld>
            <a:endParaRPr lang="en-IN"/>
          </a:p>
        </p:txBody>
      </p:sp>
      <p:sp>
        <p:nvSpPr>
          <p:cNvPr id="7" name="TextBox 6">
            <a:extLst>
              <a:ext uri="{FF2B5EF4-FFF2-40B4-BE49-F238E27FC236}">
                <a16:creationId xmlns:a16="http://schemas.microsoft.com/office/drawing/2014/main" id="{6543496A-F100-B188-BA4C-AA717820F000}"/>
              </a:ext>
            </a:extLst>
          </p:cNvPr>
          <p:cNvSpPr txBox="1"/>
          <p:nvPr/>
        </p:nvSpPr>
        <p:spPr>
          <a:xfrm>
            <a:off x="304800" y="3771672"/>
            <a:ext cx="8534400" cy="2354491"/>
          </a:xfrm>
          <a:prstGeom prst="rect">
            <a:avLst/>
          </a:prstGeom>
          <a:noFill/>
          <a:ln w="19050">
            <a:solidFill>
              <a:schemeClr val="accent6">
                <a:lumMod val="75000"/>
              </a:schemeClr>
            </a:solidFill>
          </a:ln>
        </p:spPr>
        <p:txBody>
          <a:bodyPr wrap="square" rtlCol="0">
            <a:spAutoFit/>
          </a:bodyPr>
          <a:lstStyle/>
          <a:p>
            <a:pPr marL="0" indent="0" algn="just">
              <a:lnSpc>
                <a:spcPct val="150000"/>
              </a:lnSpc>
              <a:buNone/>
            </a:pPr>
            <a:r>
              <a:rPr lang="en-US" sz="1400" b="0" i="0" dirty="0" err="1">
                <a:effectLst/>
                <a:latin typeface="Times New Roman" panose="02020603050405020304" pitchFamily="18" charset="0"/>
                <a:cs typeface="Times New Roman" panose="02020603050405020304" pitchFamily="18" charset="0"/>
              </a:rPr>
              <a:t>imprt</a:t>
            </a:r>
            <a:r>
              <a:rPr lang="en-US" sz="1400" b="0" i="0" dirty="0">
                <a:effectLst/>
                <a:latin typeface="Times New Roman" panose="02020603050405020304" pitchFamily="18" charset="0"/>
                <a:cs typeface="Times New Roman" panose="02020603050405020304" pitchFamily="18" charset="0"/>
              </a:rPr>
              <a:t> </a:t>
            </a:r>
            <a:r>
              <a:rPr lang="en-US" sz="1400" b="0" i="0" dirty="0" err="1">
                <a:effectLst/>
                <a:latin typeface="Times New Roman" panose="02020603050405020304" pitchFamily="18" charset="0"/>
                <a:cs typeface="Times New Roman" panose="02020603050405020304" pitchFamily="18" charset="0"/>
              </a:rPr>
              <a:t>numpy</a:t>
            </a:r>
            <a:r>
              <a:rPr lang="en-US" sz="1400" b="0" i="0" dirty="0">
                <a:effectLst/>
                <a:latin typeface="Times New Roman" panose="02020603050405020304" pitchFamily="18" charset="0"/>
                <a:cs typeface="Times New Roman" panose="02020603050405020304" pitchFamily="18" charset="0"/>
              </a:rPr>
              <a:t> as np </a:t>
            </a:r>
          </a:p>
          <a:p>
            <a:pPr marL="0" indent="0">
              <a:buNone/>
            </a:pPr>
            <a:r>
              <a:rPr lang="en-US" sz="1400" b="0" i="0" dirty="0">
                <a:effectLst/>
                <a:latin typeface="Times New Roman" panose="02020603050405020304" pitchFamily="18" charset="0"/>
                <a:cs typeface="Times New Roman" panose="02020603050405020304" pitchFamily="18" charset="0"/>
              </a:rPr>
              <a:t>X = </a:t>
            </a:r>
            <a:r>
              <a:rPr lang="en-US" sz="1400" b="0" i="0" dirty="0" err="1">
                <a:effectLst/>
                <a:latin typeface="Times New Roman" panose="02020603050405020304" pitchFamily="18" charset="0"/>
                <a:cs typeface="Times New Roman" panose="02020603050405020304" pitchFamily="18" charset="0"/>
              </a:rPr>
              <a:t>np.array</a:t>
            </a:r>
            <a:r>
              <a:rPr lang="en-US" sz="1400" b="0" i="0" dirty="0">
                <a:effectLst/>
                <a:latin typeface="Times New Roman" panose="02020603050405020304" pitchFamily="18" charset="0"/>
                <a:cs typeface="Times New Roman" panose="02020603050405020304" pitchFamily="18" charset="0"/>
              </a:rPr>
              <a:t>([[5,3], [10,15], [15,12], [24,10], [30,30], [85,70], [71,80], [60,78], [70,55], [80,91],])</a:t>
            </a:r>
            <a:endParaRPr lang="en-US" sz="1400" dirty="0">
              <a:latin typeface="Times New Roman" panose="02020603050405020304" pitchFamily="18" charset="0"/>
              <a:cs typeface="Times New Roman" panose="02020603050405020304" pitchFamily="18" charset="0"/>
            </a:endParaRPr>
          </a:p>
          <a:p>
            <a:pPr marL="0" indent="0">
              <a:buNone/>
            </a:pPr>
            <a:r>
              <a:rPr lang="en-IN" sz="1400" b="0" i="0" dirty="0">
                <a:effectLst/>
                <a:latin typeface="Times New Roman" panose="02020603050405020304" pitchFamily="18" charset="0"/>
                <a:cs typeface="Times New Roman" panose="02020603050405020304" pitchFamily="18" charset="0"/>
              </a:rPr>
              <a:t>import </a:t>
            </a:r>
            <a:r>
              <a:rPr lang="en-IN" sz="1400" b="0" i="0" dirty="0" err="1">
                <a:effectLst/>
                <a:latin typeface="Times New Roman" panose="02020603050405020304" pitchFamily="18" charset="0"/>
                <a:cs typeface="Times New Roman" panose="02020603050405020304" pitchFamily="18" charset="0"/>
              </a:rPr>
              <a:t>matplotlib.pyplot</a:t>
            </a:r>
            <a:r>
              <a:rPr lang="en-IN" sz="1400" b="0" i="0" dirty="0">
                <a:effectLst/>
                <a:latin typeface="Times New Roman" panose="02020603050405020304" pitchFamily="18" charset="0"/>
                <a:cs typeface="Times New Roman" panose="02020603050405020304" pitchFamily="18" charset="0"/>
              </a:rPr>
              <a:t> as </a:t>
            </a:r>
            <a:r>
              <a:rPr lang="en-IN" sz="1400" b="0" i="0" dirty="0" err="1">
                <a:effectLst/>
                <a:latin typeface="Times New Roman" panose="02020603050405020304" pitchFamily="18" charset="0"/>
                <a:cs typeface="Times New Roman" panose="02020603050405020304" pitchFamily="18" charset="0"/>
              </a:rPr>
              <a:t>plt</a:t>
            </a:r>
            <a:r>
              <a:rPr lang="en-IN" sz="1400" b="0" i="0" dirty="0">
                <a:effectLst/>
                <a:latin typeface="Times New Roman" panose="02020603050405020304" pitchFamily="18" charset="0"/>
                <a:cs typeface="Times New Roman" panose="02020603050405020304" pitchFamily="18" charset="0"/>
              </a:rPr>
              <a:t> </a:t>
            </a:r>
          </a:p>
          <a:p>
            <a:pPr marL="0" indent="0">
              <a:buNone/>
            </a:pPr>
            <a:r>
              <a:rPr lang="en-IN" sz="1400" b="0" i="0" dirty="0">
                <a:effectLst/>
                <a:latin typeface="Times New Roman" panose="02020603050405020304" pitchFamily="18" charset="0"/>
                <a:cs typeface="Times New Roman" panose="02020603050405020304" pitchFamily="18" charset="0"/>
              </a:rPr>
              <a:t>labels = range(1, 11)</a:t>
            </a:r>
          </a:p>
          <a:p>
            <a:pPr marL="0" indent="0">
              <a:buNone/>
            </a:pPr>
            <a:r>
              <a:rPr lang="en-IN" sz="1400" b="0" i="0" dirty="0">
                <a:effectLst/>
                <a:latin typeface="Times New Roman" panose="02020603050405020304" pitchFamily="18" charset="0"/>
                <a:cs typeface="Times New Roman" panose="02020603050405020304" pitchFamily="18" charset="0"/>
              </a:rPr>
              <a:t> </a:t>
            </a:r>
            <a:r>
              <a:rPr lang="en-IN" sz="1400" b="0" i="0" dirty="0" err="1">
                <a:effectLst/>
                <a:latin typeface="Times New Roman" panose="02020603050405020304" pitchFamily="18" charset="0"/>
                <a:cs typeface="Times New Roman" panose="02020603050405020304" pitchFamily="18" charset="0"/>
              </a:rPr>
              <a:t>plt.figure</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figsize</a:t>
            </a:r>
            <a:r>
              <a:rPr lang="en-IN" sz="1400" b="0" i="0" dirty="0">
                <a:effectLst/>
                <a:latin typeface="Times New Roman" panose="02020603050405020304" pitchFamily="18" charset="0"/>
                <a:cs typeface="Times New Roman" panose="02020603050405020304" pitchFamily="18" charset="0"/>
              </a:rPr>
              <a:t>=(10, 7))</a:t>
            </a:r>
          </a:p>
          <a:p>
            <a:pPr marL="0" indent="0">
              <a:buNone/>
            </a:pPr>
            <a:r>
              <a:rPr lang="en-IN" sz="1400" b="0" i="0" dirty="0">
                <a:effectLst/>
                <a:latin typeface="Times New Roman" panose="02020603050405020304" pitchFamily="18" charset="0"/>
                <a:cs typeface="Times New Roman" panose="02020603050405020304" pitchFamily="18" charset="0"/>
              </a:rPr>
              <a:t> </a:t>
            </a:r>
            <a:r>
              <a:rPr lang="en-IN" sz="1400" b="0" i="0" dirty="0" err="1">
                <a:effectLst/>
                <a:latin typeface="Times New Roman" panose="02020603050405020304" pitchFamily="18" charset="0"/>
                <a:cs typeface="Times New Roman" panose="02020603050405020304" pitchFamily="18" charset="0"/>
              </a:rPr>
              <a:t>plt.subplots_adjust</a:t>
            </a:r>
            <a:r>
              <a:rPr lang="en-IN" sz="1400" b="0" i="0" dirty="0">
                <a:effectLst/>
                <a:latin typeface="Times New Roman" panose="02020603050405020304" pitchFamily="18" charset="0"/>
                <a:cs typeface="Times New Roman" panose="02020603050405020304" pitchFamily="18" charset="0"/>
              </a:rPr>
              <a:t>(bottom=0.1) </a:t>
            </a:r>
          </a:p>
          <a:p>
            <a:pPr marL="0" indent="0">
              <a:buNone/>
            </a:pPr>
            <a:r>
              <a:rPr lang="en-IN" sz="1400" b="0" i="0" dirty="0" err="1">
                <a:effectLst/>
                <a:latin typeface="Times New Roman" panose="02020603050405020304" pitchFamily="18" charset="0"/>
                <a:cs typeface="Times New Roman" panose="02020603050405020304" pitchFamily="18" charset="0"/>
              </a:rPr>
              <a:t>plt.scatter</a:t>
            </a:r>
            <a:r>
              <a:rPr lang="en-IN" sz="1400" b="0" i="0" dirty="0">
                <a:effectLst/>
                <a:latin typeface="Times New Roman" panose="02020603050405020304" pitchFamily="18" charset="0"/>
                <a:cs typeface="Times New Roman" panose="02020603050405020304" pitchFamily="18" charset="0"/>
              </a:rPr>
              <a:t>(X[:,0],X[:,1], label='True Position’)</a:t>
            </a:r>
          </a:p>
          <a:p>
            <a:pPr marL="0" indent="0">
              <a:buNone/>
            </a:pPr>
            <a:r>
              <a:rPr lang="en-IN" sz="1400" b="0" i="0" dirty="0">
                <a:effectLst/>
                <a:latin typeface="Times New Roman" panose="02020603050405020304" pitchFamily="18" charset="0"/>
                <a:cs typeface="Times New Roman" panose="02020603050405020304" pitchFamily="18" charset="0"/>
              </a:rPr>
              <a:t> for label, x, y in zip(labels, X[:, 0], X[:, 1]):</a:t>
            </a:r>
          </a:p>
          <a:p>
            <a:pPr marL="0" indent="0">
              <a:buNone/>
            </a:pPr>
            <a:r>
              <a:rPr lang="en-IN" sz="1400" b="0" i="0" dirty="0">
                <a:effectLst/>
                <a:latin typeface="Times New Roman" panose="02020603050405020304" pitchFamily="18" charset="0"/>
                <a:cs typeface="Times New Roman" panose="02020603050405020304" pitchFamily="18" charset="0"/>
              </a:rPr>
              <a:t> </a:t>
            </a:r>
            <a:r>
              <a:rPr lang="en-IN" sz="1400" b="0" i="0" dirty="0" err="1">
                <a:effectLst/>
                <a:latin typeface="Times New Roman" panose="02020603050405020304" pitchFamily="18" charset="0"/>
                <a:cs typeface="Times New Roman" panose="02020603050405020304" pitchFamily="18" charset="0"/>
              </a:rPr>
              <a:t>plt.annotate</a:t>
            </a:r>
            <a:r>
              <a:rPr lang="en-IN" sz="1400" b="0" i="0" dirty="0">
                <a:effectLst/>
                <a:latin typeface="Times New Roman" panose="02020603050405020304" pitchFamily="18" charset="0"/>
                <a:cs typeface="Times New Roman" panose="02020603050405020304" pitchFamily="18" charset="0"/>
              </a:rPr>
              <a:t>( label, </a:t>
            </a:r>
            <a:r>
              <a:rPr lang="en-IN" sz="1400" b="0" i="0" dirty="0" err="1">
                <a:effectLst/>
                <a:latin typeface="Times New Roman" panose="02020603050405020304" pitchFamily="18" charset="0"/>
                <a:cs typeface="Times New Roman" panose="02020603050405020304" pitchFamily="18" charset="0"/>
              </a:rPr>
              <a:t>xy</a:t>
            </a:r>
            <a:r>
              <a:rPr lang="en-IN" sz="1400" b="0" i="0" dirty="0">
                <a:effectLst/>
                <a:latin typeface="Times New Roman" panose="02020603050405020304" pitchFamily="18" charset="0"/>
                <a:cs typeface="Times New Roman" panose="02020603050405020304" pitchFamily="18" charset="0"/>
              </a:rPr>
              <a:t>=(x, y), </a:t>
            </a:r>
            <a:r>
              <a:rPr lang="en-IN" sz="1400" b="0" i="0" dirty="0" err="1">
                <a:effectLst/>
                <a:latin typeface="Times New Roman" panose="02020603050405020304" pitchFamily="18" charset="0"/>
                <a:cs typeface="Times New Roman" panose="02020603050405020304" pitchFamily="18" charset="0"/>
              </a:rPr>
              <a:t>xytext</a:t>
            </a:r>
            <a:r>
              <a:rPr lang="en-IN" sz="1400" b="0" i="0" dirty="0">
                <a:effectLst/>
                <a:latin typeface="Times New Roman" panose="02020603050405020304" pitchFamily="18" charset="0"/>
                <a:cs typeface="Times New Roman" panose="02020603050405020304" pitchFamily="18" charset="0"/>
              </a:rPr>
              <a:t>=(-3, 3), </a:t>
            </a:r>
            <a:r>
              <a:rPr lang="en-IN" sz="1400" b="0" i="0" dirty="0" err="1">
                <a:effectLst/>
                <a:latin typeface="Times New Roman" panose="02020603050405020304" pitchFamily="18" charset="0"/>
                <a:cs typeface="Times New Roman" panose="02020603050405020304" pitchFamily="18" charset="0"/>
              </a:rPr>
              <a:t>textcoords</a:t>
            </a:r>
            <a:r>
              <a:rPr lang="en-IN" sz="1400" b="0" i="0" dirty="0">
                <a:effectLst/>
                <a:latin typeface="Times New Roman" panose="02020603050405020304" pitchFamily="18" charset="0"/>
                <a:cs typeface="Times New Roman" panose="02020603050405020304" pitchFamily="18" charset="0"/>
              </a:rPr>
              <a:t>='offset points', ha='right', </a:t>
            </a:r>
            <a:r>
              <a:rPr lang="en-IN" sz="1400" b="0" i="0" dirty="0" err="1">
                <a:effectLst/>
                <a:latin typeface="Times New Roman" panose="02020603050405020304" pitchFamily="18" charset="0"/>
                <a:cs typeface="Times New Roman" panose="02020603050405020304" pitchFamily="18" charset="0"/>
              </a:rPr>
              <a:t>va</a:t>
            </a:r>
            <a:r>
              <a:rPr lang="en-IN" sz="1400" b="0" i="0" dirty="0">
                <a:effectLst/>
                <a:latin typeface="Times New Roman" panose="02020603050405020304" pitchFamily="18" charset="0"/>
                <a:cs typeface="Times New Roman" panose="02020603050405020304" pitchFamily="18" charset="0"/>
              </a:rPr>
              <a:t>='bottom’)</a:t>
            </a:r>
          </a:p>
          <a:p>
            <a:pPr marL="0" indent="0">
              <a:buNone/>
            </a:pPr>
            <a:r>
              <a:rPr lang="en-IN" sz="1400" b="0" i="0" dirty="0">
                <a:effectLst/>
                <a:latin typeface="Times New Roman" panose="02020603050405020304" pitchFamily="18" charset="0"/>
                <a:cs typeface="Times New Roman" panose="02020603050405020304" pitchFamily="18" charset="0"/>
              </a:rPr>
              <a:t> </a:t>
            </a:r>
            <a:r>
              <a:rPr lang="en-IN" sz="1400" b="0" i="0" dirty="0" err="1">
                <a:effectLst/>
                <a:latin typeface="Times New Roman" panose="02020603050405020304" pitchFamily="18" charset="0"/>
                <a:cs typeface="Times New Roman" panose="02020603050405020304" pitchFamily="18" charset="0"/>
              </a:rPr>
              <a:t>plt.show</a:t>
            </a:r>
            <a:r>
              <a:rPr lang="en-IN" sz="1400" b="0" i="0" dirty="0">
                <a:effectLst/>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9782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66018"/>
            <a:ext cx="8229600" cy="4525963"/>
          </a:xfrm>
        </p:spPr>
        <p:txBody>
          <a:bodyPr>
            <a:normAutofit/>
          </a:bodyPr>
          <a:lstStyle/>
          <a:p>
            <a:r>
              <a:rPr lang="en-US" sz="2000" dirty="0">
                <a:latin typeface="Times New Roman" pitchFamily="18" charset="0"/>
                <a:cs typeface="Times New Roman" pitchFamily="18" charset="0"/>
              </a:rPr>
              <a:t>INTEGRATION TESTING</a:t>
            </a:r>
          </a:p>
          <a:p>
            <a:pPr marL="0" indent="0">
              <a:buNone/>
            </a:pPr>
            <a:r>
              <a:rPr lang="en-US" sz="2000" dirty="0">
                <a:latin typeface="Times New Roman" pitchFamily="18" charset="0"/>
                <a:cs typeface="Times New Roman" pitchFamily="18" charset="0"/>
              </a:rPr>
              <a:t>After integrating the modules need to see if the combined modules work together or not. These testing is known as integration testing.</a:t>
            </a:r>
          </a:p>
          <a:p>
            <a:pPr marL="0" indent="0">
              <a:buNone/>
            </a:pPr>
            <a:endParaRPr lang="en-US"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3124200" y="6356350"/>
            <a:ext cx="3733800" cy="365125"/>
          </a:xfrm>
        </p:spPr>
        <p:txBody>
          <a:bodyPr/>
          <a:lstStyle/>
          <a:p>
            <a:r>
              <a:rPr lang="en-US"/>
              <a:t>BATCH NO: 60 </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21</a:t>
            </a:fld>
            <a:endParaRPr lang="en-IN"/>
          </a:p>
        </p:txBody>
      </p:sp>
      <p:sp>
        <p:nvSpPr>
          <p:cNvPr id="6" name="Title 1"/>
          <p:cNvSpPr>
            <a:spLocks noGrp="1"/>
          </p:cNvSpPr>
          <p:nvPr>
            <p:ph type="title"/>
          </p:nvPr>
        </p:nvSpPr>
        <p:spPr>
          <a:xfrm>
            <a:off x="304800" y="262334"/>
            <a:ext cx="8229600" cy="1143000"/>
          </a:xfrm>
        </p:spPr>
        <p:txBody>
          <a:bodyPr/>
          <a:lstStyle/>
          <a:p>
            <a:pPr algn="l"/>
            <a:r>
              <a:rPr lang="en-IN" sz="2400" b="1" dirty="0">
                <a:latin typeface="Times New Roman" pitchFamily="18" charset="0"/>
                <a:cs typeface="Times New Roman" pitchFamily="18" charset="0"/>
              </a:rPr>
              <a:t>TESTING</a:t>
            </a:r>
            <a:endParaRPr lang="en-IN" dirty="0"/>
          </a:p>
        </p:txBody>
      </p:sp>
      <p:sp>
        <p:nvSpPr>
          <p:cNvPr id="8" name="Date Placeholder 7"/>
          <p:cNvSpPr>
            <a:spLocks noGrp="1"/>
          </p:cNvSpPr>
          <p:nvPr>
            <p:ph type="dt" sz="half" idx="10"/>
          </p:nvPr>
        </p:nvSpPr>
        <p:spPr/>
        <p:txBody>
          <a:bodyPr/>
          <a:lstStyle/>
          <a:p>
            <a:fld id="{D23421C5-E203-457B-BB66-F87776877FA2}" type="datetime1">
              <a:rPr lang="en-IN" smtClean="0"/>
              <a:t>10-06-2022</a:t>
            </a:fld>
            <a:endParaRPr lang="en-IN"/>
          </a:p>
        </p:txBody>
      </p:sp>
      <p:sp>
        <p:nvSpPr>
          <p:cNvPr id="2" name="TextBox 1">
            <a:extLst>
              <a:ext uri="{FF2B5EF4-FFF2-40B4-BE49-F238E27FC236}">
                <a16:creationId xmlns:a16="http://schemas.microsoft.com/office/drawing/2014/main" id="{5AA89304-8C0D-45B4-51F9-4C36DADB755E}"/>
              </a:ext>
            </a:extLst>
          </p:cNvPr>
          <p:cNvSpPr txBox="1"/>
          <p:nvPr/>
        </p:nvSpPr>
        <p:spPr>
          <a:xfrm>
            <a:off x="609600" y="2602027"/>
            <a:ext cx="7315200" cy="3612592"/>
          </a:xfrm>
          <a:prstGeom prst="rect">
            <a:avLst/>
          </a:prstGeom>
          <a:noFill/>
          <a:ln w="19050">
            <a:solidFill>
              <a:schemeClr val="accent6">
                <a:lumMod val="75000"/>
              </a:schemeClr>
            </a:solidFill>
          </a:ln>
        </p:spPr>
        <p:txBody>
          <a:bodyPr wrap="square" rtlCol="0">
            <a:spAutoFit/>
          </a:bodyPr>
          <a:lstStyle/>
          <a:p>
            <a:pPr algn="just">
              <a:lnSpc>
                <a:spcPct val="150000"/>
              </a:lnSpc>
            </a:pPr>
            <a:r>
              <a:rPr lang="en-IN" sz="1400" b="0" i="0" dirty="0">
                <a:effectLst/>
                <a:latin typeface="Times New Roman" panose="02020603050405020304" pitchFamily="18" charset="0"/>
                <a:cs typeface="Times New Roman" panose="02020603050405020304" pitchFamily="18" charset="0"/>
              </a:rPr>
              <a:t> </a:t>
            </a:r>
            <a:r>
              <a:rPr lang="en-IN" sz="1400" b="0" i="0" dirty="0" err="1">
                <a:effectLst/>
                <a:latin typeface="Times New Roman" panose="02020603050405020304" pitchFamily="18" charset="0"/>
                <a:cs typeface="Times New Roman" panose="02020603050405020304" pitchFamily="18" charset="0"/>
              </a:rPr>
              <a:t>tf_example</a:t>
            </a:r>
            <a:r>
              <a:rPr lang="en-IN" sz="1400" b="0" i="0" dirty="0">
                <a:effectLst/>
                <a:latin typeface="Times New Roman" panose="02020603050405020304" pitchFamily="18" charset="0"/>
                <a:cs typeface="Times New Roman" panose="02020603050405020304" pitchFamily="18" charset="0"/>
              </a:rPr>
              <a:t> = </a:t>
            </a:r>
            <a:r>
              <a:rPr lang="en-IN" sz="1400" b="0" i="0" dirty="0" err="1">
                <a:effectLst/>
                <a:latin typeface="Times New Roman" panose="02020603050405020304" pitchFamily="18" charset="0"/>
                <a:cs typeface="Times New Roman" panose="02020603050405020304" pitchFamily="18" charset="0"/>
              </a:rPr>
              <a:t>tf.train.Example</a:t>
            </a:r>
            <a:r>
              <a:rPr lang="en-IN" sz="1400" b="0" i="0" dirty="0">
                <a:effectLst/>
                <a:latin typeface="Times New Roman" panose="02020603050405020304" pitchFamily="18" charset="0"/>
                <a:cs typeface="Times New Roman" panose="02020603050405020304" pitchFamily="18" charset="0"/>
              </a:rPr>
              <a:t>(features=</a:t>
            </a:r>
            <a:r>
              <a:rPr lang="en-IN" sz="1400" b="0" i="0" dirty="0" err="1">
                <a:effectLst/>
                <a:latin typeface="Times New Roman" panose="02020603050405020304" pitchFamily="18" charset="0"/>
                <a:cs typeface="Times New Roman" panose="02020603050405020304" pitchFamily="18" charset="0"/>
              </a:rPr>
              <a:t>tf.train.Features</a:t>
            </a:r>
            <a:r>
              <a:rPr lang="en-IN" sz="1400" b="0" i="0" dirty="0">
                <a:effectLst/>
                <a:latin typeface="Times New Roman" panose="02020603050405020304" pitchFamily="18" charset="0"/>
                <a:cs typeface="Times New Roman" panose="02020603050405020304" pitchFamily="18" charset="0"/>
              </a:rPr>
              <a:t>(feature={        'image/height': dataset_util.int64_feature(height),        'image/width': dataset_util.int64_feature(width),        'image/filename': </a:t>
            </a:r>
            <a:r>
              <a:rPr lang="en-IN" sz="1400" b="0" i="0" dirty="0" err="1">
                <a:effectLst/>
                <a:latin typeface="Times New Roman" panose="02020603050405020304" pitchFamily="18" charset="0"/>
                <a:cs typeface="Times New Roman" panose="02020603050405020304" pitchFamily="18" charset="0"/>
              </a:rPr>
              <a:t>dataset_util.bytes_feature</a:t>
            </a:r>
            <a:r>
              <a:rPr lang="en-IN" sz="1400" b="0" i="0" dirty="0">
                <a:effectLst/>
                <a:latin typeface="Times New Roman" panose="02020603050405020304" pitchFamily="18" charset="0"/>
                <a:cs typeface="Times New Roman" panose="02020603050405020304" pitchFamily="18" charset="0"/>
              </a:rPr>
              <a:t>(filename),        'image/</a:t>
            </a:r>
            <a:r>
              <a:rPr lang="en-IN" sz="1400" b="0" i="0" dirty="0" err="1">
                <a:effectLst/>
                <a:latin typeface="Times New Roman" panose="02020603050405020304" pitchFamily="18" charset="0"/>
                <a:cs typeface="Times New Roman" panose="02020603050405020304" pitchFamily="18" charset="0"/>
              </a:rPr>
              <a:t>source_id</a:t>
            </a:r>
            <a:r>
              <a:rPr lang="en-IN" sz="1400" b="0" i="0" dirty="0">
                <a:effectLst/>
                <a:latin typeface="Times New Roman" panose="02020603050405020304" pitchFamily="18" charset="0"/>
                <a:cs typeface="Times New Roman" panose="02020603050405020304" pitchFamily="18" charset="0"/>
              </a:rPr>
              <a:t>': </a:t>
            </a:r>
            <a:r>
              <a:rPr lang="en-IN" sz="1400" b="0" i="0" dirty="0" err="1">
                <a:effectLst/>
                <a:latin typeface="Times New Roman" panose="02020603050405020304" pitchFamily="18" charset="0"/>
                <a:cs typeface="Times New Roman" panose="02020603050405020304" pitchFamily="18" charset="0"/>
              </a:rPr>
              <a:t>dataset_util.bytes_feature</a:t>
            </a:r>
            <a:r>
              <a:rPr lang="en-IN" sz="1400" b="0" i="0" dirty="0">
                <a:effectLst/>
                <a:latin typeface="Times New Roman" panose="02020603050405020304" pitchFamily="18" charset="0"/>
                <a:cs typeface="Times New Roman" panose="02020603050405020304" pitchFamily="18" charset="0"/>
              </a:rPr>
              <a:t>(filename),        'image/encoded': </a:t>
            </a:r>
            <a:r>
              <a:rPr lang="en-IN" sz="1400" b="0" i="0" dirty="0" err="1">
                <a:effectLst/>
                <a:latin typeface="Times New Roman" panose="02020603050405020304" pitchFamily="18" charset="0"/>
                <a:cs typeface="Times New Roman" panose="02020603050405020304" pitchFamily="18" charset="0"/>
              </a:rPr>
              <a:t>dataset_util.bytes_feature</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encoded_jpg</a:t>
            </a:r>
            <a:r>
              <a:rPr lang="en-IN" sz="1400" b="0" i="0" dirty="0">
                <a:effectLst/>
                <a:latin typeface="Times New Roman" panose="02020603050405020304" pitchFamily="18" charset="0"/>
                <a:cs typeface="Times New Roman" panose="02020603050405020304" pitchFamily="18" charset="0"/>
              </a:rPr>
              <a:t>),        'image/format': </a:t>
            </a:r>
            <a:r>
              <a:rPr lang="en-IN" sz="1400" b="0" i="0" dirty="0" err="1">
                <a:effectLst/>
                <a:latin typeface="Times New Roman" panose="02020603050405020304" pitchFamily="18" charset="0"/>
                <a:cs typeface="Times New Roman" panose="02020603050405020304" pitchFamily="18" charset="0"/>
              </a:rPr>
              <a:t>dataset_util.bytes_feature</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image_format</a:t>
            </a:r>
            <a:r>
              <a:rPr lang="en-IN" sz="1400" b="0" i="0" dirty="0">
                <a:effectLst/>
                <a:latin typeface="Times New Roman" panose="02020603050405020304" pitchFamily="18" charset="0"/>
                <a:cs typeface="Times New Roman" panose="02020603050405020304" pitchFamily="18" charset="0"/>
              </a:rPr>
              <a:t>),        'image/object/</a:t>
            </a:r>
            <a:r>
              <a:rPr lang="en-IN" sz="1400" b="0" i="0" dirty="0" err="1">
                <a:effectLst/>
                <a:latin typeface="Times New Roman" panose="02020603050405020304" pitchFamily="18" charset="0"/>
                <a:cs typeface="Times New Roman" panose="02020603050405020304" pitchFamily="18" charset="0"/>
              </a:rPr>
              <a:t>bbox</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xmin</a:t>
            </a:r>
            <a:r>
              <a:rPr lang="en-IN" sz="1400" b="0" i="0" dirty="0">
                <a:effectLst/>
                <a:latin typeface="Times New Roman" panose="02020603050405020304" pitchFamily="18" charset="0"/>
                <a:cs typeface="Times New Roman" panose="02020603050405020304" pitchFamily="18" charset="0"/>
              </a:rPr>
              <a:t>': </a:t>
            </a:r>
            <a:r>
              <a:rPr lang="en-IN" sz="1400" b="0" i="0" dirty="0" err="1">
                <a:effectLst/>
                <a:latin typeface="Times New Roman" panose="02020603050405020304" pitchFamily="18" charset="0"/>
                <a:cs typeface="Times New Roman" panose="02020603050405020304" pitchFamily="18" charset="0"/>
              </a:rPr>
              <a:t>dataset_util.float_list_feature</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xmins</a:t>
            </a:r>
            <a:r>
              <a:rPr lang="en-IN" sz="1400" b="0" i="0" dirty="0">
                <a:effectLst/>
                <a:latin typeface="Times New Roman" panose="02020603050405020304" pitchFamily="18" charset="0"/>
                <a:cs typeface="Times New Roman" panose="02020603050405020304" pitchFamily="18" charset="0"/>
              </a:rPr>
              <a:t>),        'image/object/</a:t>
            </a:r>
            <a:r>
              <a:rPr lang="en-IN" sz="1400" b="0" i="0" dirty="0" err="1">
                <a:effectLst/>
                <a:latin typeface="Times New Roman" panose="02020603050405020304" pitchFamily="18" charset="0"/>
                <a:cs typeface="Times New Roman" panose="02020603050405020304" pitchFamily="18" charset="0"/>
              </a:rPr>
              <a:t>bbox</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xmax</a:t>
            </a:r>
            <a:r>
              <a:rPr lang="en-IN" sz="1400" b="0" i="0" dirty="0">
                <a:effectLst/>
                <a:latin typeface="Times New Roman" panose="02020603050405020304" pitchFamily="18" charset="0"/>
                <a:cs typeface="Times New Roman" panose="02020603050405020304" pitchFamily="18" charset="0"/>
              </a:rPr>
              <a:t>': </a:t>
            </a:r>
            <a:r>
              <a:rPr lang="en-IN" sz="1400" b="0" i="0" dirty="0" err="1">
                <a:effectLst/>
                <a:latin typeface="Times New Roman" panose="02020603050405020304" pitchFamily="18" charset="0"/>
                <a:cs typeface="Times New Roman" panose="02020603050405020304" pitchFamily="18" charset="0"/>
              </a:rPr>
              <a:t>dataset_util.float_list_feature</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xmaxs</a:t>
            </a:r>
            <a:r>
              <a:rPr lang="en-IN" sz="1400" b="0" i="0" dirty="0">
                <a:effectLst/>
                <a:latin typeface="Times New Roman" panose="02020603050405020304" pitchFamily="18" charset="0"/>
                <a:cs typeface="Times New Roman" panose="02020603050405020304" pitchFamily="18" charset="0"/>
              </a:rPr>
              <a:t>),        'image/object/</a:t>
            </a:r>
            <a:r>
              <a:rPr lang="en-IN" sz="1400" b="0" i="0" dirty="0" err="1">
                <a:effectLst/>
                <a:latin typeface="Times New Roman" panose="02020603050405020304" pitchFamily="18" charset="0"/>
                <a:cs typeface="Times New Roman" panose="02020603050405020304" pitchFamily="18" charset="0"/>
              </a:rPr>
              <a:t>bbox</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ymin</a:t>
            </a:r>
            <a:r>
              <a:rPr lang="en-IN" sz="1400" b="0" i="0" dirty="0">
                <a:effectLst/>
                <a:latin typeface="Times New Roman" panose="02020603050405020304" pitchFamily="18" charset="0"/>
                <a:cs typeface="Times New Roman" panose="02020603050405020304" pitchFamily="18" charset="0"/>
              </a:rPr>
              <a:t>': </a:t>
            </a:r>
            <a:r>
              <a:rPr lang="en-IN" sz="1400" b="0" i="0" dirty="0" err="1">
                <a:effectLst/>
                <a:latin typeface="Times New Roman" panose="02020603050405020304" pitchFamily="18" charset="0"/>
                <a:cs typeface="Times New Roman" panose="02020603050405020304" pitchFamily="18" charset="0"/>
              </a:rPr>
              <a:t>dataset_util.float_list_feature</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ymins</a:t>
            </a:r>
            <a:r>
              <a:rPr lang="en-IN" sz="1400" b="0" i="0" dirty="0">
                <a:effectLst/>
                <a:latin typeface="Times New Roman" panose="02020603050405020304" pitchFamily="18" charset="0"/>
                <a:cs typeface="Times New Roman" panose="02020603050405020304" pitchFamily="18" charset="0"/>
              </a:rPr>
              <a:t>),        'image/object/</a:t>
            </a:r>
            <a:r>
              <a:rPr lang="en-IN" sz="1400" b="0" i="0" dirty="0" err="1">
                <a:effectLst/>
                <a:latin typeface="Times New Roman" panose="02020603050405020304" pitchFamily="18" charset="0"/>
                <a:cs typeface="Times New Roman" panose="02020603050405020304" pitchFamily="18" charset="0"/>
              </a:rPr>
              <a:t>bbox</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ymax</a:t>
            </a:r>
            <a:r>
              <a:rPr lang="en-IN" sz="1400" b="0" i="0" dirty="0">
                <a:effectLst/>
                <a:latin typeface="Times New Roman" panose="02020603050405020304" pitchFamily="18" charset="0"/>
                <a:cs typeface="Times New Roman" panose="02020603050405020304" pitchFamily="18" charset="0"/>
              </a:rPr>
              <a:t>': </a:t>
            </a:r>
            <a:r>
              <a:rPr lang="en-IN" sz="1400" b="0" i="0" dirty="0" err="1">
                <a:effectLst/>
                <a:latin typeface="Times New Roman" panose="02020603050405020304" pitchFamily="18" charset="0"/>
                <a:cs typeface="Times New Roman" panose="02020603050405020304" pitchFamily="18" charset="0"/>
              </a:rPr>
              <a:t>dataset_util.float_list_feature</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ymaxs</a:t>
            </a:r>
            <a:r>
              <a:rPr lang="en-IN" sz="1400" b="0" i="0" dirty="0">
                <a:effectLst/>
                <a:latin typeface="Times New Roman" panose="02020603050405020304" pitchFamily="18" charset="0"/>
                <a:cs typeface="Times New Roman" panose="02020603050405020304" pitchFamily="18" charset="0"/>
              </a:rPr>
              <a:t>),        'image/object/class/text': </a:t>
            </a:r>
            <a:r>
              <a:rPr lang="en-IN" sz="1400" b="0" i="0" dirty="0" err="1">
                <a:effectLst/>
                <a:latin typeface="Times New Roman" panose="02020603050405020304" pitchFamily="18" charset="0"/>
                <a:cs typeface="Times New Roman" panose="02020603050405020304" pitchFamily="18" charset="0"/>
              </a:rPr>
              <a:t>dataset_util.bytes_list_feature</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classes_text</a:t>
            </a:r>
            <a:r>
              <a:rPr lang="en-IN" sz="1400" b="0" i="0" dirty="0">
                <a:effectLst/>
                <a:latin typeface="Times New Roman" panose="02020603050405020304" pitchFamily="18" charset="0"/>
                <a:cs typeface="Times New Roman" panose="02020603050405020304" pitchFamily="18" charset="0"/>
              </a:rPr>
              <a:t>),        'image/object/class/label': dataset_util.int64_list_feature(classes),    }))    return </a:t>
            </a:r>
            <a:r>
              <a:rPr lang="en-IN" sz="1400" b="0" i="0" dirty="0" err="1">
                <a:effectLst/>
                <a:latin typeface="Times New Roman" panose="02020603050405020304" pitchFamily="18" charset="0"/>
                <a:cs typeface="Times New Roman" panose="02020603050405020304" pitchFamily="18" charset="0"/>
              </a:rPr>
              <a:t>tf_example</a:t>
            </a:r>
            <a:endParaRPr lang="en-IN" sz="1400" dirty="0"/>
          </a:p>
        </p:txBody>
      </p:sp>
    </p:spTree>
    <p:extLst>
      <p:ext uri="{BB962C8B-B14F-4D97-AF65-F5344CB8AC3E}">
        <p14:creationId xmlns:p14="http://schemas.microsoft.com/office/powerpoint/2010/main" val="367146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229600" cy="4525963"/>
          </a:xfrm>
        </p:spPr>
        <p:txBody>
          <a:bodyPr>
            <a:normAutofit/>
          </a:bodyPr>
          <a:lstStyle/>
          <a:p>
            <a:r>
              <a:rPr lang="en-US" sz="2000" dirty="0">
                <a:latin typeface="Times New Roman" pitchFamily="18" charset="0"/>
                <a:cs typeface="Times New Roman" pitchFamily="18" charset="0"/>
              </a:rPr>
              <a:t>Functional Testing</a:t>
            </a:r>
          </a:p>
          <a:p>
            <a:pPr marL="0" indent="0" algn="just">
              <a:buNone/>
            </a:pPr>
            <a:r>
              <a:rPr lang="en-US" sz="1900" dirty="0">
                <a:latin typeface="Times New Roman" pitchFamily="18" charset="0"/>
                <a:cs typeface="Times New Roman" pitchFamily="18" charset="0"/>
              </a:rPr>
              <a:t>The functions are tested by feeding them input and examining the output of the functional testing. These functional testing ensures that the requirements are properly satisfied by the application. From this types of testing is not concerned with how processing occurs, but rather with the results of processing. It simulates actual system usage but does not make any system structure assumption.</a:t>
            </a:r>
          </a:p>
          <a:p>
            <a:pPr marL="0" indent="0">
              <a:buNone/>
            </a:pPr>
            <a:endParaRPr lang="en-US"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3124200" y="6356350"/>
            <a:ext cx="3733800" cy="365125"/>
          </a:xfrm>
        </p:spPr>
        <p:txBody>
          <a:bodyPr/>
          <a:lstStyle/>
          <a:p>
            <a:r>
              <a:rPr lang="en-US"/>
              <a:t>BATCH NO: 60 </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22</a:t>
            </a:fld>
            <a:endParaRPr lang="en-IN"/>
          </a:p>
        </p:txBody>
      </p:sp>
      <p:sp>
        <p:nvSpPr>
          <p:cNvPr id="6" name="Title 1"/>
          <p:cNvSpPr>
            <a:spLocks noGrp="1"/>
          </p:cNvSpPr>
          <p:nvPr>
            <p:ph type="title"/>
          </p:nvPr>
        </p:nvSpPr>
        <p:spPr>
          <a:xfrm>
            <a:off x="152400" y="16733"/>
            <a:ext cx="8229600" cy="1143000"/>
          </a:xfrm>
        </p:spPr>
        <p:txBody>
          <a:bodyPr/>
          <a:lstStyle/>
          <a:p>
            <a:pPr algn="l"/>
            <a:r>
              <a:rPr lang="en-IN" sz="2400" b="1" dirty="0">
                <a:latin typeface="Times New Roman" pitchFamily="18" charset="0"/>
                <a:cs typeface="Times New Roman" pitchFamily="18" charset="0"/>
              </a:rPr>
              <a:t>TESTING</a:t>
            </a:r>
            <a:endParaRPr lang="en-IN" dirty="0"/>
          </a:p>
        </p:txBody>
      </p:sp>
      <p:sp>
        <p:nvSpPr>
          <p:cNvPr id="8" name="Date Placeholder 7"/>
          <p:cNvSpPr>
            <a:spLocks noGrp="1"/>
          </p:cNvSpPr>
          <p:nvPr>
            <p:ph type="dt" sz="half" idx="10"/>
          </p:nvPr>
        </p:nvSpPr>
        <p:spPr/>
        <p:txBody>
          <a:bodyPr/>
          <a:lstStyle/>
          <a:p>
            <a:fld id="{25E36BDF-1CC9-4085-AA87-7BD552E5B9E8}" type="datetime1">
              <a:rPr lang="en-IN" smtClean="0"/>
              <a:t>10-06-2022</a:t>
            </a:fld>
            <a:endParaRPr lang="en-IN"/>
          </a:p>
        </p:txBody>
      </p:sp>
      <p:sp>
        <p:nvSpPr>
          <p:cNvPr id="9" name="TextBox 8">
            <a:extLst>
              <a:ext uri="{FF2B5EF4-FFF2-40B4-BE49-F238E27FC236}">
                <a16:creationId xmlns:a16="http://schemas.microsoft.com/office/drawing/2014/main" id="{C6DD0671-351A-28F1-9570-1D4516D118DA}"/>
              </a:ext>
            </a:extLst>
          </p:cNvPr>
          <p:cNvSpPr txBox="1"/>
          <p:nvPr/>
        </p:nvSpPr>
        <p:spPr>
          <a:xfrm>
            <a:off x="800100" y="2747862"/>
            <a:ext cx="7239000" cy="3608488"/>
          </a:xfrm>
          <a:prstGeom prst="rect">
            <a:avLst/>
          </a:prstGeom>
          <a:noFill/>
          <a:ln w="19050">
            <a:solidFill>
              <a:schemeClr val="accent6">
                <a:lumMod val="75000"/>
              </a:schemeClr>
            </a:solidFill>
          </a:ln>
        </p:spPr>
        <p:txBody>
          <a:bodyPr wrap="square" rtlCol="0">
            <a:spAutoFit/>
          </a:bodyPr>
          <a:lstStyle/>
          <a:p>
            <a:pPr algn="just">
              <a:lnSpc>
                <a:spcPct val="150000"/>
              </a:lnSpc>
            </a:pPr>
            <a:r>
              <a:rPr lang="en-IN" sz="1400" b="0" i="0" dirty="0">
                <a:effectLst/>
                <a:latin typeface="Times New Roman" panose="02020603050405020304" pitchFamily="18" charset="0"/>
                <a:cs typeface="Times New Roman" panose="02020603050405020304" pitchFamily="18" charset="0"/>
              </a:rPr>
              <a:t>def main(_):    writer = </a:t>
            </a:r>
            <a:r>
              <a:rPr lang="en-IN" sz="1400" b="0" i="0" dirty="0" err="1">
                <a:effectLst/>
                <a:latin typeface="Times New Roman" panose="02020603050405020304" pitchFamily="18" charset="0"/>
                <a:cs typeface="Times New Roman" panose="02020603050405020304" pitchFamily="18" charset="0"/>
              </a:rPr>
              <a:t>tf.python_io.TFRecordWriter</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args.output_path</a:t>
            </a:r>
            <a:r>
              <a:rPr lang="en-IN" sz="1400" b="0" i="0" dirty="0">
                <a:effectLst/>
                <a:latin typeface="Times New Roman" panose="02020603050405020304" pitchFamily="18" charset="0"/>
                <a:cs typeface="Times New Roman" panose="02020603050405020304" pitchFamily="18" charset="0"/>
              </a:rPr>
              <a:t>) </a:t>
            </a:r>
          </a:p>
          <a:p>
            <a:pPr algn="just">
              <a:lnSpc>
                <a:spcPct val="150000"/>
              </a:lnSpc>
            </a:pPr>
            <a:r>
              <a:rPr lang="en-IN" sz="1400" b="0" i="0" dirty="0">
                <a:effectLst/>
                <a:latin typeface="Times New Roman" panose="02020603050405020304" pitchFamily="18" charset="0"/>
                <a:cs typeface="Times New Roman" panose="02020603050405020304" pitchFamily="18" charset="0"/>
              </a:rPr>
              <a:t>   path = </a:t>
            </a:r>
            <a:r>
              <a:rPr lang="en-IN" sz="1400" b="0" i="0" dirty="0" err="1">
                <a:effectLst/>
                <a:latin typeface="Times New Roman" panose="02020603050405020304" pitchFamily="18" charset="0"/>
                <a:cs typeface="Times New Roman" panose="02020603050405020304" pitchFamily="18" charset="0"/>
              </a:rPr>
              <a:t>os.path.join</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args.image_dir</a:t>
            </a:r>
            <a:r>
              <a:rPr lang="en-IN" sz="1400" b="0" i="0" dirty="0">
                <a:effectLst/>
                <a:latin typeface="Times New Roman" panose="02020603050405020304" pitchFamily="18" charset="0"/>
                <a:cs typeface="Times New Roman" panose="02020603050405020304" pitchFamily="18" charset="0"/>
              </a:rPr>
              <a:t>)  </a:t>
            </a:r>
          </a:p>
          <a:p>
            <a:pPr algn="just">
              <a:lnSpc>
                <a:spcPct val="150000"/>
              </a:lnSpc>
            </a:pPr>
            <a:r>
              <a:rPr lang="en-IN" sz="1400" b="0" i="0" dirty="0">
                <a:effectLst/>
                <a:latin typeface="Times New Roman" panose="02020603050405020304" pitchFamily="18" charset="0"/>
                <a:cs typeface="Times New Roman" panose="02020603050405020304" pitchFamily="18" charset="0"/>
              </a:rPr>
              <a:t>  examples = </a:t>
            </a:r>
            <a:r>
              <a:rPr lang="en-IN" sz="1400" b="0" i="0" dirty="0" err="1">
                <a:effectLst/>
                <a:latin typeface="Times New Roman" panose="02020603050405020304" pitchFamily="18" charset="0"/>
                <a:cs typeface="Times New Roman" panose="02020603050405020304" pitchFamily="18" charset="0"/>
              </a:rPr>
              <a:t>xml_to_csv</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args.xml_dir</a:t>
            </a:r>
            <a:r>
              <a:rPr lang="en-IN" sz="1400" b="0" i="0" dirty="0">
                <a:effectLst/>
                <a:latin typeface="Times New Roman" panose="02020603050405020304" pitchFamily="18" charset="0"/>
                <a:cs typeface="Times New Roman" panose="02020603050405020304" pitchFamily="18" charset="0"/>
              </a:rPr>
              <a:t>)  </a:t>
            </a:r>
          </a:p>
          <a:p>
            <a:pPr algn="just">
              <a:lnSpc>
                <a:spcPct val="150000"/>
              </a:lnSpc>
            </a:pPr>
            <a:r>
              <a:rPr lang="en-IN" sz="1400" b="0" i="0" dirty="0">
                <a:effectLst/>
                <a:latin typeface="Times New Roman" panose="02020603050405020304" pitchFamily="18" charset="0"/>
                <a:cs typeface="Times New Roman" panose="02020603050405020304" pitchFamily="18" charset="0"/>
              </a:rPr>
              <a:t>  grouped = split(examples, 'filename’)  </a:t>
            </a:r>
          </a:p>
          <a:p>
            <a:pPr algn="just">
              <a:lnSpc>
                <a:spcPct val="150000"/>
              </a:lnSpc>
            </a:pPr>
            <a:r>
              <a:rPr lang="en-IN" sz="1400" b="0" i="0" dirty="0">
                <a:effectLst/>
                <a:latin typeface="Times New Roman" panose="02020603050405020304" pitchFamily="18" charset="0"/>
                <a:cs typeface="Times New Roman" panose="02020603050405020304" pitchFamily="18" charset="0"/>
              </a:rPr>
              <a:t>  for group in grouped:    </a:t>
            </a:r>
          </a:p>
          <a:p>
            <a:pPr algn="just">
              <a:lnSpc>
                <a:spcPct val="150000"/>
              </a:lnSpc>
            </a:pPr>
            <a:r>
              <a:rPr lang="en-IN" sz="1400" b="0" i="0" dirty="0">
                <a:effectLst/>
                <a:latin typeface="Times New Roman" panose="02020603050405020304" pitchFamily="18" charset="0"/>
                <a:cs typeface="Times New Roman" panose="02020603050405020304" pitchFamily="18" charset="0"/>
              </a:rPr>
              <a:t>    </a:t>
            </a:r>
            <a:r>
              <a:rPr lang="en-IN" sz="1400" b="0" i="0" dirty="0" err="1">
                <a:effectLst/>
                <a:latin typeface="Times New Roman" panose="02020603050405020304" pitchFamily="18" charset="0"/>
                <a:cs typeface="Times New Roman" panose="02020603050405020304" pitchFamily="18" charset="0"/>
              </a:rPr>
              <a:t>tf_example</a:t>
            </a:r>
            <a:r>
              <a:rPr lang="en-IN" sz="1400" b="0" i="0" dirty="0">
                <a:effectLst/>
                <a:latin typeface="Times New Roman" panose="02020603050405020304" pitchFamily="18" charset="0"/>
                <a:cs typeface="Times New Roman" panose="02020603050405020304" pitchFamily="18" charset="0"/>
              </a:rPr>
              <a:t> = </a:t>
            </a:r>
            <a:r>
              <a:rPr lang="en-IN" sz="1400" b="0" i="0" dirty="0" err="1">
                <a:effectLst/>
                <a:latin typeface="Times New Roman" panose="02020603050405020304" pitchFamily="18" charset="0"/>
                <a:cs typeface="Times New Roman" panose="02020603050405020304" pitchFamily="18" charset="0"/>
              </a:rPr>
              <a:t>create_tf_example</a:t>
            </a:r>
            <a:r>
              <a:rPr lang="en-IN" sz="1400" b="0" i="0" dirty="0">
                <a:effectLst/>
                <a:latin typeface="Times New Roman" panose="02020603050405020304" pitchFamily="18" charset="0"/>
                <a:cs typeface="Times New Roman" panose="02020603050405020304" pitchFamily="18" charset="0"/>
              </a:rPr>
              <a:t>(group, path)      </a:t>
            </a:r>
          </a:p>
          <a:p>
            <a:pPr algn="just">
              <a:lnSpc>
                <a:spcPct val="150000"/>
              </a:lnSpc>
            </a:pPr>
            <a:r>
              <a:rPr lang="en-IN" sz="1400" b="0" i="0" dirty="0">
                <a:effectLst/>
                <a:latin typeface="Times New Roman" panose="02020603050405020304" pitchFamily="18" charset="0"/>
                <a:cs typeface="Times New Roman" panose="02020603050405020304" pitchFamily="18" charset="0"/>
              </a:rPr>
              <a:t>  </a:t>
            </a:r>
            <a:r>
              <a:rPr lang="en-IN" sz="1400" b="0" i="0" dirty="0" err="1">
                <a:effectLst/>
                <a:latin typeface="Times New Roman" panose="02020603050405020304" pitchFamily="18" charset="0"/>
                <a:cs typeface="Times New Roman" panose="02020603050405020304" pitchFamily="18" charset="0"/>
              </a:rPr>
              <a:t>writer.write</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tf_example.SerializeToString</a:t>
            </a:r>
            <a:r>
              <a:rPr lang="en-IN" sz="1400" b="0" i="0" dirty="0">
                <a:effectLst/>
                <a:latin typeface="Times New Roman" panose="02020603050405020304" pitchFamily="18" charset="0"/>
                <a:cs typeface="Times New Roman" panose="02020603050405020304" pitchFamily="18" charset="0"/>
              </a:rPr>
              <a:t>())    </a:t>
            </a:r>
            <a:r>
              <a:rPr lang="en-IN" sz="1400" b="0" i="0" dirty="0" err="1">
                <a:effectLst/>
                <a:latin typeface="Times New Roman" panose="02020603050405020304" pitchFamily="18" charset="0"/>
                <a:cs typeface="Times New Roman" panose="02020603050405020304" pitchFamily="18" charset="0"/>
              </a:rPr>
              <a:t>writer.close</a:t>
            </a:r>
            <a:r>
              <a:rPr lang="en-IN" sz="1400" b="0" i="0" dirty="0">
                <a:effectLst/>
                <a:latin typeface="Times New Roman" panose="02020603050405020304" pitchFamily="18" charset="0"/>
                <a:cs typeface="Times New Roman" panose="02020603050405020304" pitchFamily="18" charset="0"/>
              </a:rPr>
              <a:t>()  </a:t>
            </a:r>
          </a:p>
          <a:p>
            <a:pPr algn="just">
              <a:lnSpc>
                <a:spcPct val="150000"/>
              </a:lnSpc>
            </a:pPr>
            <a:r>
              <a:rPr lang="en-IN" sz="1400" b="0" i="0" dirty="0">
                <a:effectLst/>
                <a:latin typeface="Times New Roman" panose="02020603050405020304" pitchFamily="18" charset="0"/>
                <a:cs typeface="Times New Roman" panose="02020603050405020304" pitchFamily="18" charset="0"/>
              </a:rPr>
              <a:t>  print('Successfully created the </a:t>
            </a:r>
            <a:r>
              <a:rPr lang="en-IN" sz="1400" b="0" i="0" dirty="0" err="1">
                <a:effectLst/>
                <a:latin typeface="Times New Roman" panose="02020603050405020304" pitchFamily="18" charset="0"/>
                <a:cs typeface="Times New Roman" panose="02020603050405020304" pitchFamily="18" charset="0"/>
              </a:rPr>
              <a:t>TFRecord</a:t>
            </a:r>
            <a:r>
              <a:rPr lang="en-IN" sz="1400" b="0" i="0" dirty="0">
                <a:effectLst/>
                <a:latin typeface="Times New Roman" panose="02020603050405020304" pitchFamily="18" charset="0"/>
                <a:cs typeface="Times New Roman" panose="02020603050405020304" pitchFamily="18" charset="0"/>
              </a:rPr>
              <a:t> file: {}'.format(</a:t>
            </a:r>
            <a:r>
              <a:rPr lang="en-IN" sz="1400" b="0" i="0" dirty="0" err="1">
                <a:effectLst/>
                <a:latin typeface="Times New Roman" panose="02020603050405020304" pitchFamily="18" charset="0"/>
                <a:cs typeface="Times New Roman" panose="02020603050405020304" pitchFamily="18" charset="0"/>
              </a:rPr>
              <a:t>args.output_path</a:t>
            </a:r>
            <a:r>
              <a:rPr lang="en-IN" sz="1400" b="0" i="0" dirty="0">
                <a:effectLst/>
                <a:latin typeface="Times New Roman" panose="02020603050405020304" pitchFamily="18" charset="0"/>
                <a:cs typeface="Times New Roman" panose="02020603050405020304" pitchFamily="18" charset="0"/>
              </a:rPr>
              <a:t>))  </a:t>
            </a:r>
          </a:p>
          <a:p>
            <a:pPr algn="just">
              <a:lnSpc>
                <a:spcPct val="150000"/>
              </a:lnSpc>
            </a:pPr>
            <a:r>
              <a:rPr lang="en-IN" sz="1400" b="0" i="0" dirty="0">
                <a:effectLst/>
                <a:latin typeface="Times New Roman" panose="02020603050405020304" pitchFamily="18" charset="0"/>
                <a:cs typeface="Times New Roman" panose="02020603050405020304" pitchFamily="18" charset="0"/>
              </a:rPr>
              <a:t>  if </a:t>
            </a:r>
            <a:r>
              <a:rPr lang="en-IN" sz="1400" b="0" i="0" dirty="0" err="1">
                <a:effectLst/>
                <a:latin typeface="Times New Roman" panose="02020603050405020304" pitchFamily="18" charset="0"/>
                <a:cs typeface="Times New Roman" panose="02020603050405020304" pitchFamily="18" charset="0"/>
              </a:rPr>
              <a:t>args.csv_path</a:t>
            </a:r>
            <a:r>
              <a:rPr lang="en-IN" sz="1400" b="0" i="0" dirty="0">
                <a:effectLst/>
                <a:latin typeface="Times New Roman" panose="02020603050405020304" pitchFamily="18" charset="0"/>
                <a:cs typeface="Times New Roman" panose="02020603050405020304" pitchFamily="18" charset="0"/>
              </a:rPr>
              <a:t> is not None:      </a:t>
            </a:r>
          </a:p>
          <a:p>
            <a:pPr algn="just">
              <a:lnSpc>
                <a:spcPct val="150000"/>
              </a:lnSpc>
            </a:pPr>
            <a:r>
              <a:rPr lang="en-IN" sz="1400" b="0" i="0" dirty="0">
                <a:effectLst/>
                <a:latin typeface="Times New Roman" panose="02020603050405020304" pitchFamily="18" charset="0"/>
                <a:cs typeface="Times New Roman" panose="02020603050405020304" pitchFamily="18" charset="0"/>
              </a:rPr>
              <a:t>  </a:t>
            </a:r>
            <a:r>
              <a:rPr lang="en-IN" sz="1400" b="0" i="0" dirty="0" err="1">
                <a:effectLst/>
                <a:latin typeface="Times New Roman" panose="02020603050405020304" pitchFamily="18" charset="0"/>
                <a:cs typeface="Times New Roman" panose="02020603050405020304" pitchFamily="18" charset="0"/>
              </a:rPr>
              <a:t>examples.to_csv</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args.csv_path</a:t>
            </a:r>
            <a:r>
              <a:rPr lang="en-IN" sz="1400" b="0" i="0" dirty="0">
                <a:effectLst/>
                <a:latin typeface="Times New Roman" panose="02020603050405020304" pitchFamily="18" charset="0"/>
                <a:cs typeface="Times New Roman" panose="02020603050405020304" pitchFamily="18" charset="0"/>
              </a:rPr>
              <a:t>, index=None)     </a:t>
            </a:r>
          </a:p>
          <a:p>
            <a:pPr algn="just">
              <a:lnSpc>
                <a:spcPct val="150000"/>
              </a:lnSpc>
            </a:pPr>
            <a:r>
              <a:rPr lang="en-IN" sz="1400" b="0" i="0" dirty="0">
                <a:effectLst/>
                <a:latin typeface="Times New Roman" panose="02020603050405020304" pitchFamily="18" charset="0"/>
                <a:cs typeface="Times New Roman" panose="02020603050405020304" pitchFamily="18" charset="0"/>
              </a:rPr>
              <a:t>   print('Successfully created the CSV file: {}'.format(</a:t>
            </a:r>
            <a:r>
              <a:rPr lang="en-IN" sz="1400" b="0" i="0" dirty="0" err="1">
                <a:effectLst/>
                <a:latin typeface="Times New Roman" panose="02020603050405020304" pitchFamily="18" charset="0"/>
                <a:cs typeface="Times New Roman" panose="02020603050405020304" pitchFamily="18" charset="0"/>
              </a:rPr>
              <a:t>args.csv_path</a:t>
            </a:r>
            <a:r>
              <a:rPr lang="en-IN" sz="1400" b="0" i="0" dirty="0">
                <a:effectLst/>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7967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37276"/>
            <a:ext cx="8229600" cy="4506324"/>
          </a:xfrm>
        </p:spPr>
        <p:txBody>
          <a:bodyPr>
            <a:normAutofit/>
          </a:bodyPr>
          <a:lstStyle/>
          <a:p>
            <a:r>
              <a:rPr lang="en-US" sz="2000" dirty="0">
                <a:latin typeface="Times New Roman" pitchFamily="18" charset="0"/>
                <a:cs typeface="Times New Roman" pitchFamily="18" charset="0"/>
              </a:rPr>
              <a:t>Black Box Testing</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Testing The Black box testing is a technique that involves the checking of the applications functionality without having any technical knowledge of the application like the knowledge of the code logic how the code works knowledge of the internal structure of the black box testing.</a:t>
            </a:r>
            <a:endParaRPr lang="en-IN"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White Box Testing</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Testing White box testing is a testing method that requires a good understanding of the code. It requires great knowledge of the internal logic.</a:t>
            </a: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3124200" y="6356350"/>
            <a:ext cx="3962400" cy="365125"/>
          </a:xfrm>
        </p:spPr>
        <p:txBody>
          <a:bodyPr/>
          <a:lstStyle/>
          <a:p>
            <a:r>
              <a:rPr lang="en-US"/>
              <a:t>BATCH NO: 60 </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23</a:t>
            </a:fld>
            <a:endParaRPr lang="en-IN"/>
          </a:p>
        </p:txBody>
      </p:sp>
      <p:sp>
        <p:nvSpPr>
          <p:cNvPr id="6" name="Title 1"/>
          <p:cNvSpPr>
            <a:spLocks noGrp="1"/>
          </p:cNvSpPr>
          <p:nvPr>
            <p:ph type="title"/>
          </p:nvPr>
        </p:nvSpPr>
        <p:spPr>
          <a:xfrm>
            <a:off x="152400" y="319414"/>
            <a:ext cx="8229600" cy="1143000"/>
          </a:xfrm>
        </p:spPr>
        <p:txBody>
          <a:bodyPr/>
          <a:lstStyle/>
          <a:p>
            <a:pPr algn="l"/>
            <a:r>
              <a:rPr lang="en-IN" sz="2400" b="1" dirty="0">
                <a:latin typeface="Times New Roman" pitchFamily="18" charset="0"/>
                <a:cs typeface="Times New Roman" pitchFamily="18" charset="0"/>
              </a:rPr>
              <a:t>TESTING</a:t>
            </a:r>
            <a:endParaRPr lang="en-IN" dirty="0"/>
          </a:p>
        </p:txBody>
      </p:sp>
      <p:sp>
        <p:nvSpPr>
          <p:cNvPr id="8" name="Date Placeholder 7"/>
          <p:cNvSpPr>
            <a:spLocks noGrp="1"/>
          </p:cNvSpPr>
          <p:nvPr>
            <p:ph type="dt" sz="half" idx="10"/>
          </p:nvPr>
        </p:nvSpPr>
        <p:spPr/>
        <p:txBody>
          <a:bodyPr/>
          <a:lstStyle/>
          <a:p>
            <a:fld id="{EA0B06BC-0861-432B-9C01-66D01C7912BC}" type="datetime1">
              <a:rPr lang="en-IN" smtClean="0"/>
              <a:t>10-06-2022</a:t>
            </a:fld>
            <a:endParaRPr lang="en-IN"/>
          </a:p>
        </p:txBody>
      </p:sp>
    </p:spTree>
    <p:extLst>
      <p:ext uri="{BB962C8B-B14F-4D97-AF65-F5344CB8AC3E}">
        <p14:creationId xmlns:p14="http://schemas.microsoft.com/office/powerpoint/2010/main" val="3054681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54868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dirty="0"/>
          </a:p>
        </p:txBody>
      </p:sp>
      <p:sp>
        <p:nvSpPr>
          <p:cNvPr id="4" name="Title 1"/>
          <p:cNvSpPr txBox="1">
            <a:spLocks/>
          </p:cNvSpPr>
          <p:nvPr/>
        </p:nvSpPr>
        <p:spPr>
          <a:xfrm>
            <a:off x="457200" y="357914"/>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INPUT AND OUTPUT</a:t>
            </a:r>
            <a:endParaRPr lang="en-IN" dirty="0"/>
          </a:p>
        </p:txBody>
      </p:sp>
      <p:sp>
        <p:nvSpPr>
          <p:cNvPr id="8" name="Date Placeholder 7"/>
          <p:cNvSpPr>
            <a:spLocks noGrp="1"/>
          </p:cNvSpPr>
          <p:nvPr>
            <p:ph type="dt" sz="half" idx="10"/>
          </p:nvPr>
        </p:nvSpPr>
        <p:spPr/>
        <p:txBody>
          <a:bodyPr/>
          <a:lstStyle/>
          <a:p>
            <a:fld id="{E3AEC7F4-7A31-4978-839B-BEA42F74DFAF}" type="datetime1">
              <a:rPr lang="en-IN" smtClean="0"/>
              <a:t>10-06-2022</a:t>
            </a:fld>
            <a:endParaRPr lang="en-IN"/>
          </a:p>
        </p:txBody>
      </p:sp>
      <p:sp>
        <p:nvSpPr>
          <p:cNvPr id="9" name="Slide Number Placeholder 8"/>
          <p:cNvSpPr>
            <a:spLocks noGrp="1"/>
          </p:cNvSpPr>
          <p:nvPr>
            <p:ph type="sldNum" sz="quarter" idx="12"/>
          </p:nvPr>
        </p:nvSpPr>
        <p:spPr/>
        <p:txBody>
          <a:bodyPr/>
          <a:lstStyle/>
          <a:p>
            <a:fld id="{669AD40C-E5A7-4132-A31D-54A4D1BB6E89}" type="slidenum">
              <a:rPr lang="en-IN" smtClean="0"/>
              <a:pPr/>
              <a:t>24</a:t>
            </a:fld>
            <a:endParaRPr lang="en-IN"/>
          </a:p>
        </p:txBody>
      </p:sp>
      <p:sp>
        <p:nvSpPr>
          <p:cNvPr id="10" name="Footer Placeholder 9"/>
          <p:cNvSpPr>
            <a:spLocks noGrp="1"/>
          </p:cNvSpPr>
          <p:nvPr>
            <p:ph type="ftr" sz="quarter" idx="11"/>
          </p:nvPr>
        </p:nvSpPr>
        <p:spPr>
          <a:xfrm>
            <a:off x="3124200" y="6356350"/>
            <a:ext cx="3733800" cy="365125"/>
          </a:xfrm>
        </p:spPr>
        <p:txBody>
          <a:bodyPr/>
          <a:lstStyle/>
          <a:p>
            <a:r>
              <a:rPr lang="en-US"/>
              <a:t>BATCH NO: 60 </a:t>
            </a:r>
            <a:endParaRPr lang="en-IN" dirty="0"/>
          </a:p>
        </p:txBody>
      </p:sp>
      <p:pic>
        <p:nvPicPr>
          <p:cNvPr id="11" name="Picture 10">
            <a:extLst>
              <a:ext uri="{FF2B5EF4-FFF2-40B4-BE49-F238E27FC236}">
                <a16:creationId xmlns:a16="http://schemas.microsoft.com/office/drawing/2014/main" id="{47C9F3B5-7A33-172C-F849-920E060922A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1821" y="838200"/>
            <a:ext cx="7432521" cy="4176464"/>
          </a:xfrm>
          <a:prstGeom prst="rect">
            <a:avLst/>
          </a:prstGeom>
        </p:spPr>
      </p:pic>
      <p:sp>
        <p:nvSpPr>
          <p:cNvPr id="12" name="TextBox 11">
            <a:extLst>
              <a:ext uri="{FF2B5EF4-FFF2-40B4-BE49-F238E27FC236}">
                <a16:creationId xmlns:a16="http://schemas.microsoft.com/office/drawing/2014/main" id="{3D4E3CCF-3B03-7693-8CDA-D2B1EE627F1D}"/>
              </a:ext>
            </a:extLst>
          </p:cNvPr>
          <p:cNvSpPr txBox="1"/>
          <p:nvPr/>
        </p:nvSpPr>
        <p:spPr>
          <a:xfrm flipH="1">
            <a:off x="2971800" y="5354212"/>
            <a:ext cx="3358413"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UNIT TESTING OUTPUT</a:t>
            </a:r>
          </a:p>
          <a:p>
            <a:endParaRPr lang="en-IN" dirty="0"/>
          </a:p>
        </p:txBody>
      </p:sp>
    </p:spTree>
    <p:extLst>
      <p:ext uri="{BB962C8B-B14F-4D97-AF65-F5344CB8AC3E}">
        <p14:creationId xmlns:p14="http://schemas.microsoft.com/office/powerpoint/2010/main" val="2077298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54868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dirty="0"/>
          </a:p>
        </p:txBody>
      </p:sp>
      <p:sp>
        <p:nvSpPr>
          <p:cNvPr id="4" name="Title 1"/>
          <p:cNvSpPr txBox="1">
            <a:spLocks/>
          </p:cNvSpPr>
          <p:nvPr/>
        </p:nvSpPr>
        <p:spPr>
          <a:xfrm>
            <a:off x="457200" y="357914"/>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INPUT AND OUTPUT</a:t>
            </a:r>
            <a:endParaRPr lang="en-IN" dirty="0"/>
          </a:p>
        </p:txBody>
      </p:sp>
      <p:sp>
        <p:nvSpPr>
          <p:cNvPr id="8" name="Date Placeholder 7"/>
          <p:cNvSpPr>
            <a:spLocks noGrp="1"/>
          </p:cNvSpPr>
          <p:nvPr>
            <p:ph type="dt" sz="half" idx="10"/>
          </p:nvPr>
        </p:nvSpPr>
        <p:spPr/>
        <p:txBody>
          <a:bodyPr/>
          <a:lstStyle/>
          <a:p>
            <a:fld id="{D4C47339-2068-4AB4-8CDB-E9FE66C3B788}" type="datetime1">
              <a:rPr lang="en-IN" smtClean="0"/>
              <a:t>10-06-2022</a:t>
            </a:fld>
            <a:endParaRPr lang="en-IN"/>
          </a:p>
        </p:txBody>
      </p:sp>
      <p:sp>
        <p:nvSpPr>
          <p:cNvPr id="9" name="Slide Number Placeholder 8"/>
          <p:cNvSpPr>
            <a:spLocks noGrp="1"/>
          </p:cNvSpPr>
          <p:nvPr>
            <p:ph type="sldNum" sz="quarter" idx="12"/>
          </p:nvPr>
        </p:nvSpPr>
        <p:spPr/>
        <p:txBody>
          <a:bodyPr/>
          <a:lstStyle/>
          <a:p>
            <a:fld id="{669AD40C-E5A7-4132-A31D-54A4D1BB6E89}" type="slidenum">
              <a:rPr lang="en-IN" smtClean="0"/>
              <a:pPr/>
              <a:t>25</a:t>
            </a:fld>
            <a:endParaRPr lang="en-IN"/>
          </a:p>
        </p:txBody>
      </p:sp>
      <p:sp>
        <p:nvSpPr>
          <p:cNvPr id="10" name="Footer Placeholder 9"/>
          <p:cNvSpPr>
            <a:spLocks noGrp="1"/>
          </p:cNvSpPr>
          <p:nvPr>
            <p:ph type="ftr" sz="quarter" idx="11"/>
          </p:nvPr>
        </p:nvSpPr>
        <p:spPr>
          <a:xfrm>
            <a:off x="3124200" y="6356350"/>
            <a:ext cx="3733800" cy="365125"/>
          </a:xfrm>
        </p:spPr>
        <p:txBody>
          <a:bodyPr/>
          <a:lstStyle/>
          <a:p>
            <a:r>
              <a:rPr lang="en-US"/>
              <a:t>BATCH NO: 60 </a:t>
            </a:r>
            <a:endParaRPr lang="en-IN" dirty="0"/>
          </a:p>
        </p:txBody>
      </p:sp>
      <p:sp>
        <p:nvSpPr>
          <p:cNvPr id="12" name="TextBox 11">
            <a:extLst>
              <a:ext uri="{FF2B5EF4-FFF2-40B4-BE49-F238E27FC236}">
                <a16:creationId xmlns:a16="http://schemas.microsoft.com/office/drawing/2014/main" id="{3D4E3CCF-3B03-7693-8CDA-D2B1EE627F1D}"/>
              </a:ext>
            </a:extLst>
          </p:cNvPr>
          <p:cNvSpPr txBox="1"/>
          <p:nvPr/>
        </p:nvSpPr>
        <p:spPr>
          <a:xfrm flipH="1">
            <a:off x="2971800" y="5354212"/>
            <a:ext cx="3358413" cy="646331"/>
          </a:xfrm>
          <a:prstGeom prst="rect">
            <a:avLst/>
          </a:prstGeom>
          <a:noFill/>
        </p:spPr>
        <p:txBody>
          <a:bodyPr wrap="square" rtlCol="0">
            <a:spAutoFit/>
          </a:bodyPr>
          <a:lstStyle/>
          <a:p>
            <a:r>
              <a:rPr lang="en-US" sz="1800" b="1" dirty="0">
                <a:latin typeface="Times New Roman" pitchFamily="18" charset="0"/>
                <a:cs typeface="Times New Roman" pitchFamily="18" charset="0"/>
              </a:rPr>
              <a:t>INTEGRATION</a:t>
            </a:r>
            <a:r>
              <a:rPr lang="en-US" b="1" dirty="0">
                <a:latin typeface="Times New Roman" panose="02020603050405020304" pitchFamily="18" charset="0"/>
                <a:cs typeface="Times New Roman" panose="02020603050405020304" pitchFamily="18" charset="0"/>
              </a:rPr>
              <a:t> OUTPUT</a:t>
            </a:r>
          </a:p>
          <a:p>
            <a:endParaRPr lang="en-IN" dirty="0"/>
          </a:p>
        </p:txBody>
      </p:sp>
      <p:pic>
        <p:nvPicPr>
          <p:cNvPr id="13" name="Picture 12">
            <a:extLst>
              <a:ext uri="{FF2B5EF4-FFF2-40B4-BE49-F238E27FC236}">
                <a16:creationId xmlns:a16="http://schemas.microsoft.com/office/drawing/2014/main" id="{3B0F9F46-4D1C-595F-4D89-79EF836F62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30827" y="838200"/>
            <a:ext cx="6882344" cy="4176465"/>
          </a:xfrm>
          <a:prstGeom prst="rect">
            <a:avLst/>
          </a:prstGeom>
        </p:spPr>
      </p:pic>
    </p:spTree>
    <p:extLst>
      <p:ext uri="{BB962C8B-B14F-4D97-AF65-F5344CB8AC3E}">
        <p14:creationId xmlns:p14="http://schemas.microsoft.com/office/powerpoint/2010/main" val="2542905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54868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dirty="0"/>
          </a:p>
        </p:txBody>
      </p:sp>
      <p:sp>
        <p:nvSpPr>
          <p:cNvPr id="4" name="Title 1"/>
          <p:cNvSpPr txBox="1">
            <a:spLocks/>
          </p:cNvSpPr>
          <p:nvPr/>
        </p:nvSpPr>
        <p:spPr>
          <a:xfrm>
            <a:off x="457200" y="357914"/>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INPUT AND OUTPUT</a:t>
            </a:r>
            <a:endParaRPr lang="en-IN" dirty="0"/>
          </a:p>
        </p:txBody>
      </p:sp>
      <p:sp>
        <p:nvSpPr>
          <p:cNvPr id="8" name="Date Placeholder 7"/>
          <p:cNvSpPr>
            <a:spLocks noGrp="1"/>
          </p:cNvSpPr>
          <p:nvPr>
            <p:ph type="dt" sz="half" idx="10"/>
          </p:nvPr>
        </p:nvSpPr>
        <p:spPr/>
        <p:txBody>
          <a:bodyPr/>
          <a:lstStyle/>
          <a:p>
            <a:fld id="{B58F6C45-77FD-4543-9379-2215C7091AF9}" type="datetime1">
              <a:rPr lang="en-IN" smtClean="0"/>
              <a:t>10-06-2022</a:t>
            </a:fld>
            <a:endParaRPr lang="en-IN"/>
          </a:p>
        </p:txBody>
      </p:sp>
      <p:sp>
        <p:nvSpPr>
          <p:cNvPr id="9" name="Slide Number Placeholder 8"/>
          <p:cNvSpPr>
            <a:spLocks noGrp="1"/>
          </p:cNvSpPr>
          <p:nvPr>
            <p:ph type="sldNum" sz="quarter" idx="12"/>
          </p:nvPr>
        </p:nvSpPr>
        <p:spPr/>
        <p:txBody>
          <a:bodyPr/>
          <a:lstStyle/>
          <a:p>
            <a:fld id="{669AD40C-E5A7-4132-A31D-54A4D1BB6E89}" type="slidenum">
              <a:rPr lang="en-IN" smtClean="0"/>
              <a:pPr/>
              <a:t>26</a:t>
            </a:fld>
            <a:endParaRPr lang="en-IN"/>
          </a:p>
        </p:txBody>
      </p:sp>
      <p:sp>
        <p:nvSpPr>
          <p:cNvPr id="10" name="Footer Placeholder 9"/>
          <p:cNvSpPr>
            <a:spLocks noGrp="1"/>
          </p:cNvSpPr>
          <p:nvPr>
            <p:ph type="ftr" sz="quarter" idx="11"/>
          </p:nvPr>
        </p:nvSpPr>
        <p:spPr>
          <a:xfrm>
            <a:off x="3124200" y="6356350"/>
            <a:ext cx="3657600" cy="365125"/>
          </a:xfrm>
        </p:spPr>
        <p:txBody>
          <a:bodyPr/>
          <a:lstStyle/>
          <a:p>
            <a:r>
              <a:rPr lang="en-US"/>
              <a:t>BATCH NO: 60 </a:t>
            </a:r>
            <a:endParaRPr lang="en-IN" dirty="0"/>
          </a:p>
        </p:txBody>
      </p:sp>
      <p:sp>
        <p:nvSpPr>
          <p:cNvPr id="12" name="TextBox 11">
            <a:extLst>
              <a:ext uri="{FF2B5EF4-FFF2-40B4-BE49-F238E27FC236}">
                <a16:creationId xmlns:a16="http://schemas.microsoft.com/office/drawing/2014/main" id="{3D4E3CCF-3B03-7693-8CDA-D2B1EE627F1D}"/>
              </a:ext>
            </a:extLst>
          </p:cNvPr>
          <p:cNvSpPr txBox="1"/>
          <p:nvPr/>
        </p:nvSpPr>
        <p:spPr>
          <a:xfrm flipH="1">
            <a:off x="2971800" y="5354212"/>
            <a:ext cx="3358413" cy="646331"/>
          </a:xfrm>
          <a:prstGeom prst="rect">
            <a:avLst/>
          </a:prstGeom>
          <a:noFill/>
        </p:spPr>
        <p:txBody>
          <a:bodyPr wrap="square" rtlCol="0">
            <a:spAutoFit/>
          </a:bodyPr>
          <a:lstStyle/>
          <a:p>
            <a:r>
              <a:rPr lang="en-US" b="1" dirty="0">
                <a:latin typeface="Times New Roman" pitchFamily="18" charset="0"/>
                <a:cs typeface="Times New Roman" pitchFamily="18" charset="0"/>
              </a:rPr>
              <a:t>FUNCTIONAL OUTPUT</a:t>
            </a:r>
          </a:p>
          <a:p>
            <a:endParaRPr lang="en-IN" dirty="0"/>
          </a:p>
        </p:txBody>
      </p:sp>
      <p:pic>
        <p:nvPicPr>
          <p:cNvPr id="11" name="Picture 10">
            <a:extLst>
              <a:ext uri="{FF2B5EF4-FFF2-40B4-BE49-F238E27FC236}">
                <a16:creationId xmlns:a16="http://schemas.microsoft.com/office/drawing/2014/main" id="{00B3CC4F-C4B7-8FE9-857A-7C8FE8708F1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02336" y="929414"/>
            <a:ext cx="6738809" cy="3968080"/>
          </a:xfrm>
          <a:prstGeom prst="rect">
            <a:avLst/>
          </a:prstGeom>
        </p:spPr>
      </p:pic>
    </p:spTree>
    <p:extLst>
      <p:ext uri="{BB962C8B-B14F-4D97-AF65-F5344CB8AC3E}">
        <p14:creationId xmlns:p14="http://schemas.microsoft.com/office/powerpoint/2010/main" val="2349860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37ADED-A080-F060-F10C-98A69604229C}"/>
              </a:ext>
            </a:extLst>
          </p:cNvPr>
          <p:cNvSpPr>
            <a:spLocks noGrp="1"/>
          </p:cNvSpPr>
          <p:nvPr>
            <p:ph type="dt" sz="half" idx="10"/>
          </p:nvPr>
        </p:nvSpPr>
        <p:spPr/>
        <p:txBody>
          <a:bodyPr/>
          <a:lstStyle/>
          <a:p>
            <a:fld id="{4E2F8223-C9AA-4F1A-9676-508E5F7A28C4}" type="datetime1">
              <a:rPr lang="en-IN" smtClean="0"/>
              <a:t>10-06-2022</a:t>
            </a:fld>
            <a:endParaRPr lang="en-IN"/>
          </a:p>
        </p:txBody>
      </p:sp>
      <p:sp>
        <p:nvSpPr>
          <p:cNvPr id="3" name="Footer Placeholder 2">
            <a:extLst>
              <a:ext uri="{FF2B5EF4-FFF2-40B4-BE49-F238E27FC236}">
                <a16:creationId xmlns:a16="http://schemas.microsoft.com/office/drawing/2014/main" id="{22A02460-AA4A-C8EB-7CE4-C47EBE659B17}"/>
              </a:ext>
            </a:extLst>
          </p:cNvPr>
          <p:cNvSpPr>
            <a:spLocks noGrp="1"/>
          </p:cNvSpPr>
          <p:nvPr>
            <p:ph type="ftr" sz="quarter" idx="11"/>
          </p:nvPr>
        </p:nvSpPr>
        <p:spPr/>
        <p:txBody>
          <a:bodyPr/>
          <a:lstStyle/>
          <a:p>
            <a:r>
              <a:rPr lang="en-US"/>
              <a:t>BATCH NO: 60 </a:t>
            </a:r>
            <a:endParaRPr lang="en-IN"/>
          </a:p>
        </p:txBody>
      </p:sp>
      <p:sp>
        <p:nvSpPr>
          <p:cNvPr id="4" name="Slide Number Placeholder 3">
            <a:extLst>
              <a:ext uri="{FF2B5EF4-FFF2-40B4-BE49-F238E27FC236}">
                <a16:creationId xmlns:a16="http://schemas.microsoft.com/office/drawing/2014/main" id="{48B587AB-BF34-E66E-99E9-03A6CB274B35}"/>
              </a:ext>
            </a:extLst>
          </p:cNvPr>
          <p:cNvSpPr>
            <a:spLocks noGrp="1"/>
          </p:cNvSpPr>
          <p:nvPr>
            <p:ph type="sldNum" sz="quarter" idx="12"/>
          </p:nvPr>
        </p:nvSpPr>
        <p:spPr/>
        <p:txBody>
          <a:bodyPr/>
          <a:lstStyle/>
          <a:p>
            <a:fld id="{669AD40C-E5A7-4132-A31D-54A4D1BB6E89}" type="slidenum">
              <a:rPr lang="en-IN" smtClean="0"/>
              <a:pPr/>
              <a:t>27</a:t>
            </a:fld>
            <a:endParaRPr lang="en-IN"/>
          </a:p>
        </p:txBody>
      </p:sp>
      <p:sp>
        <p:nvSpPr>
          <p:cNvPr id="6" name="TextBox 5">
            <a:extLst>
              <a:ext uri="{FF2B5EF4-FFF2-40B4-BE49-F238E27FC236}">
                <a16:creationId xmlns:a16="http://schemas.microsoft.com/office/drawing/2014/main" id="{8022CF12-8789-C84D-1882-CB2A569DACAA}"/>
              </a:ext>
            </a:extLst>
          </p:cNvPr>
          <p:cNvSpPr txBox="1"/>
          <p:nvPr/>
        </p:nvSpPr>
        <p:spPr>
          <a:xfrm>
            <a:off x="3429000" y="136525"/>
            <a:ext cx="1905000" cy="400110"/>
          </a:xfrm>
          <a:prstGeom prst="rect">
            <a:avLst/>
          </a:prstGeom>
          <a:noFill/>
        </p:spPr>
        <p:txBody>
          <a:bodyPr wrap="square">
            <a:spAutoFit/>
          </a:bodyPr>
          <a:lstStyle/>
          <a:p>
            <a:pPr algn="l"/>
            <a:r>
              <a:rPr lang="en-IN" sz="2000" b="1" dirty="0">
                <a:latin typeface="Times New Roman" panose="02020603050405020304" pitchFamily="18" charset="0"/>
                <a:cs typeface="Times New Roman" panose="02020603050405020304" pitchFamily="18" charset="0"/>
              </a:rPr>
              <a:t>DEMO VIDEO </a:t>
            </a:r>
            <a:endParaRPr lang="en-IN" sz="2000" dirty="0"/>
          </a:p>
        </p:txBody>
      </p:sp>
      <p:sp>
        <p:nvSpPr>
          <p:cNvPr id="8" name="TextBox 7">
            <a:extLst>
              <a:ext uri="{FF2B5EF4-FFF2-40B4-BE49-F238E27FC236}">
                <a16:creationId xmlns:a16="http://schemas.microsoft.com/office/drawing/2014/main" id="{90AE5006-06A1-3636-176E-BEE8A164FAA5}"/>
              </a:ext>
            </a:extLst>
          </p:cNvPr>
          <p:cNvSpPr txBox="1"/>
          <p:nvPr/>
        </p:nvSpPr>
        <p:spPr>
          <a:xfrm>
            <a:off x="457200" y="762000"/>
            <a:ext cx="4572000" cy="338554"/>
          </a:xfrm>
          <a:prstGeom prst="rect">
            <a:avLst/>
          </a:prstGeom>
          <a:noFill/>
        </p:spPr>
        <p:txBody>
          <a:bodyPr wrap="square">
            <a:spAutoFit/>
          </a:bodyPr>
          <a:lstStyle/>
          <a:p>
            <a:pPr algn="l"/>
            <a:r>
              <a:rPr lang="en-IN" sz="1600" b="1" dirty="0">
                <a:latin typeface="Times New Roman" panose="02020603050405020304" pitchFamily="18" charset="0"/>
                <a:cs typeface="Times New Roman" panose="02020603050405020304" pitchFamily="18" charset="0"/>
              </a:rPr>
              <a:t>YOU TUBE URL: </a:t>
            </a:r>
            <a:endParaRPr lang="en-IN" sz="1600" dirty="0"/>
          </a:p>
        </p:txBody>
      </p:sp>
    </p:spTree>
    <p:extLst>
      <p:ext uri="{BB962C8B-B14F-4D97-AF65-F5344CB8AC3E}">
        <p14:creationId xmlns:p14="http://schemas.microsoft.com/office/powerpoint/2010/main" val="2698571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9600" y="136525"/>
            <a:ext cx="2514600" cy="777875"/>
          </a:xfrm>
        </p:spPr>
        <p:txBody>
          <a:bodyPr vert="horz" lIns="91440" tIns="45720" rIns="91440" bIns="45720" rtlCol="0" anchor="ctr">
            <a:normAutofit/>
          </a:bodyPr>
          <a:lstStyle/>
          <a:p>
            <a:pPr algn="l"/>
            <a:r>
              <a:rPr lang="en-IN" sz="2400" b="1" dirty="0">
                <a:latin typeface="Times New Roman" pitchFamily="18" charset="0"/>
                <a:cs typeface="Times New Roman" pitchFamily="18" charset="0"/>
              </a:rPr>
              <a:t>CONCLUSION</a:t>
            </a:r>
          </a:p>
        </p:txBody>
      </p:sp>
      <p:sp>
        <p:nvSpPr>
          <p:cNvPr id="4" name="Footer Placeholder 3"/>
          <p:cNvSpPr>
            <a:spLocks noGrp="1"/>
          </p:cNvSpPr>
          <p:nvPr>
            <p:ph type="ftr" sz="quarter" idx="11"/>
          </p:nvPr>
        </p:nvSpPr>
        <p:spPr>
          <a:xfrm>
            <a:off x="3124200" y="6356350"/>
            <a:ext cx="3810000" cy="365125"/>
          </a:xfrm>
        </p:spPr>
        <p:txBody>
          <a:bodyPr/>
          <a:lstStyle/>
          <a:p>
            <a:r>
              <a:rPr lang="en-US"/>
              <a:t>BATCH NO: 60 </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28</a:t>
            </a:fld>
            <a:endParaRPr lang="en-IN"/>
          </a:p>
        </p:txBody>
      </p:sp>
      <p:sp>
        <p:nvSpPr>
          <p:cNvPr id="7" name="Date Placeholder 6"/>
          <p:cNvSpPr>
            <a:spLocks noGrp="1"/>
          </p:cNvSpPr>
          <p:nvPr>
            <p:ph type="dt" sz="half" idx="10"/>
          </p:nvPr>
        </p:nvSpPr>
        <p:spPr/>
        <p:txBody>
          <a:bodyPr/>
          <a:lstStyle/>
          <a:p>
            <a:fld id="{F071C4FA-5776-4A34-AEB8-84CD6AB8F66C}" type="datetime1">
              <a:rPr lang="en-IN" smtClean="0"/>
              <a:t>10-06-2022</a:t>
            </a:fld>
            <a:endParaRPr lang="en-IN"/>
          </a:p>
        </p:txBody>
      </p:sp>
      <p:sp>
        <p:nvSpPr>
          <p:cNvPr id="9" name="Content Placeholder 2">
            <a:extLst>
              <a:ext uri="{FF2B5EF4-FFF2-40B4-BE49-F238E27FC236}">
                <a16:creationId xmlns:a16="http://schemas.microsoft.com/office/drawing/2014/main" id="{3AF8D979-E8FB-7D13-0B00-59126EA47721}"/>
              </a:ext>
            </a:extLst>
          </p:cNvPr>
          <p:cNvSpPr>
            <a:spLocks noGrp="1"/>
          </p:cNvSpPr>
          <p:nvPr>
            <p:ph idx="1"/>
          </p:nvPr>
        </p:nvSpPr>
        <p:spPr>
          <a:xfrm>
            <a:off x="533400" y="1219200"/>
            <a:ext cx="8229600" cy="3741208"/>
          </a:xfrm>
        </p:spPr>
        <p:txBody>
          <a:bodyPr>
            <a:noAutofit/>
          </a:bodyPr>
          <a:lstStyle/>
          <a:p>
            <a:pPr marL="0" indent="0" algn="just">
              <a:lnSpc>
                <a:spcPct val="150000"/>
              </a:lnSpc>
              <a:buNone/>
            </a:pPr>
            <a:r>
              <a:rPr lang="en-US" sz="1800" b="0" i="0" dirty="0">
                <a:effectLst/>
                <a:latin typeface="Times New Roman" panose="02020603050405020304" pitchFamily="18" charset="0"/>
                <a:cs typeface="Times New Roman" panose="02020603050405020304" pitchFamily="18" charset="0"/>
              </a:rPr>
              <a:t>Nowadays, applications need several kinds of images as sources of information for</a:t>
            </a:r>
            <a:br>
              <a:rPr lang="en-US" sz="1800" dirty="0">
                <a:latin typeface="Times New Roman" panose="02020603050405020304" pitchFamily="18" charset="0"/>
                <a:cs typeface="Times New Roman" panose="02020603050405020304" pitchFamily="18" charset="0"/>
              </a:rPr>
            </a:br>
            <a:r>
              <a:rPr lang="en-US" sz="1800" b="0" i="0" dirty="0">
                <a:effectLst/>
                <a:latin typeface="Times New Roman" panose="02020603050405020304" pitchFamily="18" charset="0"/>
                <a:cs typeface="Times New Roman" panose="02020603050405020304" pitchFamily="18" charset="0"/>
              </a:rPr>
              <a:t>elucidation and analysis. Several features are to be extracted so as to perform </a:t>
            </a:r>
            <a:r>
              <a:rPr lang="en-US" sz="1800" b="0" i="0" dirty="0" err="1">
                <a:effectLst/>
                <a:latin typeface="Times New Roman" panose="02020603050405020304" pitchFamily="18" charset="0"/>
                <a:cs typeface="Times New Roman" panose="02020603050405020304" pitchFamily="18" charset="0"/>
              </a:rPr>
              <a:t>vari</a:t>
            </a:r>
            <a:r>
              <a:rPr lang="en-US" sz="1800" b="0" i="0" dirty="0">
                <a:effectLst/>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b="0" i="0" dirty="0" err="1">
                <a:effectLst/>
                <a:latin typeface="Times New Roman" panose="02020603050405020304" pitchFamily="18" charset="0"/>
                <a:cs typeface="Times New Roman" panose="02020603050405020304" pitchFamily="18" charset="0"/>
              </a:rPr>
              <a:t>ous</a:t>
            </a:r>
            <a:r>
              <a:rPr lang="en-US" sz="1800" b="0" i="0" dirty="0">
                <a:effectLst/>
                <a:latin typeface="Times New Roman" panose="02020603050405020304" pitchFamily="18" charset="0"/>
                <a:cs typeface="Times New Roman" panose="02020603050405020304" pitchFamily="18" charset="0"/>
              </a:rPr>
              <a:t> applications. When an image is transformed from one form to another such as</a:t>
            </a:r>
            <a:br>
              <a:rPr lang="en-US" sz="1800" dirty="0">
                <a:latin typeface="Times New Roman" panose="02020603050405020304" pitchFamily="18" charset="0"/>
                <a:cs typeface="Times New Roman" panose="02020603050405020304" pitchFamily="18" charset="0"/>
              </a:rPr>
            </a:br>
            <a:r>
              <a:rPr lang="en-US" sz="1800" b="0" i="0" dirty="0">
                <a:effectLst/>
                <a:latin typeface="Times New Roman" panose="02020603050405020304" pitchFamily="18" charset="0"/>
                <a:cs typeface="Times New Roman" panose="02020603050405020304" pitchFamily="18" charset="0"/>
              </a:rPr>
              <a:t>digitizing, scanning, and communicating, storing, etc. degradation occurs. Image then undergoes feature extraction using various methods to make the image more readable by the </a:t>
            </a:r>
            <a:r>
              <a:rPr lang="en-US" sz="1800" b="0" i="0" dirty="0" err="1">
                <a:effectLst/>
                <a:latin typeface="Times New Roman" panose="02020603050405020304" pitchFamily="18" charset="0"/>
                <a:cs typeface="Times New Roman" panose="02020603050405020304" pitchFamily="18" charset="0"/>
              </a:rPr>
              <a:t>computer.Sign</a:t>
            </a:r>
            <a:r>
              <a:rPr lang="en-US" sz="1800" b="0" i="0" dirty="0">
                <a:effectLst/>
                <a:latin typeface="Times New Roman" panose="02020603050405020304" pitchFamily="18" charset="0"/>
                <a:cs typeface="Times New Roman" panose="02020603050405020304" pitchFamily="18" charset="0"/>
              </a:rPr>
              <a:t> language recognition system is a powerful tool to prepare an expert knowledge, edge </a:t>
            </a:r>
            <a:r>
              <a:rPr lang="en-US" sz="1800" b="0" i="0" dirty="0" err="1">
                <a:effectLst/>
                <a:latin typeface="Times New Roman" panose="02020603050405020304" pitchFamily="18" charset="0"/>
                <a:cs typeface="Times New Roman" panose="02020603050405020304" pitchFamily="18" charset="0"/>
              </a:rPr>
              <a:t>detectand</a:t>
            </a:r>
            <a:r>
              <a:rPr lang="en-US" sz="1800" b="0" i="0" dirty="0">
                <a:effectLst/>
                <a:latin typeface="Times New Roman" panose="02020603050405020304" pitchFamily="18" charset="0"/>
                <a:cs typeface="Times New Roman" panose="02020603050405020304" pitchFamily="18" charset="0"/>
              </a:rPr>
              <a:t> the combination of inaccurate information from different sources. Intend of convolution neural network is to get the appropriate classification.</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846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82502D-8499-C258-4749-1F4688FB29A2}"/>
              </a:ext>
            </a:extLst>
          </p:cNvPr>
          <p:cNvSpPr>
            <a:spLocks noGrp="1"/>
          </p:cNvSpPr>
          <p:nvPr>
            <p:ph type="dt" sz="half" idx="10"/>
          </p:nvPr>
        </p:nvSpPr>
        <p:spPr/>
        <p:txBody>
          <a:bodyPr/>
          <a:lstStyle/>
          <a:p>
            <a:fld id="{18918725-A531-4216-AFF8-5D58ADECD722}" type="datetime1">
              <a:rPr lang="en-IN" smtClean="0"/>
              <a:t>10-06-2022</a:t>
            </a:fld>
            <a:endParaRPr lang="en-IN"/>
          </a:p>
        </p:txBody>
      </p:sp>
      <p:sp>
        <p:nvSpPr>
          <p:cNvPr id="3" name="Footer Placeholder 2">
            <a:extLst>
              <a:ext uri="{FF2B5EF4-FFF2-40B4-BE49-F238E27FC236}">
                <a16:creationId xmlns:a16="http://schemas.microsoft.com/office/drawing/2014/main" id="{2CFCD84B-7C86-74D6-A382-ED134CE76E1D}"/>
              </a:ext>
            </a:extLst>
          </p:cNvPr>
          <p:cNvSpPr>
            <a:spLocks noGrp="1"/>
          </p:cNvSpPr>
          <p:nvPr>
            <p:ph type="ftr" sz="quarter" idx="11"/>
          </p:nvPr>
        </p:nvSpPr>
        <p:spPr/>
        <p:txBody>
          <a:bodyPr/>
          <a:lstStyle/>
          <a:p>
            <a:r>
              <a:rPr lang="en-US"/>
              <a:t>BATCH NO: 60 </a:t>
            </a:r>
            <a:endParaRPr lang="en-IN"/>
          </a:p>
        </p:txBody>
      </p:sp>
      <p:sp>
        <p:nvSpPr>
          <p:cNvPr id="4" name="Slide Number Placeholder 3">
            <a:extLst>
              <a:ext uri="{FF2B5EF4-FFF2-40B4-BE49-F238E27FC236}">
                <a16:creationId xmlns:a16="http://schemas.microsoft.com/office/drawing/2014/main" id="{B766DAD1-110C-18ED-1432-DACD951A93DE}"/>
              </a:ext>
            </a:extLst>
          </p:cNvPr>
          <p:cNvSpPr>
            <a:spLocks noGrp="1"/>
          </p:cNvSpPr>
          <p:nvPr>
            <p:ph type="sldNum" sz="quarter" idx="12"/>
          </p:nvPr>
        </p:nvSpPr>
        <p:spPr/>
        <p:txBody>
          <a:bodyPr/>
          <a:lstStyle/>
          <a:p>
            <a:fld id="{669AD40C-E5A7-4132-A31D-54A4D1BB6E89}" type="slidenum">
              <a:rPr lang="en-IN" smtClean="0"/>
              <a:pPr/>
              <a:t>29</a:t>
            </a:fld>
            <a:endParaRPr lang="en-IN"/>
          </a:p>
        </p:txBody>
      </p:sp>
      <p:sp>
        <p:nvSpPr>
          <p:cNvPr id="6" name="TextBox 5">
            <a:extLst>
              <a:ext uri="{FF2B5EF4-FFF2-40B4-BE49-F238E27FC236}">
                <a16:creationId xmlns:a16="http://schemas.microsoft.com/office/drawing/2014/main" id="{13E2120F-417B-E925-305D-CA16519485D3}"/>
              </a:ext>
            </a:extLst>
          </p:cNvPr>
          <p:cNvSpPr txBox="1"/>
          <p:nvPr/>
        </p:nvSpPr>
        <p:spPr>
          <a:xfrm>
            <a:off x="2590800" y="228600"/>
            <a:ext cx="457200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FUTURE ENHANCEMENTS</a:t>
            </a:r>
            <a:endParaRPr lang="en-US" sz="2400" b="1" dirty="0"/>
          </a:p>
        </p:txBody>
      </p:sp>
      <p:sp>
        <p:nvSpPr>
          <p:cNvPr id="8" name="TextBox 7">
            <a:extLst>
              <a:ext uri="{FF2B5EF4-FFF2-40B4-BE49-F238E27FC236}">
                <a16:creationId xmlns:a16="http://schemas.microsoft.com/office/drawing/2014/main" id="{84083656-A453-6354-5B0A-99A8B57A5960}"/>
              </a:ext>
            </a:extLst>
          </p:cNvPr>
          <p:cNvSpPr txBox="1"/>
          <p:nvPr/>
        </p:nvSpPr>
        <p:spPr>
          <a:xfrm>
            <a:off x="533400" y="990600"/>
            <a:ext cx="8077200" cy="4247317"/>
          </a:xfrm>
          <a:prstGeom prst="rect">
            <a:avLst/>
          </a:prstGeom>
          <a:noFill/>
        </p:spPr>
        <p:txBody>
          <a:bodyPr wrap="square">
            <a:spAutoFit/>
          </a:bodyPr>
          <a:lstStyle/>
          <a:p>
            <a:pPr marL="0" indent="0" algn="just">
              <a:buNone/>
            </a:pPr>
            <a:r>
              <a:rPr lang="en-US" sz="1800" dirty="0">
                <a:latin typeface="Times New Roman" panose="02020603050405020304" pitchFamily="18" charset="0"/>
                <a:cs typeface="Times New Roman" panose="02020603050405020304" pitchFamily="18" charset="0"/>
              </a:rPr>
              <a:t>The proposed sign language recognition system used to recognize sign language letters can be further extended to recognize gestures facial expressions. Instead of displaying letter labels it will be more appropriate to display sentences as more appropriate translation of language. This also increases readability. The scope of different sign languages can be increased. More training data can be added to detect the letter with more accuracy. This project can further be extended to convert the signs to speech. In the experiment, we conducted 4-fold cross-validation on the system where 600 and 200 images from a subject were used to train and test, respectively and the 27 results showed that the average recognition rates of the seven gesture types were around 99 percent. To test the proposed method on multiple subjects, we trained and tested the hand images of the seven gesture types from seven subjects. The average recognition rate was 95.96 percent. The proposed system also had the satisfactory results on the transitive gestures in a continuous motion using the proposed rules. In the future ,a high-level semantic analysis will be applied to the current system to enhance the recognition capability for complex future works.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933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4288"/>
            <a:ext cx="8229600" cy="1039091"/>
          </a:xfrm>
        </p:spPr>
        <p:txBody>
          <a:bodyPr/>
          <a:lstStyle/>
          <a:p>
            <a:pPr algn="l"/>
            <a:r>
              <a:rPr lang="en-IN" sz="2400" b="1" dirty="0">
                <a:latin typeface="Times New Roman" pitchFamily="18" charset="0"/>
                <a:cs typeface="Times New Roman" pitchFamily="18" charset="0"/>
              </a:rPr>
              <a:t>ABSTRACT</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082382"/>
          </a:xfrm>
        </p:spPr>
        <p:txBody>
          <a:bodyPr>
            <a:noAutofit/>
          </a:bodyPr>
          <a:lstStyle/>
          <a:p>
            <a:pPr marL="0" indent="0" algn="just">
              <a:buNone/>
            </a:pPr>
            <a:r>
              <a:rPr lang="en-US" sz="2000" dirty="0">
                <a:effectLst/>
                <a:latin typeface="Times New Roman" panose="02020603050405020304" pitchFamily="18" charset="0"/>
                <a:cs typeface="Times New Roman" panose="02020603050405020304" pitchFamily="18" charset="0"/>
              </a:rPr>
              <a:t>The interface between humans and machines involves the most common modes of communication such as speech and hand gestures. These types of interactions are intuitive and user-friendly. In general, people have used remote controls and joysticks as controlling devices for many human machine </a:t>
            </a:r>
            <a:r>
              <a:rPr lang="en-US" sz="2000" dirty="0" err="1">
                <a:effectLst/>
                <a:latin typeface="Times New Roman" panose="02020603050405020304" pitchFamily="18" charset="0"/>
                <a:cs typeface="Times New Roman" panose="02020603050405020304" pitchFamily="18" charset="0"/>
              </a:rPr>
              <a:t>interfaces.However</a:t>
            </a:r>
            <a:r>
              <a:rPr lang="en-US" sz="2000" dirty="0">
                <a:effectLst/>
                <a:latin typeface="Times New Roman" panose="02020603050405020304" pitchFamily="18" charset="0"/>
                <a:cs typeface="Times New Roman" panose="02020603050405020304" pitchFamily="18" charset="0"/>
              </a:rPr>
              <a:t>, to operate those devices, a trained user is needed. On the other hand, a </a:t>
            </a:r>
            <a:r>
              <a:rPr lang="en-US" sz="2000" dirty="0" err="1">
                <a:effectLst/>
                <a:latin typeface="Times New Roman" panose="02020603050405020304" pitchFamily="18" charset="0"/>
                <a:cs typeface="Times New Roman" panose="02020603050405020304" pitchFamily="18" charset="0"/>
              </a:rPr>
              <a:t>handgesture</a:t>
            </a:r>
            <a:r>
              <a:rPr lang="en-US" sz="2000" dirty="0">
                <a:effectLst/>
                <a:latin typeface="Times New Roman" panose="02020603050405020304" pitchFamily="18" charset="0"/>
                <a:cs typeface="Times New Roman" panose="02020603050405020304" pitchFamily="18" charset="0"/>
              </a:rPr>
              <a:t>-based interface provides higher flexibility while also being user-friendly because the user has</a:t>
            </a:r>
            <a:r>
              <a:rPr lang="en-US" sz="2000" dirty="0">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to operate a machine using only his hand in front of the camera. Several applications that use static hand gesture recognition systems are sign language interpretation , automatic television control, smart home interactive control, gaming, control of a software interface and control of virtual environments. In real-time application, high</a:t>
            </a:r>
            <a:r>
              <a:rPr lang="en-US" sz="2000" dirty="0">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accuracy and robustness of background interference are required for the design of</a:t>
            </a:r>
            <a:r>
              <a:rPr lang="en-US" sz="2000" dirty="0">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an efficient gesture recognition system. Therefore, the precision of the hand gesture</a:t>
            </a:r>
            <a:r>
              <a:rPr lang="en-US" sz="2000" dirty="0">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recognition (HGR) system still provides several challenges researchers.</a:t>
            </a:r>
            <a:br>
              <a:rPr lang="en-US" sz="2000" dirty="0">
                <a:effectLst/>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124200" y="6356350"/>
            <a:ext cx="3581400" cy="365125"/>
          </a:xfrm>
        </p:spPr>
        <p:txBody>
          <a:bodyPr/>
          <a:lstStyle/>
          <a:p>
            <a:r>
              <a:rPr lang="en-US"/>
              <a:t>BATCH NO: 60 </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3</a:t>
            </a:fld>
            <a:endParaRPr lang="en-IN"/>
          </a:p>
        </p:txBody>
      </p:sp>
      <p:sp>
        <p:nvSpPr>
          <p:cNvPr id="7" name="Date Placeholder 6"/>
          <p:cNvSpPr>
            <a:spLocks noGrp="1"/>
          </p:cNvSpPr>
          <p:nvPr>
            <p:ph type="dt" sz="half" idx="10"/>
          </p:nvPr>
        </p:nvSpPr>
        <p:spPr/>
        <p:txBody>
          <a:bodyPr/>
          <a:lstStyle/>
          <a:p>
            <a:fld id="{4A3FDF8D-C920-42F7-8281-87559F382EAD}" type="datetime1">
              <a:rPr lang="en-IN" smtClean="0"/>
              <a:t>10-06-2022</a:t>
            </a:fld>
            <a:endParaRPr lang="en-IN"/>
          </a:p>
        </p:txBody>
      </p:sp>
    </p:spTree>
    <p:extLst>
      <p:ext uri="{BB962C8B-B14F-4D97-AF65-F5344CB8AC3E}">
        <p14:creationId xmlns:p14="http://schemas.microsoft.com/office/powerpoint/2010/main" val="1420800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0F0B4-DEDD-4D5E-954F-551FAB34B15F}"/>
              </a:ext>
            </a:extLst>
          </p:cNvPr>
          <p:cNvSpPr>
            <a:spLocks noGrp="1"/>
          </p:cNvSpPr>
          <p:nvPr>
            <p:ph type="title"/>
          </p:nvPr>
        </p:nvSpPr>
        <p:spPr/>
        <p:txBody>
          <a:bodyPr/>
          <a:lstStyle/>
          <a:p>
            <a:r>
              <a:rPr lang="en-IN" dirty="0"/>
              <a:t>Web references/video links</a:t>
            </a:r>
          </a:p>
        </p:txBody>
      </p:sp>
      <p:sp>
        <p:nvSpPr>
          <p:cNvPr id="3" name="Content Placeholder 2">
            <a:extLst>
              <a:ext uri="{FF2B5EF4-FFF2-40B4-BE49-F238E27FC236}">
                <a16:creationId xmlns:a16="http://schemas.microsoft.com/office/drawing/2014/main" id="{E719FD9C-1F01-435C-81F4-0E12D2E4DFB4}"/>
              </a:ext>
            </a:extLst>
          </p:cNvPr>
          <p:cNvSpPr>
            <a:spLocks noGrp="1"/>
          </p:cNvSpPr>
          <p:nvPr>
            <p:ph idx="1"/>
          </p:nvPr>
        </p:nvSpPr>
        <p:spPr/>
        <p:txBody>
          <a:bodyPr>
            <a:normAutofit/>
          </a:bodyPr>
          <a:lstStyle/>
          <a:p>
            <a:pPr>
              <a:buFont typeface="Wingdings" panose="05000000000000000000" pitchFamily="2" charset="2"/>
              <a:buChar char="Ø"/>
            </a:pPr>
            <a:endParaRPr lang="it-IT" sz="1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it-IT" sz="1200" dirty="0">
                <a:latin typeface="Times New Roman" panose="02020603050405020304" pitchFamily="18" charset="0"/>
                <a:cs typeface="Times New Roman" panose="02020603050405020304" pitchFamily="18" charset="0"/>
              </a:rPr>
              <a:t>   </a:t>
            </a:r>
            <a:r>
              <a:rPr lang="it-IT" sz="2000" dirty="0">
                <a:latin typeface="Times New Roman" panose="02020603050405020304" pitchFamily="18" charset="0"/>
                <a:cs typeface="Times New Roman" panose="02020603050405020304" pitchFamily="18" charset="0"/>
                <a:hlinkClick r:id="rId2"/>
              </a:rPr>
              <a:t>http://cs231n.stanford.edu/reports/2016/pdfs/214_Report.pdf</a:t>
            </a:r>
            <a:endParaRPr lang="it-IT"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t>
            </a:r>
            <a:r>
              <a:rPr lang="en-IN" sz="2000" dirty="0"/>
              <a:t> </a:t>
            </a:r>
            <a:r>
              <a:rPr lang="en-IN" sz="2000" dirty="0">
                <a:latin typeface="Times New Roman" panose="02020603050405020304" pitchFamily="18" charset="0"/>
                <a:cs typeface="Times New Roman" panose="02020603050405020304" pitchFamily="18" charset="0"/>
                <a:hlinkClick r:id="rId3"/>
              </a:rPr>
              <a:t>http://www.iosrjen.org/Papers/vol3_issue2%20(part-2)/H03224551.pdf</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hlinkClick r:id="rId4"/>
              </a:rPr>
              <a:t>http://citeseerx.ist.psu.edu/viewdoc/download?doi=10.1.1.734.8389&amp;rep=rep1&amp;typ</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hlinkClick r:id="rId5"/>
              </a:rPr>
              <a:t>http://citeseerx.ist.psu.edu/viewdoc/download?doi=10.1.1.734.8389&amp;rep=rep1&amp;typ e=pdf</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BF83B2E-8DA2-4177-BAF5-CB5A51158085}"/>
              </a:ext>
            </a:extLst>
          </p:cNvPr>
          <p:cNvSpPr>
            <a:spLocks noGrp="1"/>
          </p:cNvSpPr>
          <p:nvPr>
            <p:ph type="dt" sz="half" idx="10"/>
          </p:nvPr>
        </p:nvSpPr>
        <p:spPr/>
        <p:txBody>
          <a:bodyPr/>
          <a:lstStyle/>
          <a:p>
            <a:fld id="{5FBFDBDD-6238-4B97-923E-04DD8F9F7FA4}" type="datetime1">
              <a:rPr lang="en-IN" smtClean="0"/>
              <a:t>10-06-2022</a:t>
            </a:fld>
            <a:endParaRPr lang="en-IN"/>
          </a:p>
        </p:txBody>
      </p:sp>
      <p:sp>
        <p:nvSpPr>
          <p:cNvPr id="5" name="Footer Placeholder 4">
            <a:extLst>
              <a:ext uri="{FF2B5EF4-FFF2-40B4-BE49-F238E27FC236}">
                <a16:creationId xmlns:a16="http://schemas.microsoft.com/office/drawing/2014/main" id="{C12EDA55-EE54-4A04-BA0F-85CD156A8E0C}"/>
              </a:ext>
            </a:extLst>
          </p:cNvPr>
          <p:cNvSpPr>
            <a:spLocks noGrp="1"/>
          </p:cNvSpPr>
          <p:nvPr>
            <p:ph type="ftr" sz="quarter" idx="11"/>
          </p:nvPr>
        </p:nvSpPr>
        <p:spPr>
          <a:xfrm>
            <a:off x="3124200" y="6356350"/>
            <a:ext cx="3581400" cy="365125"/>
          </a:xfrm>
        </p:spPr>
        <p:txBody>
          <a:bodyPr/>
          <a:lstStyle/>
          <a:p>
            <a:r>
              <a:rPr lang="en-US"/>
              <a:t>BATCH NO: 60 </a:t>
            </a:r>
            <a:endParaRPr lang="en-IN" dirty="0"/>
          </a:p>
        </p:txBody>
      </p:sp>
      <p:sp>
        <p:nvSpPr>
          <p:cNvPr id="6" name="Slide Number Placeholder 5">
            <a:extLst>
              <a:ext uri="{FF2B5EF4-FFF2-40B4-BE49-F238E27FC236}">
                <a16:creationId xmlns:a16="http://schemas.microsoft.com/office/drawing/2014/main" id="{F160A596-212E-401F-A1BC-47317344C005}"/>
              </a:ext>
            </a:extLst>
          </p:cNvPr>
          <p:cNvSpPr>
            <a:spLocks noGrp="1"/>
          </p:cNvSpPr>
          <p:nvPr>
            <p:ph type="sldNum" sz="quarter" idx="12"/>
          </p:nvPr>
        </p:nvSpPr>
        <p:spPr/>
        <p:txBody>
          <a:bodyPr/>
          <a:lstStyle/>
          <a:p>
            <a:fld id="{669AD40C-E5A7-4132-A31D-54A4D1BB6E89}" type="slidenum">
              <a:rPr lang="en-IN" smtClean="0"/>
              <a:pPr/>
              <a:t>30</a:t>
            </a:fld>
            <a:endParaRPr lang="en-IN"/>
          </a:p>
        </p:txBody>
      </p:sp>
    </p:spTree>
    <p:extLst>
      <p:ext uri="{BB962C8B-B14F-4D97-AF65-F5344CB8AC3E}">
        <p14:creationId xmlns:p14="http://schemas.microsoft.com/office/powerpoint/2010/main" val="1059752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D7C06-129A-4A25-8CFE-662B279EABB0}"/>
              </a:ext>
            </a:extLst>
          </p:cNvPr>
          <p:cNvSpPr>
            <a:spLocks noGrp="1"/>
          </p:cNvSpPr>
          <p:nvPr>
            <p:ph type="title"/>
          </p:nvPr>
        </p:nvSpPr>
        <p:spPr>
          <a:xfrm>
            <a:off x="457200" y="68264"/>
            <a:ext cx="8229600" cy="1143000"/>
          </a:xfrm>
        </p:spPr>
        <p:txBody>
          <a:bodyPr>
            <a:normAutofit/>
          </a:bodyPr>
          <a:lstStyle/>
          <a:p>
            <a:r>
              <a:rPr lang="en-IN" sz="2400" b="1" dirty="0">
                <a:latin typeface="Times New Roman" panose="02020603050405020304" pitchFamily="18" charset="0"/>
                <a:cs typeface="Times New Roman" panose="02020603050405020304" pitchFamily="18" charset="0"/>
              </a:rPr>
              <a:t>PLAGIARISM REPORT OF PPT</a:t>
            </a:r>
          </a:p>
        </p:txBody>
      </p:sp>
      <p:sp>
        <p:nvSpPr>
          <p:cNvPr id="4" name="Date Placeholder 3">
            <a:extLst>
              <a:ext uri="{FF2B5EF4-FFF2-40B4-BE49-F238E27FC236}">
                <a16:creationId xmlns:a16="http://schemas.microsoft.com/office/drawing/2014/main" id="{FCBCEBB2-70DD-47FB-932D-2DA3D1C6E978}"/>
              </a:ext>
            </a:extLst>
          </p:cNvPr>
          <p:cNvSpPr>
            <a:spLocks noGrp="1"/>
          </p:cNvSpPr>
          <p:nvPr>
            <p:ph type="dt" sz="half" idx="10"/>
          </p:nvPr>
        </p:nvSpPr>
        <p:spPr/>
        <p:txBody>
          <a:bodyPr/>
          <a:lstStyle/>
          <a:p>
            <a:fld id="{9416C9D3-0808-4E91-B813-298C76DAFA42}" type="datetime1">
              <a:rPr lang="en-IN" smtClean="0"/>
              <a:t>10-06-2022</a:t>
            </a:fld>
            <a:endParaRPr lang="en-IN"/>
          </a:p>
        </p:txBody>
      </p:sp>
      <p:sp>
        <p:nvSpPr>
          <p:cNvPr id="5" name="Footer Placeholder 4">
            <a:extLst>
              <a:ext uri="{FF2B5EF4-FFF2-40B4-BE49-F238E27FC236}">
                <a16:creationId xmlns:a16="http://schemas.microsoft.com/office/drawing/2014/main" id="{7970E92E-4AEC-4EBC-9784-AD5CCCD6A1F1}"/>
              </a:ext>
            </a:extLst>
          </p:cNvPr>
          <p:cNvSpPr>
            <a:spLocks noGrp="1"/>
          </p:cNvSpPr>
          <p:nvPr>
            <p:ph type="ftr" sz="quarter" idx="11"/>
          </p:nvPr>
        </p:nvSpPr>
        <p:spPr>
          <a:xfrm>
            <a:off x="3124200" y="6356350"/>
            <a:ext cx="3581400" cy="365125"/>
          </a:xfrm>
        </p:spPr>
        <p:txBody>
          <a:bodyPr/>
          <a:lstStyle/>
          <a:p>
            <a:r>
              <a:rPr lang="en-US"/>
              <a:t>BATCH NO: 60 </a:t>
            </a:r>
            <a:endParaRPr lang="en-IN" dirty="0"/>
          </a:p>
        </p:txBody>
      </p:sp>
      <p:sp>
        <p:nvSpPr>
          <p:cNvPr id="6" name="Slide Number Placeholder 5">
            <a:extLst>
              <a:ext uri="{FF2B5EF4-FFF2-40B4-BE49-F238E27FC236}">
                <a16:creationId xmlns:a16="http://schemas.microsoft.com/office/drawing/2014/main" id="{CBD6115F-180C-4646-8D8F-6A3315BCAE8B}"/>
              </a:ext>
            </a:extLst>
          </p:cNvPr>
          <p:cNvSpPr>
            <a:spLocks noGrp="1"/>
          </p:cNvSpPr>
          <p:nvPr>
            <p:ph type="sldNum" sz="quarter" idx="12"/>
          </p:nvPr>
        </p:nvSpPr>
        <p:spPr/>
        <p:txBody>
          <a:bodyPr/>
          <a:lstStyle/>
          <a:p>
            <a:fld id="{669AD40C-E5A7-4132-A31D-54A4D1BB6E89}" type="slidenum">
              <a:rPr lang="en-IN" smtClean="0"/>
              <a:pPr/>
              <a:t>31</a:t>
            </a:fld>
            <a:endParaRPr lang="en-IN"/>
          </a:p>
        </p:txBody>
      </p:sp>
      <p:pic>
        <p:nvPicPr>
          <p:cNvPr id="9" name="Picture 8">
            <a:extLst>
              <a:ext uri="{FF2B5EF4-FFF2-40B4-BE49-F238E27FC236}">
                <a16:creationId xmlns:a16="http://schemas.microsoft.com/office/drawing/2014/main" id="{554EFDEA-6DA9-7852-2AF4-59542DC46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417638"/>
            <a:ext cx="8651400" cy="4525964"/>
          </a:xfrm>
          <a:prstGeom prst="rect">
            <a:avLst/>
          </a:prstGeom>
        </p:spPr>
      </p:pic>
    </p:spTree>
    <p:extLst>
      <p:ext uri="{BB962C8B-B14F-4D97-AF65-F5344CB8AC3E}">
        <p14:creationId xmlns:p14="http://schemas.microsoft.com/office/powerpoint/2010/main" val="2730535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289B4A-77A7-C32F-6894-D9CB759F9563}"/>
              </a:ext>
            </a:extLst>
          </p:cNvPr>
          <p:cNvSpPr>
            <a:spLocks noGrp="1"/>
          </p:cNvSpPr>
          <p:nvPr>
            <p:ph type="dt" sz="half" idx="10"/>
          </p:nvPr>
        </p:nvSpPr>
        <p:spPr/>
        <p:txBody>
          <a:bodyPr/>
          <a:lstStyle/>
          <a:p>
            <a:fld id="{7F3AA20C-3D3A-47BF-B183-211AB9E2B259}" type="datetime1">
              <a:rPr lang="en-IN" smtClean="0"/>
              <a:t>10-06-2022</a:t>
            </a:fld>
            <a:endParaRPr lang="en-IN"/>
          </a:p>
        </p:txBody>
      </p:sp>
      <p:sp>
        <p:nvSpPr>
          <p:cNvPr id="3" name="Footer Placeholder 2">
            <a:extLst>
              <a:ext uri="{FF2B5EF4-FFF2-40B4-BE49-F238E27FC236}">
                <a16:creationId xmlns:a16="http://schemas.microsoft.com/office/drawing/2014/main" id="{EA2F953F-DE29-EF18-1ADD-9052930156A3}"/>
              </a:ext>
            </a:extLst>
          </p:cNvPr>
          <p:cNvSpPr>
            <a:spLocks noGrp="1"/>
          </p:cNvSpPr>
          <p:nvPr>
            <p:ph type="ftr" sz="quarter" idx="11"/>
          </p:nvPr>
        </p:nvSpPr>
        <p:spPr/>
        <p:txBody>
          <a:bodyPr/>
          <a:lstStyle/>
          <a:p>
            <a:r>
              <a:rPr lang="en-US"/>
              <a:t>BATCH NO: 60 </a:t>
            </a:r>
            <a:endParaRPr lang="en-IN"/>
          </a:p>
        </p:txBody>
      </p:sp>
      <p:sp>
        <p:nvSpPr>
          <p:cNvPr id="4" name="Slide Number Placeholder 3">
            <a:extLst>
              <a:ext uri="{FF2B5EF4-FFF2-40B4-BE49-F238E27FC236}">
                <a16:creationId xmlns:a16="http://schemas.microsoft.com/office/drawing/2014/main" id="{3EC74DFF-7F95-A842-D952-6B590F248AFA}"/>
              </a:ext>
            </a:extLst>
          </p:cNvPr>
          <p:cNvSpPr>
            <a:spLocks noGrp="1"/>
          </p:cNvSpPr>
          <p:nvPr>
            <p:ph type="sldNum" sz="quarter" idx="12"/>
          </p:nvPr>
        </p:nvSpPr>
        <p:spPr/>
        <p:txBody>
          <a:bodyPr/>
          <a:lstStyle/>
          <a:p>
            <a:fld id="{669AD40C-E5A7-4132-A31D-54A4D1BB6E89}" type="slidenum">
              <a:rPr lang="en-IN" smtClean="0"/>
              <a:pPr/>
              <a:t>32</a:t>
            </a:fld>
            <a:endParaRPr lang="en-IN"/>
          </a:p>
        </p:txBody>
      </p:sp>
      <p:pic>
        <p:nvPicPr>
          <p:cNvPr id="5" name="Content Placeholder 7">
            <a:extLst>
              <a:ext uri="{FF2B5EF4-FFF2-40B4-BE49-F238E27FC236}">
                <a16:creationId xmlns:a16="http://schemas.microsoft.com/office/drawing/2014/main" id="{9E2C8F79-DAF6-9433-9F38-EEE88FADEC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211" y="1295400"/>
            <a:ext cx="8727578" cy="4464397"/>
          </a:xfrm>
          <a:prstGeom prst="rect">
            <a:avLst/>
          </a:prstGeom>
        </p:spPr>
      </p:pic>
      <p:sp>
        <p:nvSpPr>
          <p:cNvPr id="7" name="TextBox 6">
            <a:extLst>
              <a:ext uri="{FF2B5EF4-FFF2-40B4-BE49-F238E27FC236}">
                <a16:creationId xmlns:a16="http://schemas.microsoft.com/office/drawing/2014/main" id="{2D25F2F5-2261-7504-8A35-06F0035CD339}"/>
              </a:ext>
            </a:extLst>
          </p:cNvPr>
          <p:cNvSpPr txBox="1"/>
          <p:nvPr/>
        </p:nvSpPr>
        <p:spPr>
          <a:xfrm>
            <a:off x="2819400" y="381000"/>
            <a:ext cx="457200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POSTER PRESENTATION</a:t>
            </a:r>
            <a:endParaRPr lang="en-US" sz="2400" b="1" dirty="0"/>
          </a:p>
        </p:txBody>
      </p:sp>
    </p:spTree>
    <p:extLst>
      <p:ext uri="{BB962C8B-B14F-4D97-AF65-F5344CB8AC3E}">
        <p14:creationId xmlns:p14="http://schemas.microsoft.com/office/powerpoint/2010/main" val="3019287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53A9-2DDB-4EF4-AED3-550271A3A061}"/>
              </a:ext>
            </a:extLst>
          </p:cNvPr>
          <p:cNvSpPr>
            <a:spLocks noGrp="1"/>
          </p:cNvSpPr>
          <p:nvPr>
            <p:ph type="title"/>
          </p:nvPr>
        </p:nvSpPr>
        <p:spPr>
          <a:xfrm>
            <a:off x="381000" y="412624"/>
            <a:ext cx="2508448" cy="1072160"/>
          </a:xfrm>
        </p:spPr>
        <p:txBody>
          <a:bodyPr>
            <a:normAutofit/>
          </a:bodyPr>
          <a:lstStyle/>
          <a:p>
            <a:r>
              <a:rPr lang="en-IN" sz="2400" b="1" dirty="0">
                <a:latin typeface="Times New Roman" pitchFamily="18" charset="0"/>
                <a:cs typeface="Times New Roman" pitchFamily="18" charset="0"/>
              </a:rPr>
              <a:t>REFERENCES</a:t>
            </a:r>
            <a:endParaRPr lang="en-IN" sz="2400" dirty="0"/>
          </a:p>
        </p:txBody>
      </p:sp>
      <p:sp>
        <p:nvSpPr>
          <p:cNvPr id="6" name="Date Placeholder 5">
            <a:extLst>
              <a:ext uri="{FF2B5EF4-FFF2-40B4-BE49-F238E27FC236}">
                <a16:creationId xmlns:a16="http://schemas.microsoft.com/office/drawing/2014/main" id="{B8BD94B3-A24F-4607-AC75-A2E30847E9F0}"/>
              </a:ext>
            </a:extLst>
          </p:cNvPr>
          <p:cNvSpPr>
            <a:spLocks noGrp="1"/>
          </p:cNvSpPr>
          <p:nvPr>
            <p:ph type="dt" sz="half" idx="10"/>
          </p:nvPr>
        </p:nvSpPr>
        <p:spPr/>
        <p:txBody>
          <a:bodyPr/>
          <a:lstStyle/>
          <a:p>
            <a:fld id="{65C0E2EF-2F75-4A94-BB5B-E481D4C0FE73}" type="datetime1">
              <a:rPr lang="en-IN" smtClean="0"/>
              <a:t>10-06-2022</a:t>
            </a:fld>
            <a:endParaRPr lang="en-IN"/>
          </a:p>
        </p:txBody>
      </p:sp>
      <p:sp>
        <p:nvSpPr>
          <p:cNvPr id="4" name="Footer Placeholder 3">
            <a:extLst>
              <a:ext uri="{FF2B5EF4-FFF2-40B4-BE49-F238E27FC236}">
                <a16:creationId xmlns:a16="http://schemas.microsoft.com/office/drawing/2014/main" id="{8C23EAC7-8825-4F46-B008-2C90C4B3E52D}"/>
              </a:ext>
            </a:extLst>
          </p:cNvPr>
          <p:cNvSpPr>
            <a:spLocks noGrp="1"/>
          </p:cNvSpPr>
          <p:nvPr>
            <p:ph type="ftr" sz="quarter" idx="11"/>
          </p:nvPr>
        </p:nvSpPr>
        <p:spPr>
          <a:xfrm>
            <a:off x="3124200" y="6356350"/>
            <a:ext cx="3581400" cy="365125"/>
          </a:xfrm>
        </p:spPr>
        <p:txBody>
          <a:bodyPr/>
          <a:lstStyle/>
          <a:p>
            <a:r>
              <a:rPr lang="en-US"/>
              <a:t>BATCH NO: 60 </a:t>
            </a:r>
            <a:endParaRPr lang="en-IN" dirty="0"/>
          </a:p>
        </p:txBody>
      </p:sp>
      <p:sp>
        <p:nvSpPr>
          <p:cNvPr id="5" name="Slide Number Placeholder 4">
            <a:extLst>
              <a:ext uri="{FF2B5EF4-FFF2-40B4-BE49-F238E27FC236}">
                <a16:creationId xmlns:a16="http://schemas.microsoft.com/office/drawing/2014/main" id="{33F06477-20F1-454F-8B2E-5F96AD13CEA5}"/>
              </a:ext>
            </a:extLst>
          </p:cNvPr>
          <p:cNvSpPr>
            <a:spLocks noGrp="1"/>
          </p:cNvSpPr>
          <p:nvPr>
            <p:ph type="sldNum" sz="quarter" idx="12"/>
          </p:nvPr>
        </p:nvSpPr>
        <p:spPr/>
        <p:txBody>
          <a:bodyPr/>
          <a:lstStyle/>
          <a:p>
            <a:fld id="{FA00FD27-8DB0-4CB2-BD37-BEA95C6A1008}" type="slidenum">
              <a:rPr lang="en-IN" smtClean="0"/>
              <a:t>33</a:t>
            </a:fld>
            <a:endParaRPr lang="en-IN"/>
          </a:p>
        </p:txBody>
      </p:sp>
      <p:sp>
        <p:nvSpPr>
          <p:cNvPr id="9" name="Content Placeholder 1">
            <a:extLst>
              <a:ext uri="{FF2B5EF4-FFF2-40B4-BE49-F238E27FC236}">
                <a16:creationId xmlns:a16="http://schemas.microsoft.com/office/drawing/2014/main" id="{9756C18D-F16C-44FD-95FE-3F790DB145A6}"/>
              </a:ext>
            </a:extLst>
          </p:cNvPr>
          <p:cNvSpPr>
            <a:spLocks noGrp="1"/>
          </p:cNvSpPr>
          <p:nvPr>
            <p:ph idx="1"/>
          </p:nvPr>
        </p:nvSpPr>
        <p:spPr>
          <a:xfrm>
            <a:off x="457200" y="1484784"/>
            <a:ext cx="8229600" cy="4458816"/>
          </a:xfrm>
        </p:spPr>
        <p:txBody>
          <a:bodyPr>
            <a:noAutofit/>
          </a:bodyPr>
          <a:lstStyle/>
          <a:p>
            <a:pPr algn="just">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 Ankit V </a:t>
            </a:r>
            <a:r>
              <a:rPr lang="en-US" sz="2000" b="0" i="0" dirty="0" err="1">
                <a:solidFill>
                  <a:srgbClr val="222222"/>
                </a:solidFill>
                <a:effectLst/>
                <a:latin typeface="Times New Roman" panose="02020603050405020304" pitchFamily="18" charset="0"/>
                <a:cs typeface="Times New Roman" panose="02020603050405020304" pitchFamily="18" charset="0"/>
              </a:rPr>
              <a:t>Ponkia</a:t>
            </a:r>
            <a:r>
              <a:rPr lang="en-US" sz="2000" b="0" i="0" dirty="0">
                <a:solidFill>
                  <a:srgbClr val="222222"/>
                </a:solidFill>
                <a:effectLst/>
                <a:latin typeface="Times New Roman" panose="02020603050405020304" pitchFamily="18" charset="0"/>
                <a:cs typeface="Times New Roman" panose="02020603050405020304" pitchFamily="18" charset="0"/>
              </a:rPr>
              <a:t> and Jitendra Chaudhari(2020), ”Face Recognition Using </a:t>
            </a:r>
            <a:r>
              <a:rPr lang="en-US" sz="2000" b="0" i="0" dirty="0" err="1">
                <a:solidFill>
                  <a:srgbClr val="222222"/>
                </a:solidFill>
                <a:effectLst/>
                <a:latin typeface="Times New Roman" panose="02020603050405020304" pitchFamily="18" charset="0"/>
                <a:cs typeface="Times New Roman" panose="02020603050405020304" pitchFamily="18" charset="0"/>
              </a:rPr>
              <a:t>PCAAlgorithm</a:t>
            </a:r>
            <a:r>
              <a:rPr lang="en-US" sz="2000" b="0" i="0" dirty="0">
                <a:solidFill>
                  <a:srgbClr val="222222"/>
                </a:solidFill>
                <a:effectLst/>
                <a:latin typeface="Times New Roman" panose="02020603050405020304" pitchFamily="18" charset="0"/>
                <a:cs typeface="Times New Roman" panose="02020603050405020304" pitchFamily="18" charset="0"/>
              </a:rPr>
              <a:t>”, </a:t>
            </a:r>
            <a:r>
              <a:rPr lang="en-US" sz="2000" b="0" i="0" dirty="0" err="1">
                <a:solidFill>
                  <a:srgbClr val="222222"/>
                </a:solidFill>
                <a:effectLst/>
                <a:latin typeface="Times New Roman" panose="02020603050405020304" pitchFamily="18" charset="0"/>
                <a:cs typeface="Times New Roman" panose="02020603050405020304" pitchFamily="18" charset="0"/>
              </a:rPr>
              <a:t>Inventi</a:t>
            </a:r>
            <a:r>
              <a:rPr lang="en-US" sz="2000" b="0" i="0" dirty="0">
                <a:solidFill>
                  <a:srgbClr val="222222"/>
                </a:solidFill>
                <a:effectLst/>
                <a:latin typeface="Times New Roman" panose="02020603050405020304" pitchFamily="18" charset="0"/>
                <a:cs typeface="Times New Roman" panose="02020603050405020304" pitchFamily="18" charset="0"/>
              </a:rPr>
              <a:t> Rapid: Image Video Processing Journal, 4(1), pp. 519-524.</a:t>
            </a:r>
          </a:p>
          <a:p>
            <a:pPr marL="0" indent="0" algn="just">
              <a:buNone/>
            </a:pPr>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B J Bipin, K </a:t>
            </a:r>
            <a:r>
              <a:rPr lang="en-US" sz="2000" b="0" i="0" dirty="0" err="1">
                <a:solidFill>
                  <a:srgbClr val="222222"/>
                </a:solidFill>
                <a:effectLst/>
                <a:latin typeface="Times New Roman" panose="02020603050405020304" pitchFamily="18" charset="0"/>
                <a:cs typeface="Times New Roman" panose="02020603050405020304" pitchFamily="18" charset="0"/>
              </a:rPr>
              <a:t>Nihar</a:t>
            </a:r>
            <a:r>
              <a:rPr lang="en-US" sz="2000" b="0" i="0" dirty="0">
                <a:solidFill>
                  <a:srgbClr val="222222"/>
                </a:solidFill>
                <a:effectLst/>
                <a:latin typeface="Times New Roman" panose="02020603050405020304" pitchFamily="18" charset="0"/>
                <a:cs typeface="Times New Roman" panose="02020603050405020304" pitchFamily="18" charset="0"/>
              </a:rPr>
              <a:t> and C. Adarsh(2020). A Comparative Binarization </a:t>
            </a:r>
            <a:r>
              <a:rPr lang="en-US" sz="2000" b="0" i="0" dirty="0" err="1">
                <a:solidFill>
                  <a:srgbClr val="222222"/>
                </a:solidFill>
                <a:effectLst/>
                <a:latin typeface="Times New Roman" panose="02020603050405020304" pitchFamily="18" charset="0"/>
                <a:cs typeface="Times New Roman" panose="02020603050405020304" pitchFamily="18" charset="0"/>
              </a:rPr>
              <a:t>Approachfor</a:t>
            </a:r>
            <a:r>
              <a:rPr lang="en-US" sz="2000" b="0" i="0" dirty="0">
                <a:solidFill>
                  <a:srgbClr val="222222"/>
                </a:solidFill>
                <a:effectLst/>
                <a:latin typeface="Times New Roman" panose="02020603050405020304" pitchFamily="18" charset="0"/>
                <a:cs typeface="Times New Roman" panose="02020603050405020304" pitchFamily="18" charset="0"/>
              </a:rPr>
              <a:t> Degraded Agreement Document Image from Various Pharmacies, </a:t>
            </a:r>
            <a:r>
              <a:rPr lang="en-US" sz="2000" b="0" i="0" dirty="0" err="1">
                <a:solidFill>
                  <a:srgbClr val="222222"/>
                </a:solidFill>
                <a:effectLst/>
                <a:latin typeface="Times New Roman" panose="02020603050405020304" pitchFamily="18" charset="0"/>
                <a:cs typeface="Times New Roman" panose="02020603050405020304" pitchFamily="18" charset="0"/>
              </a:rPr>
              <a:t>IEEEjournal</a:t>
            </a:r>
            <a:r>
              <a:rPr lang="en-US" sz="2000" b="0" i="0" dirty="0">
                <a:solidFill>
                  <a:srgbClr val="222222"/>
                </a:solidFill>
                <a:effectLst/>
                <a:latin typeface="Times New Roman" panose="02020603050405020304" pitchFamily="18" charset="0"/>
                <a:cs typeface="Times New Roman" panose="02020603050405020304" pitchFamily="18" charset="0"/>
              </a:rPr>
              <a:t>, 12(4), pp. 806-814.</a:t>
            </a:r>
          </a:p>
          <a:p>
            <a:pPr algn="just">
              <a:buFont typeface="Wingdings" panose="05000000000000000000" pitchFamily="2" charset="2"/>
              <a:buChar char="Ø"/>
            </a:pPr>
            <a:endParaRPr lang="en-US" sz="2000" dirty="0">
              <a:solidFill>
                <a:srgbClr val="222222"/>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 K Suresh and V </a:t>
            </a:r>
            <a:r>
              <a:rPr lang="en-US" sz="2000" b="0" i="0" dirty="0" err="1">
                <a:solidFill>
                  <a:srgbClr val="222222"/>
                </a:solidFill>
                <a:effectLst/>
                <a:latin typeface="Times New Roman" panose="02020603050405020304" pitchFamily="18" charset="0"/>
                <a:cs typeface="Times New Roman" panose="02020603050405020304" pitchFamily="18" charset="0"/>
              </a:rPr>
              <a:t>Pattabiraman</a:t>
            </a:r>
            <a:r>
              <a:rPr lang="en-US" sz="2000" b="0" i="0" dirty="0">
                <a:solidFill>
                  <a:srgbClr val="222222"/>
                </a:solidFill>
                <a:effectLst/>
                <a:latin typeface="Times New Roman" panose="02020603050405020304" pitchFamily="18" charset="0"/>
                <a:cs typeface="Times New Roman" panose="02020603050405020304" pitchFamily="18" charset="0"/>
              </a:rPr>
              <a:t>(2021) ”An improved utility item sets mining </a:t>
            </a:r>
            <a:r>
              <a:rPr lang="en-US" sz="2000" b="0" i="0" dirty="0" err="1">
                <a:solidFill>
                  <a:srgbClr val="222222"/>
                </a:solidFill>
                <a:effectLst/>
                <a:latin typeface="Times New Roman" panose="02020603050405020304" pitchFamily="18" charset="0"/>
                <a:cs typeface="Times New Roman" panose="02020603050405020304" pitchFamily="18" charset="0"/>
              </a:rPr>
              <a:t>withrespect</a:t>
            </a:r>
            <a:r>
              <a:rPr lang="en-US" sz="2000" b="0" i="0" dirty="0">
                <a:solidFill>
                  <a:srgbClr val="222222"/>
                </a:solidFill>
                <a:effectLst/>
                <a:latin typeface="Times New Roman" panose="02020603050405020304" pitchFamily="18" charset="0"/>
                <a:cs typeface="Times New Roman" panose="02020603050405020304" pitchFamily="18" charset="0"/>
              </a:rPr>
              <a:t> to positive and negative values using mathematical model”, </a:t>
            </a:r>
            <a:r>
              <a:rPr lang="en-US" sz="2000" b="0" i="0" dirty="0" err="1">
                <a:solidFill>
                  <a:srgbClr val="222222"/>
                </a:solidFill>
                <a:effectLst/>
                <a:latin typeface="Times New Roman" panose="02020603050405020304" pitchFamily="18" charset="0"/>
                <a:cs typeface="Times New Roman" panose="02020603050405020304" pitchFamily="18" charset="0"/>
              </a:rPr>
              <a:t>InternationalJournal</a:t>
            </a:r>
            <a:r>
              <a:rPr lang="en-US" sz="2000" b="0" i="0" dirty="0">
                <a:solidFill>
                  <a:srgbClr val="222222"/>
                </a:solidFill>
                <a:effectLst/>
                <a:latin typeface="Times New Roman" panose="02020603050405020304" pitchFamily="18" charset="0"/>
                <a:cs typeface="Times New Roman" panose="02020603050405020304" pitchFamily="18" charset="0"/>
              </a:rPr>
              <a:t> of Pure and Applied Mathematics, 101(5), pp. 763772</a:t>
            </a:r>
          </a:p>
          <a:p>
            <a:pPr algn="just">
              <a:buFont typeface="Wingdings" panose="05000000000000000000" pitchFamily="2" charset="2"/>
              <a:buChar char="Ø"/>
            </a:pPr>
            <a:endParaRPr lang="en-US" sz="2000" b="0" i="0" dirty="0">
              <a:solidFill>
                <a:srgbClr val="222222"/>
              </a:solidFill>
              <a:effectLst/>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C9D3F160-03EA-F4E8-F915-510628E1158A}"/>
              </a:ext>
            </a:extLst>
          </p:cNvPr>
          <p:cNvSpPr>
            <a:spLocks noChangeArrowheads="1"/>
          </p:cNvSpPr>
          <p:nvPr/>
        </p:nvSpPr>
        <p:spPr bwMode="auto">
          <a:xfrm>
            <a:off x="979879" y="2812570"/>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0BAF86EB-DEDB-9F18-18D5-C0FF142144C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7478CBF1-43D6-4F8F-71D7-DC20917C3069}"/>
              </a:ext>
            </a:extLst>
          </p:cNvPr>
          <p:cNvSpPr>
            <a:spLocks noChangeArrowheads="1"/>
          </p:cNvSpPr>
          <p:nvPr/>
        </p:nvSpPr>
        <p:spPr bwMode="auto">
          <a:xfrm>
            <a:off x="152400" y="-322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A9F8C50-C02B-54EE-89CB-629FA8B32F79}"/>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8232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2B8072D-C18E-4378-9357-4AF87058C4E0}"/>
              </a:ext>
            </a:extLst>
          </p:cNvPr>
          <p:cNvSpPr>
            <a:spLocks noGrp="1"/>
          </p:cNvSpPr>
          <p:nvPr>
            <p:ph type="dt" sz="half" idx="10"/>
          </p:nvPr>
        </p:nvSpPr>
        <p:spPr/>
        <p:txBody>
          <a:bodyPr/>
          <a:lstStyle/>
          <a:p>
            <a:fld id="{24D8DCA3-DDC6-42AB-B67A-66F3C054909B}" type="datetime1">
              <a:rPr lang="en-IN" smtClean="0"/>
              <a:t>10-06-2022</a:t>
            </a:fld>
            <a:endParaRPr lang="en-IN"/>
          </a:p>
        </p:txBody>
      </p:sp>
      <p:sp>
        <p:nvSpPr>
          <p:cNvPr id="3" name="Footer Placeholder 2"/>
          <p:cNvSpPr>
            <a:spLocks noGrp="1"/>
          </p:cNvSpPr>
          <p:nvPr>
            <p:ph type="ftr" sz="quarter" idx="11"/>
          </p:nvPr>
        </p:nvSpPr>
        <p:spPr>
          <a:xfrm>
            <a:off x="3124200" y="6356350"/>
            <a:ext cx="3733800" cy="365125"/>
          </a:xfrm>
        </p:spPr>
        <p:txBody>
          <a:bodyPr/>
          <a:lstStyle/>
          <a:p>
            <a:r>
              <a:rPr lang="en-US"/>
              <a:t>BATCH NO: 60 </a:t>
            </a:r>
            <a:endParaRPr lang="en-IN" dirty="0"/>
          </a:p>
        </p:txBody>
      </p:sp>
      <p:sp>
        <p:nvSpPr>
          <p:cNvPr id="4" name="Slide Number Placeholder 3"/>
          <p:cNvSpPr>
            <a:spLocks noGrp="1"/>
          </p:cNvSpPr>
          <p:nvPr>
            <p:ph type="sldNum" sz="quarter" idx="12"/>
          </p:nvPr>
        </p:nvSpPr>
        <p:spPr/>
        <p:txBody>
          <a:bodyPr/>
          <a:lstStyle/>
          <a:p>
            <a:fld id="{FA00FD27-8DB0-4CB2-BD37-BEA95C6A1008}" type="slidenum">
              <a:rPr lang="en-IN" smtClean="0"/>
              <a:t>34</a:t>
            </a:fld>
            <a:endParaRPr lang="en-IN"/>
          </a:p>
        </p:txBody>
      </p:sp>
      <p:sp>
        <p:nvSpPr>
          <p:cNvPr id="6" name="TextBox 5">
            <a:extLst>
              <a:ext uri="{FF2B5EF4-FFF2-40B4-BE49-F238E27FC236}">
                <a16:creationId xmlns:a16="http://schemas.microsoft.com/office/drawing/2014/main" id="{DFCF9901-EE54-4659-ADE4-1721C9D5EB1D}"/>
              </a:ext>
            </a:extLst>
          </p:cNvPr>
          <p:cNvSpPr txBox="1"/>
          <p:nvPr/>
        </p:nvSpPr>
        <p:spPr>
          <a:xfrm>
            <a:off x="465366" y="588426"/>
            <a:ext cx="2277967" cy="461665"/>
          </a:xfrm>
          <a:prstGeom prst="rect">
            <a:avLst/>
          </a:prstGeom>
          <a:noFill/>
        </p:spPr>
        <p:txBody>
          <a:bodyPr wrap="square" rtlCol="0">
            <a:spAutoFit/>
          </a:bodyPr>
          <a:lstStyle/>
          <a:p>
            <a:r>
              <a:rPr lang="en-IN" sz="2400" b="1" dirty="0">
                <a:latin typeface="Times New Roman" pitchFamily="18" charset="0"/>
                <a:cs typeface="Times New Roman" pitchFamily="18" charset="0"/>
              </a:rPr>
              <a:t>REFERENCES</a:t>
            </a:r>
            <a:endParaRPr lang="en-IN" sz="2400" dirty="0"/>
          </a:p>
        </p:txBody>
      </p:sp>
      <p:sp>
        <p:nvSpPr>
          <p:cNvPr id="9" name="Content Placeholder 1">
            <a:extLst>
              <a:ext uri="{FF2B5EF4-FFF2-40B4-BE49-F238E27FC236}">
                <a16:creationId xmlns:a16="http://schemas.microsoft.com/office/drawing/2014/main" id="{17F5CA56-8404-4378-BA41-AA8A77912A1C}"/>
              </a:ext>
            </a:extLst>
          </p:cNvPr>
          <p:cNvSpPr>
            <a:spLocks noGrp="1"/>
          </p:cNvSpPr>
          <p:nvPr>
            <p:ph idx="1"/>
          </p:nvPr>
        </p:nvSpPr>
        <p:spPr>
          <a:xfrm>
            <a:off x="438036" y="1036736"/>
            <a:ext cx="8229600" cy="5319614"/>
          </a:xfrm>
        </p:spPr>
        <p:txBody>
          <a:bodyPr>
            <a:noAutofit/>
          </a:bodyPr>
          <a:lstStyle/>
          <a:p>
            <a:pPr marL="0" indent="0" algn="just">
              <a:buNone/>
            </a:pPr>
            <a:endParaRPr lang="en-US" sz="2000" b="0" i="0" kern="1000" dirty="0">
              <a:solidFill>
                <a:srgbClr val="222222"/>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0" i="0" kern="1000" dirty="0">
                <a:solidFill>
                  <a:srgbClr val="222222"/>
                </a:solidFill>
                <a:effectLst/>
                <a:latin typeface="Times New Roman" panose="02020603050405020304" pitchFamily="18" charset="0"/>
                <a:cs typeface="Times New Roman" panose="02020603050405020304" pitchFamily="18" charset="0"/>
              </a:rPr>
              <a:t>MK J Khan, N </a:t>
            </a:r>
            <a:r>
              <a:rPr lang="en-US" sz="2000" b="0" i="0" kern="1000" dirty="0" err="1">
                <a:solidFill>
                  <a:srgbClr val="222222"/>
                </a:solidFill>
                <a:effectLst/>
                <a:latin typeface="Times New Roman" panose="02020603050405020304" pitchFamily="18" charset="0"/>
                <a:cs typeface="Times New Roman" panose="02020603050405020304" pitchFamily="18" charset="0"/>
              </a:rPr>
              <a:t>Ud</a:t>
            </a:r>
            <a:r>
              <a:rPr lang="en-US" sz="2000" b="0" i="0" kern="1000" dirty="0">
                <a:solidFill>
                  <a:srgbClr val="222222"/>
                </a:solidFill>
                <a:effectLst/>
                <a:latin typeface="Times New Roman" panose="02020603050405020304" pitchFamily="18" charset="0"/>
                <a:cs typeface="Times New Roman" panose="02020603050405020304" pitchFamily="18" charset="0"/>
              </a:rPr>
              <a:t> Din and B.S.Y. J.(2020), ”Interactive removal of </a:t>
            </a:r>
            <a:r>
              <a:rPr lang="en-US" sz="2000" b="0" i="0" kern="1000" dirty="0" err="1">
                <a:solidFill>
                  <a:srgbClr val="222222"/>
                </a:solidFill>
                <a:effectLst/>
                <a:latin typeface="Times New Roman" panose="02020603050405020304" pitchFamily="18" charset="0"/>
                <a:cs typeface="Times New Roman" panose="02020603050405020304" pitchFamily="18" charset="0"/>
              </a:rPr>
              <a:t>microphoneobject</a:t>
            </a:r>
            <a:r>
              <a:rPr lang="en-US" sz="2000" b="0" i="0" kern="1000" dirty="0">
                <a:solidFill>
                  <a:srgbClr val="222222"/>
                </a:solidFill>
                <a:effectLst/>
                <a:latin typeface="Times New Roman" panose="02020603050405020304" pitchFamily="18" charset="0"/>
                <a:cs typeface="Times New Roman" panose="02020603050405020304" pitchFamily="18" charset="0"/>
              </a:rPr>
              <a:t> in facial images”, Electronics, 8(10), pp.167-256.</a:t>
            </a:r>
          </a:p>
          <a:p>
            <a:pPr marL="0" indent="0" algn="just">
              <a:buNone/>
            </a:pPr>
            <a:endParaRPr lang="en-US" sz="2000" b="0" i="0" kern="1000" dirty="0">
              <a:solidFill>
                <a:srgbClr val="222222"/>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Xu, L. Ren, Jimmy Liu, C. Jia, J.. (2021). Deep convolutional neural </a:t>
            </a:r>
            <a:r>
              <a:rPr lang="en-IN" sz="2000" dirty="0" err="1">
                <a:latin typeface="Times New Roman" panose="02020603050405020304" pitchFamily="18" charset="0"/>
                <a:cs typeface="Times New Roman" panose="02020603050405020304" pitchFamily="18" charset="0"/>
              </a:rPr>
              <a:t>networkfor</a:t>
            </a:r>
            <a:r>
              <a:rPr lang="en-IN" sz="2000" dirty="0">
                <a:latin typeface="Times New Roman" panose="02020603050405020304" pitchFamily="18" charset="0"/>
                <a:cs typeface="Times New Roman" panose="02020603050405020304" pitchFamily="18" charset="0"/>
              </a:rPr>
              <a:t> image deconvolution. Advances in Neural Information Processing Systems,(6)2,pp: 1790-1798</a:t>
            </a:r>
            <a:endParaRPr lang="en-US" sz="2000" b="0" i="0" kern="1000" dirty="0">
              <a:solidFill>
                <a:srgbClr val="222222"/>
              </a:solidFill>
              <a:effectLst/>
              <a:latin typeface="Times New Roman" panose="02020603050405020304" pitchFamily="18" charset="0"/>
              <a:cs typeface="Times New Roman" panose="02020603050405020304" pitchFamily="18" charset="0"/>
            </a:endParaRPr>
          </a:p>
          <a:p>
            <a:pPr marL="0" indent="0" algn="just">
              <a:lnSpc>
                <a:spcPct val="160000"/>
              </a:lnSpc>
              <a:buNone/>
            </a:pPr>
            <a:endParaRPr lang="en-US" sz="2000" b="0" i="0" kern="1000" dirty="0">
              <a:solidFill>
                <a:srgbClr val="222222"/>
              </a:solidFill>
              <a:effectLst/>
              <a:latin typeface="Times New Roman" panose="02020603050405020304" pitchFamily="18" charset="0"/>
              <a:cs typeface="Times New Roman" panose="02020603050405020304" pitchFamily="18" charset="0"/>
            </a:endParaRPr>
          </a:p>
          <a:p>
            <a:pPr algn="just">
              <a:lnSpc>
                <a:spcPct val="160000"/>
              </a:lnSpc>
              <a:buFont typeface="Wingdings" panose="05000000000000000000" pitchFamily="2" charset="2"/>
              <a:buChar char="Ø"/>
            </a:pPr>
            <a:endParaRPr lang="en-US" sz="2000" b="0" i="0" kern="100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5900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5777-C572-F979-942D-4B7678B4F981}"/>
              </a:ext>
            </a:extLst>
          </p:cNvPr>
          <p:cNvSpPr>
            <a:spLocks noGrp="1"/>
          </p:cNvSpPr>
          <p:nvPr>
            <p:ph type="title"/>
          </p:nvPr>
        </p:nvSpPr>
        <p:spPr>
          <a:xfrm>
            <a:off x="685800" y="2311400"/>
            <a:ext cx="8229600" cy="1143000"/>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
        <p:nvSpPr>
          <p:cNvPr id="3" name="Date Placeholder 2">
            <a:extLst>
              <a:ext uri="{FF2B5EF4-FFF2-40B4-BE49-F238E27FC236}">
                <a16:creationId xmlns:a16="http://schemas.microsoft.com/office/drawing/2014/main" id="{64CF8F3D-EECF-C936-CAEE-E4F8985F1592}"/>
              </a:ext>
            </a:extLst>
          </p:cNvPr>
          <p:cNvSpPr>
            <a:spLocks noGrp="1"/>
          </p:cNvSpPr>
          <p:nvPr>
            <p:ph type="dt" sz="half" idx="10"/>
          </p:nvPr>
        </p:nvSpPr>
        <p:spPr/>
        <p:txBody>
          <a:bodyPr/>
          <a:lstStyle/>
          <a:p>
            <a:fld id="{E89BA567-F68C-40DB-B526-AEB6BC204A45}" type="datetime1">
              <a:rPr lang="en-IN" smtClean="0"/>
              <a:t>10-06-2022</a:t>
            </a:fld>
            <a:endParaRPr lang="en-IN"/>
          </a:p>
        </p:txBody>
      </p:sp>
      <p:sp>
        <p:nvSpPr>
          <p:cNvPr id="4" name="Footer Placeholder 3">
            <a:extLst>
              <a:ext uri="{FF2B5EF4-FFF2-40B4-BE49-F238E27FC236}">
                <a16:creationId xmlns:a16="http://schemas.microsoft.com/office/drawing/2014/main" id="{C3A4D99D-248B-0568-FA10-AAB21061292A}"/>
              </a:ext>
            </a:extLst>
          </p:cNvPr>
          <p:cNvSpPr>
            <a:spLocks noGrp="1"/>
          </p:cNvSpPr>
          <p:nvPr>
            <p:ph type="ftr" sz="quarter" idx="11"/>
          </p:nvPr>
        </p:nvSpPr>
        <p:spPr/>
        <p:txBody>
          <a:bodyPr/>
          <a:lstStyle/>
          <a:p>
            <a:r>
              <a:rPr lang="en-US"/>
              <a:t>BATCH NO: 60 </a:t>
            </a:r>
            <a:endParaRPr lang="en-IN"/>
          </a:p>
        </p:txBody>
      </p:sp>
      <p:sp>
        <p:nvSpPr>
          <p:cNvPr id="5" name="Slide Number Placeholder 4">
            <a:extLst>
              <a:ext uri="{FF2B5EF4-FFF2-40B4-BE49-F238E27FC236}">
                <a16:creationId xmlns:a16="http://schemas.microsoft.com/office/drawing/2014/main" id="{5C1EE1FF-91D8-4C10-67FB-C09033149AE5}"/>
              </a:ext>
            </a:extLst>
          </p:cNvPr>
          <p:cNvSpPr>
            <a:spLocks noGrp="1"/>
          </p:cNvSpPr>
          <p:nvPr>
            <p:ph type="sldNum" sz="quarter" idx="12"/>
          </p:nvPr>
        </p:nvSpPr>
        <p:spPr/>
        <p:txBody>
          <a:bodyPr/>
          <a:lstStyle/>
          <a:p>
            <a:fld id="{669AD40C-E5A7-4132-A31D-54A4D1BB6E89}" type="slidenum">
              <a:rPr lang="en-IN" smtClean="0"/>
              <a:pPr/>
              <a:t>35</a:t>
            </a:fld>
            <a:endParaRPr lang="en-IN"/>
          </a:p>
        </p:txBody>
      </p:sp>
    </p:spTree>
    <p:extLst>
      <p:ext uri="{BB962C8B-B14F-4D97-AF65-F5344CB8AC3E}">
        <p14:creationId xmlns:p14="http://schemas.microsoft.com/office/powerpoint/2010/main" val="2266494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OBJECTIVES</a:t>
            </a:r>
            <a:endParaRPr lang="en-IN" dirty="0"/>
          </a:p>
        </p:txBody>
      </p:sp>
      <p:sp>
        <p:nvSpPr>
          <p:cNvPr id="4" name="Footer Placeholder 3"/>
          <p:cNvSpPr>
            <a:spLocks noGrp="1"/>
          </p:cNvSpPr>
          <p:nvPr>
            <p:ph type="ftr" sz="quarter" idx="11"/>
          </p:nvPr>
        </p:nvSpPr>
        <p:spPr>
          <a:xfrm>
            <a:off x="3124200" y="6356350"/>
            <a:ext cx="3581400" cy="365125"/>
          </a:xfrm>
        </p:spPr>
        <p:txBody>
          <a:bodyPr/>
          <a:lstStyle/>
          <a:p>
            <a:r>
              <a:rPr lang="en-US"/>
              <a:t>BATCH NO: 60 </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4</a:t>
            </a:fld>
            <a:endParaRPr lang="en-IN"/>
          </a:p>
        </p:txBody>
      </p:sp>
      <p:sp>
        <p:nvSpPr>
          <p:cNvPr id="7" name="Date Placeholder 6"/>
          <p:cNvSpPr>
            <a:spLocks noGrp="1"/>
          </p:cNvSpPr>
          <p:nvPr>
            <p:ph type="dt" sz="half" idx="10"/>
          </p:nvPr>
        </p:nvSpPr>
        <p:spPr/>
        <p:txBody>
          <a:bodyPr/>
          <a:lstStyle/>
          <a:p>
            <a:fld id="{5D22D9BF-0955-47FC-BDD6-F510F1E929A1}" type="datetime1">
              <a:rPr lang="en-IN" smtClean="0"/>
              <a:t>10-06-2022</a:t>
            </a:fld>
            <a:endParaRPr lang="en-IN"/>
          </a:p>
        </p:txBody>
      </p:sp>
      <p:sp>
        <p:nvSpPr>
          <p:cNvPr id="9" name="Content Placeholder 2">
            <a:extLst>
              <a:ext uri="{FF2B5EF4-FFF2-40B4-BE49-F238E27FC236}">
                <a16:creationId xmlns:a16="http://schemas.microsoft.com/office/drawing/2014/main" id="{7BD42660-E269-A9C0-F02E-3D264F8E2363}"/>
              </a:ext>
            </a:extLst>
          </p:cNvPr>
          <p:cNvSpPr>
            <a:spLocks noGrp="1"/>
          </p:cNvSpPr>
          <p:nvPr>
            <p:ph idx="1"/>
          </p:nvPr>
        </p:nvSpPr>
        <p:spPr>
          <a:xfrm>
            <a:off x="445416" y="1295400"/>
            <a:ext cx="8229600" cy="4525963"/>
          </a:xfrm>
        </p:spPr>
        <p:txBody>
          <a:bodyPr>
            <a:normAutofit/>
          </a:bodyPr>
          <a:lstStyle/>
          <a:p>
            <a:pPr marL="0" indent="0" algn="just">
              <a:lnSpc>
                <a:spcPct val="150000"/>
              </a:lnSpc>
              <a:buNone/>
            </a:pPr>
            <a:r>
              <a:rPr lang="en-IN" sz="3400" b="1" dirty="0">
                <a:latin typeface="Times New Roman" panose="02020603050405020304" pitchFamily="18" charset="0"/>
                <a:cs typeface="Times New Roman" pitchFamily="18" charset="0"/>
              </a:rPr>
              <a:t>Aim of the Project:</a:t>
            </a:r>
          </a:p>
          <a:p>
            <a:pPr algn="just">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The main  aim   of   the  project  is  to  recognize  human  intentions  </a:t>
            </a:r>
          </a:p>
          <a:p>
            <a:pPr marL="0" indent="0" algn="just">
              <a:buNone/>
            </a:pPr>
            <a:r>
              <a:rPr lang="en-US" sz="2000" b="0" i="0" dirty="0">
                <a:effectLst/>
                <a:latin typeface="Times New Roman" panose="02020603050405020304" pitchFamily="18" charset="0"/>
                <a:cs typeface="Times New Roman" panose="02020603050405020304" pitchFamily="18" charset="0"/>
              </a:rPr>
              <a:t>      through noncontact  communication  modes  as  humans  do,  such  as  by</a:t>
            </a:r>
          </a:p>
          <a:p>
            <a:pPr marL="0" indent="0" algn="just">
              <a:buNone/>
            </a:pPr>
            <a:r>
              <a:rPr lang="en-US" sz="2000" b="0" i="0" dirty="0">
                <a:effectLst/>
                <a:latin typeface="Times New Roman" panose="02020603050405020304" pitchFamily="18" charset="0"/>
                <a:cs typeface="Times New Roman" panose="02020603050405020304" pitchFamily="18" charset="0"/>
              </a:rPr>
              <a:t>      sound, facial expressions,  body  language,  and  gestures.</a:t>
            </a:r>
            <a:endParaRPr lang="en-US" sz="2000" dirty="0">
              <a:latin typeface="Times New Roman" pitchFamily="18" charset="0"/>
              <a:cs typeface="Times New Roman" pitchFamily="18" charset="0"/>
            </a:endParaRPr>
          </a:p>
          <a:p>
            <a:pPr algn="just">
              <a:lnSpc>
                <a:spcPct val="15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Among these modes, hand gestures are an important part of human language, and hence, the development of hand gesture recognition affects the nature and flexibility of human–computer interaction.</a:t>
            </a:r>
            <a:endParaRPr lang="en-US" sz="2000" b="1"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4100536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1143000"/>
          </a:xfrm>
        </p:spPr>
        <p:txBody>
          <a:bodyPr/>
          <a:lstStyle/>
          <a:p>
            <a:pPr algn="l"/>
            <a:r>
              <a:rPr lang="en-IN" sz="2400" b="1" dirty="0">
                <a:latin typeface="Times New Roman" pitchFamily="18" charset="0"/>
                <a:cs typeface="Times New Roman" pitchFamily="18" charset="0"/>
              </a:rPr>
              <a:t>OBJECTIVES</a:t>
            </a:r>
            <a:endParaRPr lang="en-IN" dirty="0"/>
          </a:p>
        </p:txBody>
      </p:sp>
      <p:sp>
        <p:nvSpPr>
          <p:cNvPr id="4" name="Footer Placeholder 3"/>
          <p:cNvSpPr>
            <a:spLocks noGrp="1"/>
          </p:cNvSpPr>
          <p:nvPr>
            <p:ph type="ftr" sz="quarter" idx="11"/>
          </p:nvPr>
        </p:nvSpPr>
        <p:spPr>
          <a:xfrm>
            <a:off x="3124200" y="6356350"/>
            <a:ext cx="3733800" cy="365125"/>
          </a:xfrm>
        </p:spPr>
        <p:txBody>
          <a:bodyPr/>
          <a:lstStyle/>
          <a:p>
            <a:r>
              <a:rPr lang="en-US"/>
              <a:t>BATCH NO: 60 </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5</a:t>
            </a:fld>
            <a:endParaRPr lang="en-IN"/>
          </a:p>
        </p:txBody>
      </p:sp>
      <p:sp>
        <p:nvSpPr>
          <p:cNvPr id="7" name="Date Placeholder 6"/>
          <p:cNvSpPr>
            <a:spLocks noGrp="1"/>
          </p:cNvSpPr>
          <p:nvPr>
            <p:ph type="dt" sz="half" idx="10"/>
          </p:nvPr>
        </p:nvSpPr>
        <p:spPr/>
        <p:txBody>
          <a:bodyPr/>
          <a:lstStyle/>
          <a:p>
            <a:fld id="{938C8412-992B-4AC5-B2D2-56ED90CC9032}" type="datetime1">
              <a:rPr lang="en-IN" smtClean="0"/>
              <a:t>10-06-2022</a:t>
            </a:fld>
            <a:endParaRPr lang="en-IN"/>
          </a:p>
        </p:txBody>
      </p:sp>
      <p:sp>
        <p:nvSpPr>
          <p:cNvPr id="9" name="Content Placeholder 2">
            <a:extLst>
              <a:ext uri="{FF2B5EF4-FFF2-40B4-BE49-F238E27FC236}">
                <a16:creationId xmlns:a16="http://schemas.microsoft.com/office/drawing/2014/main" id="{7BD42660-E269-A9C0-F02E-3D264F8E2363}"/>
              </a:ext>
            </a:extLst>
          </p:cNvPr>
          <p:cNvSpPr>
            <a:spLocks noGrp="1"/>
          </p:cNvSpPr>
          <p:nvPr>
            <p:ph idx="1"/>
          </p:nvPr>
        </p:nvSpPr>
        <p:spPr>
          <a:xfrm>
            <a:off x="428134" y="1331913"/>
            <a:ext cx="8229600" cy="4525963"/>
          </a:xfrm>
        </p:spPr>
        <p:txBody>
          <a:bodyPr>
            <a:normAutofit/>
          </a:bodyPr>
          <a:lstStyle/>
          <a:p>
            <a:pPr marL="0" indent="0" algn="just">
              <a:lnSpc>
                <a:spcPct val="150000"/>
              </a:lnSpc>
              <a:buNone/>
            </a:pPr>
            <a:r>
              <a:rPr lang="en-IN" sz="2400" b="1" dirty="0">
                <a:latin typeface="Times New Roman" panose="02020603050405020304" pitchFamily="18" charset="0"/>
                <a:cs typeface="Times New Roman" pitchFamily="18" charset="0"/>
              </a:rPr>
              <a:t>SCOPE OF THE PROJECT:</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demonstrated that with simple architectures of convolutional neural networks, it is possible to achieve excellent results for static gesture classification.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compared the proposed architectures with other existing networks in the literature and other gesture recognition methodologies.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next sections, we present a brief description of the techniques we used, our proposed methodology, and the experiments we carried out. </a:t>
            </a:r>
          </a:p>
          <a:p>
            <a:pPr marL="0" indent="0">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665786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8828"/>
            <a:ext cx="8229600" cy="1143000"/>
          </a:xfrm>
        </p:spPr>
        <p:txBody>
          <a:bodyPr/>
          <a:lstStyle/>
          <a:p>
            <a:pPr algn="l"/>
            <a:r>
              <a:rPr lang="en-IN" sz="2400" b="1" dirty="0">
                <a:latin typeface="Times New Roman" pitchFamily="18" charset="0"/>
                <a:cs typeface="Times New Roman" pitchFamily="18" charset="0"/>
              </a:rPr>
              <a:t>INTRODUCTION</a:t>
            </a:r>
            <a:endParaRPr lang="en-IN" dirty="0"/>
          </a:p>
        </p:txBody>
      </p:sp>
      <p:sp>
        <p:nvSpPr>
          <p:cNvPr id="4" name="Footer Placeholder 3"/>
          <p:cNvSpPr>
            <a:spLocks noGrp="1"/>
          </p:cNvSpPr>
          <p:nvPr>
            <p:ph type="ftr" sz="quarter" idx="11"/>
          </p:nvPr>
        </p:nvSpPr>
        <p:spPr>
          <a:xfrm>
            <a:off x="3124200" y="6356350"/>
            <a:ext cx="3886200" cy="365125"/>
          </a:xfrm>
        </p:spPr>
        <p:txBody>
          <a:bodyPr/>
          <a:lstStyle/>
          <a:p>
            <a:r>
              <a:rPr lang="en-US"/>
              <a:t>BATCH NO: 60 </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6</a:t>
            </a:fld>
            <a:endParaRPr lang="en-IN"/>
          </a:p>
        </p:txBody>
      </p:sp>
      <p:sp>
        <p:nvSpPr>
          <p:cNvPr id="7" name="Date Placeholder 6"/>
          <p:cNvSpPr>
            <a:spLocks noGrp="1"/>
          </p:cNvSpPr>
          <p:nvPr>
            <p:ph type="dt" sz="half" idx="10"/>
          </p:nvPr>
        </p:nvSpPr>
        <p:spPr/>
        <p:txBody>
          <a:bodyPr/>
          <a:lstStyle/>
          <a:p>
            <a:fld id="{F1EFCB71-E732-4162-B5A1-151E8E8E1207}" type="datetime1">
              <a:rPr lang="en-IN" smtClean="0"/>
              <a:t>10-06-2022</a:t>
            </a:fld>
            <a:endParaRPr lang="en-IN"/>
          </a:p>
        </p:txBody>
      </p:sp>
      <p:sp>
        <p:nvSpPr>
          <p:cNvPr id="8" name="TextBox 7">
            <a:extLst>
              <a:ext uri="{FF2B5EF4-FFF2-40B4-BE49-F238E27FC236}">
                <a16:creationId xmlns:a16="http://schemas.microsoft.com/office/drawing/2014/main" id="{4D5FF822-DF53-3803-4B96-0DF8BB6482B5}"/>
              </a:ext>
            </a:extLst>
          </p:cNvPr>
          <p:cNvSpPr txBox="1"/>
          <p:nvPr/>
        </p:nvSpPr>
        <p:spPr>
          <a:xfrm>
            <a:off x="457200" y="1411828"/>
            <a:ext cx="8229600" cy="5057603"/>
          </a:xfrm>
          <a:prstGeom prst="rect">
            <a:avLst/>
          </a:prstGeom>
          <a:noFill/>
        </p:spPr>
        <p:txBody>
          <a:bodyPr wrap="square">
            <a:spAutoFit/>
          </a:bodyPr>
          <a:lstStyle/>
          <a:p>
            <a:pPr algn="just">
              <a:lnSpc>
                <a:spcPct val="125000"/>
              </a:lnSpc>
              <a:buFont typeface="Wingdings" pitchFamily="2" charset="2"/>
              <a:buChar char="Ø"/>
            </a:pPr>
            <a:r>
              <a:rPr lang="en-US" sz="2000" dirty="0">
                <a:latin typeface="Times New Roman" panose="02020603050405020304" pitchFamily="18" charset="0"/>
                <a:cs typeface="Times New Roman" panose="02020603050405020304" pitchFamily="18" charset="0"/>
              </a:rPr>
              <a:t>Humans are able to recognize body and sign language easily. This is possible due to the combination of vision and synaptic interactions that were formed along brain development . In order to replicate this skill in computers, some problems need to be solved: how to separate objects of interest in images and which image capture technology and classification technique are more appropriate, among others. </a:t>
            </a:r>
          </a:p>
          <a:p>
            <a:pPr algn="just">
              <a:lnSpc>
                <a:spcPct val="125000"/>
              </a:lnSpc>
              <a:buFont typeface="Wingdings" pitchFamily="2" charset="2"/>
              <a:buChar char="Ø"/>
            </a:pPr>
            <a:r>
              <a:rPr lang="en-US" sz="2000" dirty="0">
                <a:latin typeface="Times New Roman" panose="02020603050405020304" pitchFamily="18" charset="0"/>
                <a:cs typeface="Times New Roman" panose="02020603050405020304" pitchFamily="18" charset="0"/>
              </a:rPr>
              <a:t> The  evolution of computing and the ease of access of new technologies motivated the development , which are examples of innovation in input device technologies . In this way, these devices are capable of capturing human gestures, developing a new medium of human-machine interaction.</a:t>
            </a:r>
          </a:p>
          <a:p>
            <a:pPr algn="just">
              <a:lnSpc>
                <a:spcPct val="125000"/>
              </a:lnSpc>
              <a:buFont typeface="Wingdings" pitchFamily="2" charset="2"/>
              <a:buChar char="Ø"/>
            </a:pPr>
            <a:r>
              <a:rPr lang="en-US" sz="2000" dirty="0">
                <a:latin typeface="Times New Roman" panose="02020603050405020304" pitchFamily="18" charset="0"/>
                <a:cs typeface="Times New Roman" panose="02020603050405020304" pitchFamily="18" charset="0"/>
              </a:rPr>
              <a:t>In this work, we used two image bases of 24 gestures, some segmentation techniques and the use of convolutional neural networks (CNNs) for classification.</a:t>
            </a:r>
          </a:p>
        </p:txBody>
      </p:sp>
    </p:spTree>
    <p:extLst>
      <p:ext uri="{BB962C8B-B14F-4D97-AF65-F5344CB8AC3E}">
        <p14:creationId xmlns:p14="http://schemas.microsoft.com/office/powerpoint/2010/main" val="213544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724400" cy="1143000"/>
          </a:xfrm>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a:xfrm>
            <a:off x="3124200" y="6356350"/>
            <a:ext cx="3733800" cy="365125"/>
          </a:xfrm>
        </p:spPr>
        <p:txBody>
          <a:bodyPr/>
          <a:lstStyle/>
          <a:p>
            <a:r>
              <a:rPr lang="en-US"/>
              <a:t>BATCH NO: 60 </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7</a:t>
            </a:fld>
            <a:endParaRPr lang="en-IN"/>
          </a:p>
        </p:txBody>
      </p:sp>
      <p:sp>
        <p:nvSpPr>
          <p:cNvPr id="7" name="Date Placeholder 6"/>
          <p:cNvSpPr>
            <a:spLocks noGrp="1"/>
          </p:cNvSpPr>
          <p:nvPr>
            <p:ph type="dt" sz="half" idx="10"/>
          </p:nvPr>
        </p:nvSpPr>
        <p:spPr/>
        <p:txBody>
          <a:bodyPr/>
          <a:lstStyle/>
          <a:p>
            <a:fld id="{C40818C3-D934-40CE-95BE-3C78DDD6ED20}" type="datetime1">
              <a:rPr lang="en-IN" smtClean="0"/>
              <a:t>10-06-2022</a:t>
            </a:fld>
            <a:endParaRPr lang="en-IN"/>
          </a:p>
        </p:txBody>
      </p:sp>
      <p:sp>
        <p:nvSpPr>
          <p:cNvPr id="9" name="Content Placeholder 1">
            <a:extLst>
              <a:ext uri="{FF2B5EF4-FFF2-40B4-BE49-F238E27FC236}">
                <a16:creationId xmlns:a16="http://schemas.microsoft.com/office/drawing/2014/main" id="{283F2D03-3270-3088-283E-1264FA4BE38E}"/>
              </a:ext>
            </a:extLst>
          </p:cNvPr>
          <p:cNvSpPr>
            <a:spLocks noGrp="1"/>
          </p:cNvSpPr>
          <p:nvPr>
            <p:ph idx="1"/>
          </p:nvPr>
        </p:nvSpPr>
        <p:spPr>
          <a:xfrm>
            <a:off x="457200" y="977280"/>
            <a:ext cx="8229600" cy="4903440"/>
          </a:xfrm>
        </p:spPr>
        <p:txBody>
          <a:bodyPr>
            <a:noAutofit/>
          </a:bodyPr>
          <a:lstStyle/>
          <a:p>
            <a:pPr marL="0" indent="0" algn="just">
              <a:lnSpc>
                <a:spcPct val="160000"/>
              </a:lnSpc>
              <a:buNone/>
            </a:pPr>
            <a:r>
              <a:rPr lang="en-US" sz="2000" i="0" dirty="0">
                <a:solidFill>
                  <a:srgbClr val="222222"/>
                </a:solidFill>
                <a:effectLst/>
                <a:latin typeface="Times New Roman" panose="02020603050405020304" pitchFamily="18" charset="0"/>
                <a:cs typeface="Times New Roman" panose="02020603050405020304" pitchFamily="18" charset="0"/>
              </a:rPr>
              <a:t>Krishna </a:t>
            </a:r>
            <a:r>
              <a:rPr lang="en-US" sz="2000" i="0" dirty="0" err="1">
                <a:solidFill>
                  <a:srgbClr val="222222"/>
                </a:solidFill>
                <a:effectLst/>
                <a:latin typeface="Times New Roman" panose="02020603050405020304" pitchFamily="18" charset="0"/>
                <a:cs typeface="Times New Roman" panose="02020603050405020304" pitchFamily="18" charset="0"/>
              </a:rPr>
              <a:t>Dharavath,Fazal</a:t>
            </a:r>
            <a:r>
              <a:rPr lang="en-US" sz="2000" i="0" dirty="0">
                <a:solidFill>
                  <a:srgbClr val="222222"/>
                </a:solidFill>
                <a:effectLst/>
                <a:latin typeface="Times New Roman" panose="02020603050405020304" pitchFamily="18" charset="0"/>
                <a:cs typeface="Times New Roman" panose="02020603050405020304" pitchFamily="18" charset="0"/>
              </a:rPr>
              <a:t> Ahmed Talukdar and </a:t>
            </a:r>
            <a:r>
              <a:rPr lang="en-US" sz="2000" i="0" dirty="0" err="1">
                <a:solidFill>
                  <a:srgbClr val="222222"/>
                </a:solidFill>
                <a:effectLst/>
                <a:latin typeface="Times New Roman" panose="02020603050405020304" pitchFamily="18" charset="0"/>
                <a:cs typeface="Times New Roman" panose="02020603050405020304" pitchFamily="18" charset="0"/>
              </a:rPr>
              <a:t>Rabul</a:t>
            </a:r>
            <a:r>
              <a:rPr lang="en-US" sz="2000" i="0" dirty="0">
                <a:solidFill>
                  <a:srgbClr val="222222"/>
                </a:solidFill>
                <a:effectLst/>
                <a:latin typeface="Times New Roman" panose="02020603050405020304" pitchFamily="18" charset="0"/>
                <a:cs typeface="Times New Roman" panose="02020603050405020304" pitchFamily="18" charset="0"/>
              </a:rPr>
              <a:t> Hussain </a:t>
            </a:r>
            <a:r>
              <a:rPr lang="en-US" sz="2000" i="0" dirty="0" err="1">
                <a:solidFill>
                  <a:srgbClr val="222222"/>
                </a:solidFill>
                <a:effectLst/>
                <a:latin typeface="Times New Roman" panose="02020603050405020304" pitchFamily="18" charset="0"/>
                <a:cs typeface="Times New Roman" panose="02020603050405020304" pitchFamily="18" charset="0"/>
              </a:rPr>
              <a:t>Laskar</a:t>
            </a:r>
            <a:r>
              <a:rPr lang="en-US" sz="2000" i="0" dirty="0">
                <a:solidFill>
                  <a:srgbClr val="222222"/>
                </a:solidFill>
                <a:effectLst/>
                <a:latin typeface="Times New Roman" panose="02020603050405020304" pitchFamily="18" charset="0"/>
                <a:cs typeface="Times New Roman" panose="02020603050405020304" pitchFamily="18" charset="0"/>
              </a:rPr>
              <a:t>(2021),”Improving Face Recognition Rate with Image Preprocessing”, Indian </a:t>
            </a:r>
            <a:r>
              <a:rPr lang="en-US" sz="2000" i="0" dirty="0" err="1">
                <a:solidFill>
                  <a:srgbClr val="222222"/>
                </a:solidFill>
                <a:effectLst/>
                <a:latin typeface="Times New Roman" panose="02020603050405020304" pitchFamily="18" charset="0"/>
                <a:cs typeface="Times New Roman" panose="02020603050405020304" pitchFamily="18" charset="0"/>
              </a:rPr>
              <a:t>Journalof</a:t>
            </a:r>
            <a:r>
              <a:rPr lang="en-US" sz="2000" i="0" dirty="0">
                <a:solidFill>
                  <a:srgbClr val="222222"/>
                </a:solidFill>
                <a:effectLst/>
                <a:latin typeface="Times New Roman" panose="02020603050405020304" pitchFamily="18" charset="0"/>
                <a:cs typeface="Times New Roman" panose="02020603050405020304" pitchFamily="18" charset="0"/>
              </a:rPr>
              <a:t> Science and Technology, 7(8), pp. 1170-1175.</a:t>
            </a:r>
          </a:p>
          <a:p>
            <a:pPr algn="just">
              <a:lnSpc>
                <a:spcPct val="160000"/>
              </a:lnSpc>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Quality of image plays a vital role in increasing face recognition rate. A good quality image gives better recognition rate than noisy images. It is more difficult to extract features from such noisy images which in-turn reduces face recognition rate. </a:t>
            </a:r>
          </a:p>
          <a:p>
            <a:pPr algn="just">
              <a:lnSpc>
                <a:spcPct val="160000"/>
              </a:lnSpc>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To overcome problems occurred due to low quality image, pre-processing is done before extracting features from the image. In this  we will analyze the effect of pre-processing  to feature extraction process w.r.t the face recognition rate.</a:t>
            </a:r>
            <a:endParaRPr lang="en-IN" sz="2000" b="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692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304800"/>
            <a:ext cx="3581400" cy="1152128"/>
          </a:xfrm>
        </p:spPr>
        <p:txBody>
          <a:bodyPr>
            <a:normAutofit/>
          </a:bodyPr>
          <a:lstStyle/>
          <a:p>
            <a:r>
              <a:rPr lang="en-IN" sz="2400" b="1" dirty="0">
                <a:latin typeface="Times New Roman" pitchFamily="18" charset="0"/>
                <a:cs typeface="Times New Roman" pitchFamily="18" charset="0"/>
              </a:rPr>
              <a:t>LITERATURE REVIEW</a:t>
            </a:r>
            <a:endParaRPr lang="en-US" sz="2400" b="1" dirty="0"/>
          </a:p>
        </p:txBody>
      </p:sp>
      <p:sp>
        <p:nvSpPr>
          <p:cNvPr id="2" name="Content Placeholder 1"/>
          <p:cNvSpPr>
            <a:spLocks noGrp="1"/>
          </p:cNvSpPr>
          <p:nvPr>
            <p:ph idx="1"/>
          </p:nvPr>
        </p:nvSpPr>
        <p:spPr>
          <a:xfrm>
            <a:off x="381000" y="1261864"/>
            <a:ext cx="8229600" cy="5596136"/>
          </a:xfrm>
        </p:spPr>
        <p:txBody>
          <a:bodyPr>
            <a:noAutofit/>
          </a:bodyPr>
          <a:lstStyle/>
          <a:p>
            <a:pPr marL="0" indent="0" algn="just">
              <a:lnSpc>
                <a:spcPct val="150000"/>
              </a:lnSpc>
              <a:buNone/>
            </a:pPr>
            <a:r>
              <a:rPr lang="en-IN" sz="2000" b="0" i="0" dirty="0">
                <a:effectLst/>
                <a:latin typeface="Arial" panose="020B0604020202020204" pitchFamily="34" charset="0"/>
              </a:rPr>
              <a:t>Ankit V </a:t>
            </a:r>
            <a:r>
              <a:rPr lang="en-IN" sz="2000" b="0" i="0" dirty="0" err="1">
                <a:effectLst/>
                <a:latin typeface="Arial" panose="020B0604020202020204" pitchFamily="34" charset="0"/>
              </a:rPr>
              <a:t>Ponkia</a:t>
            </a:r>
            <a:r>
              <a:rPr lang="en-IN" sz="2000" b="0" i="0" dirty="0">
                <a:effectLst/>
                <a:latin typeface="Arial" panose="020B0604020202020204" pitchFamily="34" charset="0"/>
              </a:rPr>
              <a:t> and Jitendra Chaudhari(2020), ”Face Recognition Using</a:t>
            </a:r>
            <a:br>
              <a:rPr lang="en-IN" sz="2000" dirty="0"/>
            </a:br>
            <a:r>
              <a:rPr lang="en-IN" sz="2000" b="0" i="0" dirty="0">
                <a:effectLst/>
                <a:latin typeface="Arial" panose="020B0604020202020204" pitchFamily="34" charset="0"/>
              </a:rPr>
              <a:t>PCA Algorithm”, </a:t>
            </a:r>
            <a:r>
              <a:rPr lang="en-IN" sz="2000" b="0" i="0" dirty="0" err="1">
                <a:effectLst/>
                <a:latin typeface="Arial" panose="020B0604020202020204" pitchFamily="34" charset="0"/>
              </a:rPr>
              <a:t>Inventi</a:t>
            </a:r>
            <a:r>
              <a:rPr lang="en-IN" sz="2000" b="0" i="0" dirty="0">
                <a:effectLst/>
                <a:latin typeface="Arial" panose="020B0604020202020204" pitchFamily="34" charset="0"/>
              </a:rPr>
              <a:t> Rapid: Image Video Processing Journal, 4(1),pp.519-524.</a:t>
            </a:r>
            <a:r>
              <a:rPr lang="en-IN" sz="2000" b="0" i="0" dirty="0">
                <a:solidFill>
                  <a:srgbClr val="222222"/>
                </a:solidFill>
                <a:effectLst/>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One of the simplest and most effective Principal Component Analysis(PCA) approaches used in face recognition systems is the so-called eigenface approach. This approach transforms faces into a small set of essential characteristics, eigen faces , which are the main components of the initial set of learning images .</a:t>
            </a:r>
          </a:p>
          <a:p>
            <a:pPr algn="just">
              <a:lnSpc>
                <a:spcPct val="150000"/>
              </a:lnSpc>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The advantage of this approach over other face recognition systems is in its simplicity, speed and insensitivity to small or gradual changes on the face.</a:t>
            </a:r>
          </a:p>
        </p:txBody>
      </p:sp>
      <p:sp>
        <p:nvSpPr>
          <p:cNvPr id="6" name="Date Placeholder 5">
            <a:extLst>
              <a:ext uri="{FF2B5EF4-FFF2-40B4-BE49-F238E27FC236}">
                <a16:creationId xmlns:a16="http://schemas.microsoft.com/office/drawing/2014/main" id="{5ABC3FF2-38AE-4C11-85F7-B2B1B08D8730}"/>
              </a:ext>
            </a:extLst>
          </p:cNvPr>
          <p:cNvSpPr>
            <a:spLocks noGrp="1"/>
          </p:cNvSpPr>
          <p:nvPr>
            <p:ph type="dt" sz="half" idx="10"/>
          </p:nvPr>
        </p:nvSpPr>
        <p:spPr/>
        <p:txBody>
          <a:bodyPr/>
          <a:lstStyle/>
          <a:p>
            <a:fld id="{859FBD94-A822-4D45-A6A1-E0227406FDCF}" type="datetime1">
              <a:rPr lang="en-IN" smtClean="0"/>
              <a:t>10-06-2022</a:t>
            </a:fld>
            <a:endParaRPr lang="en-IN"/>
          </a:p>
        </p:txBody>
      </p:sp>
      <p:sp>
        <p:nvSpPr>
          <p:cNvPr id="3" name="Footer Placeholder 2"/>
          <p:cNvSpPr>
            <a:spLocks noGrp="1"/>
          </p:cNvSpPr>
          <p:nvPr>
            <p:ph type="ftr" sz="quarter" idx="11"/>
          </p:nvPr>
        </p:nvSpPr>
        <p:spPr>
          <a:xfrm>
            <a:off x="3124200" y="6356350"/>
            <a:ext cx="3581400" cy="365125"/>
          </a:xfrm>
        </p:spPr>
        <p:txBody>
          <a:bodyPr/>
          <a:lstStyle/>
          <a:p>
            <a:r>
              <a:rPr lang="en-US"/>
              <a:t>BATCH NO: 60 </a:t>
            </a:r>
            <a:endParaRPr lang="en-IN" dirty="0"/>
          </a:p>
        </p:txBody>
      </p:sp>
      <p:sp>
        <p:nvSpPr>
          <p:cNvPr id="4" name="Slide Number Placeholder 3"/>
          <p:cNvSpPr>
            <a:spLocks noGrp="1"/>
          </p:cNvSpPr>
          <p:nvPr>
            <p:ph type="sldNum" sz="quarter" idx="12"/>
          </p:nvPr>
        </p:nvSpPr>
        <p:spPr/>
        <p:txBody>
          <a:bodyPr/>
          <a:lstStyle/>
          <a:p>
            <a:fld id="{FA00FD27-8DB0-4CB2-BD37-BEA95C6A1008}" type="slidenum">
              <a:rPr lang="en-IN" smtClean="0"/>
              <a:t>8</a:t>
            </a:fld>
            <a:endParaRPr lang="en-IN"/>
          </a:p>
        </p:txBody>
      </p:sp>
    </p:spTree>
    <p:extLst>
      <p:ext uri="{BB962C8B-B14F-4D97-AF65-F5344CB8AC3E}">
        <p14:creationId xmlns:p14="http://schemas.microsoft.com/office/powerpoint/2010/main" val="4172513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360759"/>
            <a:ext cx="3657600" cy="1152128"/>
          </a:xfrm>
        </p:spPr>
        <p:txBody>
          <a:bodyPr>
            <a:normAutofit/>
          </a:bodyPr>
          <a:lstStyle/>
          <a:p>
            <a:r>
              <a:rPr lang="en-IN" sz="2400" b="1" dirty="0">
                <a:latin typeface="Times New Roman" pitchFamily="18" charset="0"/>
                <a:cs typeface="Times New Roman" pitchFamily="18" charset="0"/>
              </a:rPr>
              <a:t>LITERATURE REVIEW</a:t>
            </a:r>
            <a:endParaRPr lang="en-US" sz="2400" b="1" dirty="0"/>
          </a:p>
        </p:txBody>
      </p:sp>
      <p:sp>
        <p:nvSpPr>
          <p:cNvPr id="6" name="Date Placeholder 5">
            <a:extLst>
              <a:ext uri="{FF2B5EF4-FFF2-40B4-BE49-F238E27FC236}">
                <a16:creationId xmlns:a16="http://schemas.microsoft.com/office/drawing/2014/main" id="{5ABC3FF2-38AE-4C11-85F7-B2B1B08D8730}"/>
              </a:ext>
            </a:extLst>
          </p:cNvPr>
          <p:cNvSpPr>
            <a:spLocks noGrp="1"/>
          </p:cNvSpPr>
          <p:nvPr>
            <p:ph type="dt" sz="half" idx="10"/>
          </p:nvPr>
        </p:nvSpPr>
        <p:spPr/>
        <p:txBody>
          <a:bodyPr/>
          <a:lstStyle/>
          <a:p>
            <a:fld id="{9DEB6A6A-945A-4565-B84C-63752053EF22}" type="datetime1">
              <a:rPr lang="en-IN" smtClean="0"/>
              <a:t>10-06-2022</a:t>
            </a:fld>
            <a:endParaRPr lang="en-IN"/>
          </a:p>
        </p:txBody>
      </p:sp>
      <p:sp>
        <p:nvSpPr>
          <p:cNvPr id="3" name="Footer Placeholder 2"/>
          <p:cNvSpPr>
            <a:spLocks noGrp="1"/>
          </p:cNvSpPr>
          <p:nvPr>
            <p:ph type="ftr" sz="quarter" idx="11"/>
          </p:nvPr>
        </p:nvSpPr>
        <p:spPr>
          <a:xfrm>
            <a:off x="3124200" y="6356350"/>
            <a:ext cx="3581400" cy="365125"/>
          </a:xfrm>
        </p:spPr>
        <p:txBody>
          <a:bodyPr/>
          <a:lstStyle/>
          <a:p>
            <a:r>
              <a:rPr lang="en-US"/>
              <a:t>BATCH NO: 60 </a:t>
            </a:r>
            <a:endParaRPr lang="en-IN" dirty="0"/>
          </a:p>
        </p:txBody>
      </p:sp>
      <p:sp>
        <p:nvSpPr>
          <p:cNvPr id="4" name="Slide Number Placeholder 3"/>
          <p:cNvSpPr>
            <a:spLocks noGrp="1"/>
          </p:cNvSpPr>
          <p:nvPr>
            <p:ph type="sldNum" sz="quarter" idx="12"/>
          </p:nvPr>
        </p:nvSpPr>
        <p:spPr/>
        <p:txBody>
          <a:bodyPr/>
          <a:lstStyle/>
          <a:p>
            <a:fld id="{FA00FD27-8DB0-4CB2-BD37-BEA95C6A1008}" type="slidenum">
              <a:rPr lang="en-IN" smtClean="0"/>
              <a:t>9</a:t>
            </a:fld>
            <a:endParaRPr lang="en-IN"/>
          </a:p>
        </p:txBody>
      </p:sp>
      <p:sp>
        <p:nvSpPr>
          <p:cNvPr id="7" name="Content Placeholder 1">
            <a:extLst>
              <a:ext uri="{FF2B5EF4-FFF2-40B4-BE49-F238E27FC236}">
                <a16:creationId xmlns:a16="http://schemas.microsoft.com/office/drawing/2014/main" id="{1CE51C95-2446-9FE0-D657-861942FCEB70}"/>
              </a:ext>
            </a:extLst>
          </p:cNvPr>
          <p:cNvSpPr>
            <a:spLocks noGrp="1"/>
          </p:cNvSpPr>
          <p:nvPr>
            <p:ph idx="1"/>
          </p:nvPr>
        </p:nvSpPr>
        <p:spPr>
          <a:xfrm>
            <a:off x="381000" y="1295400"/>
            <a:ext cx="8229600" cy="4702373"/>
          </a:xfrm>
        </p:spPr>
        <p:txBody>
          <a:bodyPr>
            <a:noAutofit/>
          </a:bodyPr>
          <a:lstStyle/>
          <a:p>
            <a:pPr marL="0" indent="0" algn="just">
              <a:lnSpc>
                <a:spcPct val="160000"/>
              </a:lnSpc>
              <a:buNone/>
            </a:pPr>
            <a:r>
              <a:rPr lang="en-US" sz="2000" b="0" i="0" kern="1000" dirty="0">
                <a:solidFill>
                  <a:srgbClr val="222222"/>
                </a:solidFill>
                <a:effectLst/>
                <a:latin typeface="Times New Roman" panose="02020603050405020304" pitchFamily="18" charset="0"/>
                <a:cs typeface="Times New Roman" panose="02020603050405020304" pitchFamily="18" charset="0"/>
              </a:rPr>
              <a:t> B J Bipin, K </a:t>
            </a:r>
            <a:r>
              <a:rPr lang="en-US" sz="2000" b="0" i="0" kern="1000" dirty="0" err="1">
                <a:solidFill>
                  <a:srgbClr val="222222"/>
                </a:solidFill>
                <a:effectLst/>
                <a:latin typeface="Times New Roman" panose="02020603050405020304" pitchFamily="18" charset="0"/>
                <a:cs typeface="Times New Roman" panose="02020603050405020304" pitchFamily="18" charset="0"/>
              </a:rPr>
              <a:t>Nihar</a:t>
            </a:r>
            <a:r>
              <a:rPr lang="en-US" sz="2000" b="0" i="0" kern="1000" dirty="0">
                <a:solidFill>
                  <a:srgbClr val="222222"/>
                </a:solidFill>
                <a:effectLst/>
                <a:latin typeface="Times New Roman" panose="02020603050405020304" pitchFamily="18" charset="0"/>
                <a:cs typeface="Times New Roman" panose="02020603050405020304" pitchFamily="18" charset="0"/>
              </a:rPr>
              <a:t> and C. Adarsh(2020).Comparative Binarization Approach for Degraded Agreement Document Image from Various </a:t>
            </a:r>
            <a:r>
              <a:rPr lang="en-US" sz="2000" b="0" i="0" kern="1000" dirty="0" err="1">
                <a:solidFill>
                  <a:srgbClr val="222222"/>
                </a:solidFill>
                <a:effectLst/>
                <a:latin typeface="Times New Roman" panose="02020603050405020304" pitchFamily="18" charset="0"/>
                <a:cs typeface="Times New Roman" panose="02020603050405020304" pitchFamily="18" charset="0"/>
              </a:rPr>
              <a:t>Pharmacies,IEEE</a:t>
            </a:r>
            <a:r>
              <a:rPr lang="en-US" sz="2000" b="0" i="0" kern="1000" dirty="0">
                <a:solidFill>
                  <a:srgbClr val="222222"/>
                </a:solidFill>
                <a:effectLst/>
                <a:latin typeface="Times New Roman" panose="02020603050405020304" pitchFamily="18" charset="0"/>
                <a:cs typeface="Times New Roman" panose="02020603050405020304" pitchFamily="18" charset="0"/>
              </a:rPr>
              <a:t> journal, 12(4), pp. 806-814. The paper uses a Machine algorithm so called Random </a:t>
            </a:r>
            <a:r>
              <a:rPr lang="en-US" sz="2000" kern="1000" dirty="0">
                <a:solidFill>
                  <a:srgbClr val="222222"/>
                </a:solidFill>
                <a:latin typeface="Times New Roman" panose="02020603050405020304" pitchFamily="18" charset="0"/>
                <a:cs typeface="Times New Roman" panose="02020603050405020304" pitchFamily="18" charset="0"/>
              </a:rPr>
              <a:t>F</a:t>
            </a:r>
            <a:r>
              <a:rPr lang="en-US" sz="2000" b="0" i="0" kern="1000" dirty="0">
                <a:solidFill>
                  <a:srgbClr val="222222"/>
                </a:solidFill>
                <a:effectLst/>
                <a:latin typeface="Times New Roman" panose="02020603050405020304" pitchFamily="18" charset="0"/>
                <a:cs typeface="Times New Roman" panose="02020603050405020304" pitchFamily="18" charset="0"/>
              </a:rPr>
              <a:t>orest model </a:t>
            </a:r>
            <a:r>
              <a:rPr lang="en-US" sz="2000" dirty="0">
                <a:latin typeface="Times New Roman" panose="02020603050405020304" pitchFamily="18" charset="0"/>
                <a:cs typeface="Times New Roman" panose="02020603050405020304" pitchFamily="18" charset="0"/>
              </a:rPr>
              <a:t>which predicts the severity of the crash.</a:t>
            </a:r>
          </a:p>
          <a:p>
            <a:pPr algn="just">
              <a:lnSpc>
                <a:spcPct val="16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Inputting image is the initial step of this procedure. Images are captured by camera or obtained by using secondary sources such as scanner. After completing the above step, we need to verify the image to know the format of the image.</a:t>
            </a:r>
          </a:p>
          <a:p>
            <a:pPr algn="just">
              <a:lnSpc>
                <a:spcPct val="16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advantage of the method is it produces 85 – 95% accuracy for given datasets.</a:t>
            </a:r>
          </a:p>
        </p:txBody>
      </p:sp>
    </p:spTree>
    <p:extLst>
      <p:ext uri="{BB962C8B-B14F-4D97-AF65-F5344CB8AC3E}">
        <p14:creationId xmlns:p14="http://schemas.microsoft.com/office/powerpoint/2010/main" val="2264908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722</TotalTime>
  <Words>3101</Words>
  <Application>Microsoft Office PowerPoint</Application>
  <PresentationFormat>On-screen Show (4:3)</PresentationFormat>
  <Paragraphs>295</Paragraphs>
  <Slides>35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Lato</vt:lpstr>
      <vt:lpstr>Times New Roman</vt:lpstr>
      <vt:lpstr>Wingdings</vt:lpstr>
      <vt:lpstr>Office Theme</vt:lpstr>
      <vt:lpstr>PowerPoint Presentation</vt:lpstr>
      <vt:lpstr>PowerPoint Presentation</vt:lpstr>
      <vt:lpstr>ABSTRACT</vt:lpstr>
      <vt:lpstr>OBJECTIVES</vt:lpstr>
      <vt:lpstr>OBJECTIVES</vt:lpstr>
      <vt:lpstr>INTRODUCTION</vt:lpstr>
      <vt:lpstr>LITERATURE REVIEW</vt:lpstr>
      <vt:lpstr>LITERATURE REVIEW</vt:lpstr>
      <vt:lpstr>LITERATURE REVIEW</vt:lpstr>
      <vt:lpstr>DESIGN AND METHODOLOGIES</vt:lpstr>
      <vt:lpstr>DESIGN AND METHODOLOGIES</vt:lpstr>
      <vt:lpstr>DESIGN AND METHODOLOGIES</vt:lpstr>
      <vt:lpstr>DESIGN AND METHODOLOGIES</vt:lpstr>
      <vt:lpstr>PowerPoint Presentation</vt:lpstr>
      <vt:lpstr>IMPLEMENTATION</vt:lpstr>
      <vt:lpstr>ARCHITECTURE DIAGRAM</vt:lpstr>
      <vt:lpstr>DATA FLOW DIAGRAM</vt:lpstr>
      <vt:lpstr>SEQUENCE DIAGRAM </vt:lpstr>
      <vt:lpstr>COLLABORATION DIAGRAM  </vt:lpstr>
      <vt:lpstr>TESTING</vt:lpstr>
      <vt:lpstr>TESTING</vt:lpstr>
      <vt:lpstr>TESTING</vt:lpstr>
      <vt:lpstr>TESTING</vt:lpstr>
      <vt:lpstr>PowerPoint Presentation</vt:lpstr>
      <vt:lpstr>PowerPoint Presentation</vt:lpstr>
      <vt:lpstr>PowerPoint Presentation</vt:lpstr>
      <vt:lpstr>PowerPoint Presentation</vt:lpstr>
      <vt:lpstr>CONCLUSION</vt:lpstr>
      <vt:lpstr>PowerPoint Presentation</vt:lpstr>
      <vt:lpstr>Web references/video links</vt:lpstr>
      <vt:lpstr>PLAGIARISM REPORT OF PPT</vt:lpstr>
      <vt:lpstr>PowerPoint Presentation</vt:lpstr>
      <vt:lpstr>REFERENCES</vt:lpstr>
      <vt:lpstr>PowerPoint Presentation</vt:lpstr>
      <vt:lpstr>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REKA KETHANA KARTHIKA</cp:lastModifiedBy>
  <cp:revision>103</cp:revision>
  <dcterms:created xsi:type="dcterms:W3CDTF">2020-03-05T03:47:09Z</dcterms:created>
  <dcterms:modified xsi:type="dcterms:W3CDTF">2022-06-10T06:20:16Z</dcterms:modified>
</cp:coreProperties>
</file>