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pPr/>
              <a:t>22-03-2022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pPr/>
              <a:t>‹#›</a:t>
            </a:fld>
            <a:endParaRPr lang="en-IN"/>
          </a:p>
        </p:txBody>
      </p:sp>
    </p:spTree>
    <p:extLst>
      <p:ext uri="{BB962C8B-B14F-4D97-AF65-F5344CB8AC3E}">
        <p14:creationId xmlns:p14="http://schemas.microsoft.com/office/powerpoint/2010/main" val="18689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pPr marL="12700">
                <a:lnSpc>
                  <a:spcPts val="1240"/>
                </a:lnSpc>
              </a:pPr>
              <a:t>3/22/2022</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B586D8C9-6937-4ABF-AB6D-4D436A16A364}" type="datetime1">
              <a:rPr lang="en-US" spc="-5" smtClean="0"/>
              <a:pPr marL="12700">
                <a:lnSpc>
                  <a:spcPts val="1240"/>
                </a:lnSpc>
              </a:pPr>
              <a:t>3/22/2022</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A90E90D-3E19-4099-B618-06C9DD9E2B8F}" type="datetime1">
              <a:rPr lang="en-US" spc="-5" smtClean="0"/>
              <a:pPr marL="12700">
                <a:lnSpc>
                  <a:spcPts val="1240"/>
                </a:lnSpc>
              </a:pPr>
              <a:t>3/22/2022</a:t>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9EE49AB-8AC0-4452-B5AF-F369F05D3A30}" type="datetime1">
              <a:rPr lang="en-US" spc="-5" smtClean="0"/>
              <a:pPr marL="12700">
                <a:lnSpc>
                  <a:spcPts val="1240"/>
                </a:lnSpc>
              </a:pPr>
              <a:t>3/22/2022</a:t>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24F81F3-3315-4D2C-972E-96C6B1D4473B}" type="datetime1">
              <a:rPr lang="en-US" spc="-5" smtClean="0"/>
              <a:pPr marL="12700">
                <a:lnSpc>
                  <a:spcPts val="1240"/>
                </a:lnSpc>
              </a:pPr>
              <a:t>3/22/2022</a:t>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EA723EAD-84B2-42F9-8388-F22D80B5654E}" type="datetime1">
              <a:rPr lang="en-US" spc="-5" smtClean="0"/>
              <a:pPr marL="12700">
                <a:lnSpc>
                  <a:spcPts val="1240"/>
                </a:lnSpc>
              </a:pPr>
              <a:t>3/22/2022</a:t>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956054"/>
            <a:ext cx="8061477" cy="2316340"/>
          </a:xfrm>
          <a:prstGeom prst="rect">
            <a:avLst/>
          </a:prstGeom>
        </p:spPr>
        <p:txBody>
          <a:bodyPr vert="horz" wrap="square" lIns="0" tIns="8890" rIns="0" bIns="0" rtlCol="0">
            <a:spAutoFit/>
          </a:bodyPr>
          <a:lstStyle/>
          <a:p>
            <a:pPr marL="12065" marR="5080" algn="ctr">
              <a:lnSpc>
                <a:spcPct val="101600"/>
              </a:lnSpc>
              <a:spcBef>
                <a:spcPts val="70"/>
              </a:spcBef>
            </a:pPr>
            <a:r>
              <a:rPr sz="1600" b="1" spc="-25" dirty="0">
                <a:latin typeface="Times New Roman"/>
                <a:cs typeface="Times New Roman"/>
              </a:rPr>
              <a:t>DEPARTMENT </a:t>
            </a:r>
            <a:r>
              <a:rPr sz="1600" b="1" spc="-5" dirty="0">
                <a:latin typeface="Times New Roman"/>
                <a:cs typeface="Times New Roman"/>
              </a:rPr>
              <a:t>OF COMPUTER SCIENCE</a:t>
            </a:r>
            <a:r>
              <a:rPr sz="1600" b="1" spc="-125" dirty="0">
                <a:latin typeface="Times New Roman"/>
                <a:cs typeface="Times New Roman"/>
              </a:rPr>
              <a:t> </a:t>
            </a:r>
            <a:r>
              <a:rPr sz="1600" b="1" dirty="0">
                <a:latin typeface="Times New Roman"/>
                <a:cs typeface="Times New Roman"/>
              </a:rPr>
              <a:t>&amp;  </a:t>
            </a:r>
            <a:r>
              <a:rPr sz="1600" b="1" spc="-5" dirty="0">
                <a:latin typeface="Times New Roman"/>
                <a:cs typeface="Times New Roman"/>
              </a:rPr>
              <a:t>ENGINEERING </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SCHOOL OF COMPUTING  </a:t>
            </a:r>
            <a:endParaRPr lang="en-IN" sz="1600" b="1" spc="-5" dirty="0">
              <a:latin typeface="Times New Roman"/>
              <a:cs typeface="Times New Roman"/>
            </a:endParaRPr>
          </a:p>
          <a:p>
            <a:pPr marL="12065" marR="5080" algn="ctr">
              <a:lnSpc>
                <a:spcPct val="101600"/>
              </a:lnSpc>
              <a:spcBef>
                <a:spcPts val="70"/>
              </a:spcBef>
            </a:pPr>
            <a:r>
              <a:rPr sz="1600" b="1" spc="-10" dirty="0">
                <a:latin typeface="Times New Roman"/>
                <a:cs typeface="Times New Roman"/>
              </a:rPr>
              <a:t>1156CS601-</a:t>
            </a:r>
            <a:r>
              <a:rPr sz="1600" b="1" spc="-5" dirty="0">
                <a:latin typeface="Times New Roman"/>
                <a:cs typeface="Times New Roman"/>
              </a:rPr>
              <a:t> MINOR</a:t>
            </a:r>
            <a:r>
              <a:rPr lang="en-IN" sz="1600" b="1" spc="-5" dirty="0">
                <a:latin typeface="Times New Roman"/>
                <a:cs typeface="Times New Roman"/>
              </a:rPr>
              <a:t> </a:t>
            </a:r>
            <a:r>
              <a:rPr sz="1600" b="1" spc="-5" dirty="0">
                <a:latin typeface="Times New Roman"/>
                <a:cs typeface="Times New Roman"/>
              </a:rPr>
              <a:t>PROJECT </a:t>
            </a:r>
            <a:endParaRPr lang="en-IN" sz="1600" b="1" spc="-5" dirty="0">
              <a:latin typeface="Times New Roman"/>
              <a:cs typeface="Times New Roman"/>
            </a:endParaRPr>
          </a:p>
          <a:p>
            <a:pPr marL="12065" marR="5080" algn="ctr">
              <a:lnSpc>
                <a:spcPct val="101600"/>
              </a:lnSpc>
              <a:spcBef>
                <a:spcPts val="70"/>
              </a:spcBef>
            </a:pPr>
            <a:r>
              <a:rPr lang="en-IN" sz="1600" b="1" spc="-5" dirty="0">
                <a:latin typeface="Times New Roman"/>
                <a:cs typeface="Times New Roman"/>
              </a:rPr>
              <a:t>WINTER</a:t>
            </a:r>
            <a:r>
              <a:rPr sz="1600" b="1" spc="-5" dirty="0">
                <a:latin typeface="Times New Roman"/>
                <a:cs typeface="Times New Roman"/>
              </a:rPr>
              <a:t> SEMESTER(</a:t>
            </a:r>
            <a:r>
              <a:rPr lang="en-IN" sz="1600" b="1" spc="-5" dirty="0">
                <a:latin typeface="Times New Roman"/>
                <a:cs typeface="Times New Roman"/>
              </a:rPr>
              <a:t>21</a:t>
            </a:r>
            <a:r>
              <a:rPr sz="1600" b="1" spc="-5" dirty="0">
                <a:latin typeface="Times New Roman"/>
                <a:cs typeface="Times New Roman"/>
              </a:rPr>
              <a:t>-2</a:t>
            </a:r>
            <a:r>
              <a:rPr lang="en-IN" sz="1600" b="1" spc="-5" dirty="0">
                <a:latin typeface="Times New Roman"/>
                <a:cs typeface="Times New Roman"/>
              </a:rPr>
              <a:t>2</a:t>
            </a:r>
            <a:r>
              <a:rPr sz="1600" b="1" spc="-5" dirty="0">
                <a:latin typeface="Times New Roman"/>
                <a:cs typeface="Times New Roman"/>
              </a:rPr>
              <a:t>)  </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INITIAL</a:t>
            </a:r>
            <a:r>
              <a:rPr lang="en-US" sz="1600" b="1" spc="-5" dirty="0">
                <a:latin typeface="Times New Roman"/>
                <a:cs typeface="Times New Roman"/>
              </a:rPr>
              <a:t> </a:t>
            </a:r>
            <a:r>
              <a:rPr sz="1600" b="1" spc="-5" dirty="0">
                <a:latin typeface="Times New Roman"/>
                <a:cs typeface="Times New Roman"/>
              </a:rPr>
              <a:t>REVIEW</a:t>
            </a:r>
            <a:endParaRPr sz="1600" dirty="0">
              <a:latin typeface="Times New Roman"/>
              <a:cs typeface="Times New Roman"/>
            </a:endParaRPr>
          </a:p>
          <a:p>
            <a:pPr marL="758190" algn="ctr">
              <a:lnSpc>
                <a:spcPct val="100000"/>
              </a:lnSpc>
            </a:pPr>
            <a:endParaRPr lang="en-US" sz="1700" dirty="0">
              <a:latin typeface="Times New Roman"/>
              <a:cs typeface="Times New Roman"/>
            </a:endParaRPr>
          </a:p>
          <a:p>
            <a:pPr marL="758190" algn="ctr">
              <a:lnSpc>
                <a:spcPct val="100000"/>
              </a:lnSpc>
            </a:pPr>
            <a:r>
              <a:rPr lang="en-US" sz="1700" b="1" dirty="0">
                <a:latin typeface="Times New Roman"/>
                <a:cs typeface="Times New Roman"/>
              </a:rPr>
              <a:t>“</a:t>
            </a:r>
            <a:r>
              <a:rPr lang="en-US" sz="2400" dirty="0">
                <a:latin typeface="Times New Roman" panose="02020603050405020304" pitchFamily="18" charset="0"/>
                <a:cs typeface="Times New Roman" panose="02020603050405020304" pitchFamily="18" charset="0"/>
              </a:rPr>
              <a:t>REAL-TIME HAND GESTURE RECOGNITION USING  CONVOLUTIONAL NEURAL NETWORK</a:t>
            </a:r>
            <a:r>
              <a:rPr sz="2000" b="1" spc="-5" dirty="0">
                <a:latin typeface="Times New Roman"/>
                <a:cs typeface="Times New Roman"/>
              </a:rPr>
              <a:t>”</a:t>
            </a:r>
            <a:endParaRPr sz="2000" dirty="0">
              <a:latin typeface="Times New Roman"/>
              <a:cs typeface="Times New Roman"/>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a:t>
            </a:fld>
            <a:endParaRPr dirty="0"/>
          </a:p>
        </p:txBody>
      </p:sp>
      <p:sp>
        <p:nvSpPr>
          <p:cNvPr id="3" name="object 3"/>
          <p:cNvSpPr txBox="1"/>
          <p:nvPr/>
        </p:nvSpPr>
        <p:spPr>
          <a:xfrm>
            <a:off x="4254246" y="4883022"/>
            <a:ext cx="138112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PRESENTED</a:t>
            </a:r>
            <a:r>
              <a:rPr sz="1400" b="1" spc="-75"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4" name="object 4"/>
          <p:cNvSpPr txBox="1"/>
          <p:nvPr/>
        </p:nvSpPr>
        <p:spPr>
          <a:xfrm>
            <a:off x="4179326" y="5275523"/>
            <a:ext cx="4445498" cy="770724"/>
          </a:xfrm>
          <a:prstGeom prst="rect">
            <a:avLst/>
          </a:prstGeom>
        </p:spPr>
        <p:txBody>
          <a:bodyPr vert="horz" wrap="square" lIns="0" tIns="46990" rIns="0" bIns="0" rtlCol="0">
            <a:spAutoFit/>
          </a:bodyPr>
          <a:lstStyle/>
          <a:p>
            <a:pPr marL="190500" indent="-177800">
              <a:lnSpc>
                <a:spcPct val="100000"/>
              </a:lnSpc>
              <a:spcBef>
                <a:spcPts val="370"/>
              </a:spcBef>
              <a:buAutoNum type="arabicPeriod"/>
              <a:tabLst>
                <a:tab pos="190500" algn="l"/>
              </a:tabLst>
            </a:pPr>
            <a:r>
              <a:rPr lang="en-IN" sz="1400" b="1" spc="-5" dirty="0" err="1">
                <a:latin typeface="Times New Roman"/>
                <a:cs typeface="Times New Roman"/>
              </a:rPr>
              <a:t>R,Bhuvana</a:t>
            </a:r>
            <a:r>
              <a:rPr lang="en-IN" sz="1400" b="1" spc="-5" dirty="0">
                <a:latin typeface="Times New Roman"/>
                <a:cs typeface="Times New Roman"/>
              </a:rPr>
              <a:t> </a:t>
            </a:r>
            <a:r>
              <a:rPr lang="en-IN" sz="1400" b="1" spc="-5" dirty="0" err="1">
                <a:latin typeface="Times New Roman"/>
                <a:cs typeface="Times New Roman"/>
              </a:rPr>
              <a:t>shanmukha</a:t>
            </a:r>
            <a:r>
              <a:rPr lang="en-IN" sz="1400" b="1" spc="-5" dirty="0">
                <a:latin typeface="Times New Roman"/>
                <a:cs typeface="Times New Roman"/>
              </a:rPr>
              <a:t> </a:t>
            </a:r>
            <a:r>
              <a:rPr lang="en-IN" sz="1400" b="1" spc="-5" dirty="0" err="1">
                <a:latin typeface="Times New Roman"/>
                <a:cs typeface="Times New Roman"/>
              </a:rPr>
              <a:t>sai</a:t>
            </a:r>
            <a:r>
              <a:rPr lang="en-IN" sz="1400" b="1" spc="-5" dirty="0">
                <a:latin typeface="Times New Roman"/>
                <a:cs typeface="Times New Roman"/>
              </a:rPr>
              <a:t> </a:t>
            </a:r>
            <a:r>
              <a:rPr lang="en-IN" sz="1400" b="1" spc="-5" dirty="0" err="1">
                <a:latin typeface="Times New Roman"/>
                <a:cs typeface="Times New Roman"/>
              </a:rPr>
              <a:t>sivani</a:t>
            </a:r>
            <a:r>
              <a:rPr sz="1400" b="1" spc="-5" dirty="0">
                <a:latin typeface="Times New Roman"/>
                <a:cs typeface="Times New Roman"/>
              </a:rPr>
              <a:t> </a:t>
            </a:r>
            <a:r>
              <a:rPr sz="1400" b="1" dirty="0">
                <a:latin typeface="Times New Roman"/>
                <a:cs typeface="Times New Roman"/>
              </a:rPr>
              <a:t>(</a:t>
            </a:r>
            <a:r>
              <a:rPr lang="en-IN" sz="1400" b="1" dirty="0">
                <a:latin typeface="Times New Roman"/>
                <a:cs typeface="Times New Roman"/>
              </a:rPr>
              <a:t>12597</a:t>
            </a:r>
            <a:r>
              <a:rPr sz="1400" b="1" spc="-5" dirty="0">
                <a:latin typeface="Times New Roman"/>
                <a:cs typeface="Times New Roman"/>
              </a:rPr>
              <a:t>)(</a:t>
            </a:r>
            <a:r>
              <a:rPr lang="en-IN" sz="1400" b="1" spc="-5" dirty="0">
                <a:latin typeface="Times New Roman"/>
                <a:cs typeface="Times New Roman"/>
              </a:rPr>
              <a:t>19UECS0840</a:t>
            </a:r>
            <a:r>
              <a:rPr sz="1400" b="1" spc="-5" dirty="0">
                <a:latin typeface="Times New Roman"/>
                <a:cs typeface="Times New Roman"/>
              </a:rPr>
              <a:t>)</a:t>
            </a:r>
            <a:endParaRPr sz="1400" dirty="0">
              <a:latin typeface="Times New Roman"/>
              <a:cs typeface="Times New Roman"/>
            </a:endParaRPr>
          </a:p>
          <a:p>
            <a:pPr marL="190500" indent="-177800">
              <a:lnSpc>
                <a:spcPct val="100000"/>
              </a:lnSpc>
              <a:spcBef>
                <a:spcPts val="270"/>
              </a:spcBef>
              <a:buAutoNum type="arabicPeriod"/>
              <a:tabLst>
                <a:tab pos="190500" algn="l"/>
              </a:tabLst>
            </a:pPr>
            <a:r>
              <a:rPr lang="en-IN" sz="1400" b="1" spc="-5" dirty="0" err="1">
                <a:latin typeface="Times New Roman"/>
                <a:cs typeface="Times New Roman"/>
              </a:rPr>
              <a:t>G.Abiram</a:t>
            </a:r>
            <a:r>
              <a:rPr sz="1400" b="1" spc="-5" dirty="0">
                <a:latin typeface="Times New Roman"/>
                <a:cs typeface="Times New Roman"/>
              </a:rPr>
              <a:t> </a:t>
            </a:r>
            <a:r>
              <a:rPr sz="1400" b="1" dirty="0">
                <a:latin typeface="Times New Roman"/>
                <a:cs typeface="Times New Roman"/>
              </a:rPr>
              <a:t>(</a:t>
            </a:r>
            <a:r>
              <a:rPr lang="en-IN" sz="1400" b="1" dirty="0">
                <a:latin typeface="Times New Roman"/>
                <a:cs typeface="Times New Roman"/>
              </a:rPr>
              <a:t>15600</a:t>
            </a:r>
            <a:r>
              <a:rPr sz="1400" b="1" spc="-5" dirty="0">
                <a:latin typeface="Times New Roman"/>
                <a:cs typeface="Times New Roman"/>
              </a:rPr>
              <a:t>)(</a:t>
            </a:r>
            <a:r>
              <a:rPr lang="en-IN" sz="1400" b="1" spc="-5" dirty="0">
                <a:latin typeface="Times New Roman"/>
                <a:cs typeface="Times New Roman"/>
              </a:rPr>
              <a:t>19UECS0295</a:t>
            </a:r>
            <a:r>
              <a:rPr sz="1400" b="1" spc="-5" dirty="0">
                <a:latin typeface="Times New Roman"/>
                <a:cs typeface="Times New Roman"/>
              </a:rPr>
              <a:t>)</a:t>
            </a:r>
            <a:endParaRPr lang="en-US" sz="1400" b="1" spc="-5" dirty="0">
              <a:latin typeface="Times New Roman"/>
              <a:cs typeface="Times New Roman"/>
            </a:endParaRPr>
          </a:p>
          <a:p>
            <a:pPr marL="190500" indent="-177800">
              <a:lnSpc>
                <a:spcPct val="100000"/>
              </a:lnSpc>
              <a:spcBef>
                <a:spcPts val="270"/>
              </a:spcBef>
              <a:buAutoNum type="arabicPeriod"/>
              <a:tabLst>
                <a:tab pos="190500" algn="l"/>
              </a:tabLst>
            </a:pPr>
            <a:r>
              <a:rPr lang="en-IN" sz="1400" b="1" spc="-5" dirty="0" err="1">
                <a:latin typeface="Times New Roman"/>
                <a:cs typeface="Times New Roman"/>
              </a:rPr>
              <a:t>G.sai</a:t>
            </a:r>
            <a:r>
              <a:rPr lang="en-IN" sz="1400" b="1" spc="-5">
                <a:latin typeface="Times New Roman"/>
                <a:cs typeface="Times New Roman"/>
              </a:rPr>
              <a:t> rishi(15049)(19UECS0346)</a:t>
            </a:r>
            <a:endParaRPr sz="1400" dirty="0">
              <a:latin typeface="Times New Roman"/>
              <a:cs typeface="Times New Roman"/>
            </a:endParaRPr>
          </a:p>
        </p:txBody>
      </p:sp>
      <p:sp>
        <p:nvSpPr>
          <p:cNvPr id="5" name="object 5"/>
          <p:cNvSpPr txBox="1"/>
          <p:nvPr/>
        </p:nvSpPr>
        <p:spPr>
          <a:xfrm>
            <a:off x="636227" y="4845263"/>
            <a:ext cx="1436370"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SUPERVISED</a:t>
            </a:r>
            <a:r>
              <a:rPr sz="1400" b="1" spc="-70" dirty="0">
                <a:latin typeface="Times New Roman"/>
                <a:cs typeface="Times New Roman"/>
              </a:rPr>
              <a:t> </a:t>
            </a:r>
            <a:r>
              <a:rPr sz="1400" b="1" spc="-5" dirty="0">
                <a:latin typeface="Times New Roman"/>
                <a:cs typeface="Times New Roman"/>
              </a:rPr>
              <a:t>BY</a:t>
            </a:r>
            <a:endParaRPr sz="1400">
              <a:latin typeface="Times New Roman"/>
              <a:cs typeface="Times New Roman"/>
            </a:endParaRPr>
          </a:p>
        </p:txBody>
      </p:sp>
      <p:sp>
        <p:nvSpPr>
          <p:cNvPr id="6" name="object 6"/>
          <p:cNvSpPr txBox="1"/>
          <p:nvPr/>
        </p:nvSpPr>
        <p:spPr>
          <a:xfrm>
            <a:off x="636226" y="5308363"/>
            <a:ext cx="2640374" cy="228268"/>
          </a:xfrm>
          <a:prstGeom prst="rect">
            <a:avLst/>
          </a:prstGeom>
        </p:spPr>
        <p:txBody>
          <a:bodyPr vert="horz" wrap="square" lIns="0" tIns="12700" rIns="0" bIns="0" rtlCol="0">
            <a:spAutoFit/>
          </a:bodyPr>
          <a:lstStyle/>
          <a:p>
            <a:pPr marL="12700">
              <a:lnSpc>
                <a:spcPct val="100000"/>
              </a:lnSpc>
              <a:spcBef>
                <a:spcPts val="100"/>
              </a:spcBef>
            </a:pPr>
            <a:r>
              <a:rPr lang="en-IN" sz="1400" dirty="0" err="1">
                <a:latin typeface="Times New Roman"/>
                <a:cs typeface="Times New Roman"/>
              </a:rPr>
              <a:t>Mr.S.Girirajan,Assistant</a:t>
            </a:r>
            <a:r>
              <a:rPr lang="en-IN" sz="1400" dirty="0">
                <a:latin typeface="Times New Roman"/>
                <a:cs typeface="Times New Roman"/>
              </a:rPr>
              <a:t> professor</a:t>
            </a:r>
            <a:endParaRPr sz="1400" dirty="0">
              <a:latin typeface="Times New Roman"/>
              <a:cs typeface="Times New Roman"/>
            </a:endParaRPr>
          </a:p>
        </p:txBody>
      </p:sp>
      <p:sp>
        <p:nvSpPr>
          <p:cNvPr id="10" name="Date Placeholder 9">
            <a:extLst>
              <a:ext uri="{FF2B5EF4-FFF2-40B4-BE49-F238E27FC236}">
                <a16:creationId xmlns:a16="http://schemas.microsoft.com/office/drawing/2014/main" id="{AE92E23E-1ED9-4881-B055-7436DD4C9741}"/>
              </a:ext>
            </a:extLst>
          </p:cNvPr>
          <p:cNvSpPr>
            <a:spLocks noGrp="1"/>
          </p:cNvSpPr>
          <p:nvPr>
            <p:ph type="dt" sz="half" idx="6"/>
          </p:nvPr>
        </p:nvSpPr>
        <p:spPr/>
        <p:txBody>
          <a:bodyPr/>
          <a:lstStyle/>
          <a:p>
            <a:pPr marL="12700">
              <a:lnSpc>
                <a:spcPts val="1240"/>
              </a:lnSpc>
            </a:pPr>
            <a:fld id="{C4EC10C3-7543-45B1-B257-8C3B3E23DDE0}" type="datetime1">
              <a:rPr lang="en-US" spc="-5" smtClean="0"/>
              <a:pPr marL="12700">
                <a:lnSpc>
                  <a:spcPts val="1240"/>
                </a:lnSpc>
              </a:pPr>
              <a:t>3/22/2022</a:t>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pPr marL="12700">
                <a:lnSpc>
                  <a:spcPts val="1240"/>
                </a:lnSpc>
              </a:pPr>
              <a:t>3/22/2022</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a:t>
            </a:fld>
            <a:endParaRPr dirty="0"/>
          </a:p>
        </p:txBody>
      </p:sp>
      <p:sp>
        <p:nvSpPr>
          <p:cNvPr id="2" name="object 2"/>
          <p:cNvSpPr txBox="1">
            <a:spLocks noGrp="1"/>
          </p:cNvSpPr>
          <p:nvPr>
            <p:ph type="title"/>
          </p:nvPr>
        </p:nvSpPr>
        <p:spPr>
          <a:xfrm>
            <a:off x="535598" y="616332"/>
            <a:ext cx="4881245" cy="391160"/>
          </a:xfrm>
          <a:prstGeom prst="rect">
            <a:avLst/>
          </a:prstGeom>
        </p:spPr>
        <p:txBody>
          <a:bodyPr vert="horz" wrap="square" lIns="0" tIns="12700" rIns="0" bIns="0" rtlCol="0">
            <a:spAutoFit/>
          </a:bodyPr>
          <a:lstStyle/>
          <a:p>
            <a:pPr marL="12700">
              <a:lnSpc>
                <a:spcPct val="100000"/>
              </a:lnSpc>
              <a:spcBef>
                <a:spcPts val="100"/>
              </a:spcBef>
            </a:pPr>
            <a:r>
              <a:rPr sz="2400" spc="-5" dirty="0"/>
              <a:t>PROJECT TITLE</a:t>
            </a:r>
            <a:r>
              <a:rPr sz="2400" spc="-120" dirty="0"/>
              <a:t> </a:t>
            </a:r>
            <a:r>
              <a:rPr sz="2400" spc="-20" dirty="0"/>
              <a:t>JUSTIFICATION</a:t>
            </a:r>
            <a:endParaRPr sz="2400"/>
          </a:p>
        </p:txBody>
      </p:sp>
      <p:sp>
        <p:nvSpPr>
          <p:cNvPr id="7" name="TextBox 6">
            <a:extLst>
              <a:ext uri="{FF2B5EF4-FFF2-40B4-BE49-F238E27FC236}">
                <a16:creationId xmlns:a16="http://schemas.microsoft.com/office/drawing/2014/main" id="{75266138-2632-487C-8FAD-7CA6D018FCF5}"/>
              </a:ext>
            </a:extLst>
          </p:cNvPr>
          <p:cNvSpPr txBox="1"/>
          <p:nvPr/>
        </p:nvSpPr>
        <p:spPr>
          <a:xfrm>
            <a:off x="533400" y="990600"/>
            <a:ext cx="7960956" cy="5864875"/>
          </a:xfrm>
          <a:prstGeom prst="rect">
            <a:avLst/>
          </a:prstGeom>
          <a:noFill/>
        </p:spPr>
        <p:txBody>
          <a:bodyPr wrap="square" rtlCol="0">
            <a:spAutoFit/>
          </a:bodyPr>
          <a:lstStyle/>
          <a:p>
            <a:pPr algn="just">
              <a:lnSpc>
                <a:spcPct val="150000"/>
              </a:lnSpc>
            </a:pPr>
            <a:r>
              <a:rPr lang="en-US" dirty="0"/>
              <a:t>The interface between humans and machines involves the most common modes of communication such as speech and hand gestures. These types of interactions are intuitive and user-friendly. In general, people have used remote controls and joysticks as controlling devices for many human–machine interfaces. However, to operate those devices, a trained user is needed. On the other hand, a hand-gesture-based interface provides higher flexibility while also being user-friendly because the user has to operate a machine using only his hand in front of the camera. Several applications that use static hand gesture recognition systems are sign language interpretation, automatic television control, smart home interactive control, gaming, control of a software interface and control of virtual environments. In real-time application, high accuracy and robustness of background interference are required for the design of an efficient gesture recognition system. Therefore, the precision of the hand gesture recognition (HGR) system still provides several challenges to researchers.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pPr marL="12700">
                <a:lnSpc>
                  <a:spcPts val="1240"/>
                </a:lnSpc>
              </a:pPr>
              <a:t>3/22/2022</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3</a:t>
            </a:fld>
            <a:endParaRPr dirty="0"/>
          </a:p>
        </p:txBody>
      </p:sp>
      <p:sp>
        <p:nvSpPr>
          <p:cNvPr id="2" name="object 2"/>
          <p:cNvSpPr txBox="1">
            <a:spLocks noGrp="1"/>
          </p:cNvSpPr>
          <p:nvPr>
            <p:ph type="title"/>
          </p:nvPr>
        </p:nvSpPr>
        <p:spPr>
          <a:xfrm>
            <a:off x="535600" y="616332"/>
            <a:ext cx="5901690" cy="391160"/>
          </a:xfrm>
          <a:prstGeom prst="rect">
            <a:avLst/>
          </a:prstGeom>
        </p:spPr>
        <p:txBody>
          <a:bodyPr vert="horz" wrap="square" lIns="0" tIns="12700" rIns="0" bIns="0" rtlCol="0">
            <a:spAutoFit/>
          </a:bodyPr>
          <a:lstStyle/>
          <a:p>
            <a:pPr marL="12700">
              <a:lnSpc>
                <a:spcPct val="100000"/>
              </a:lnSpc>
              <a:spcBef>
                <a:spcPts val="100"/>
              </a:spcBef>
            </a:pPr>
            <a:r>
              <a:rPr sz="2400" spc="-5" dirty="0"/>
              <a:t>OBJECTIVE </a:t>
            </a:r>
            <a:r>
              <a:rPr sz="2400" dirty="0"/>
              <a:t>&amp; </a:t>
            </a:r>
            <a:r>
              <a:rPr sz="2400" spc="-5" dirty="0"/>
              <a:t>SCOPE OF THE</a:t>
            </a:r>
            <a:r>
              <a:rPr sz="2400" spc="-215" dirty="0"/>
              <a:t> </a:t>
            </a:r>
            <a:r>
              <a:rPr sz="2400" spc="-5" dirty="0"/>
              <a:t>PROJECT</a:t>
            </a:r>
            <a:endParaRPr sz="2400" dirty="0"/>
          </a:p>
        </p:txBody>
      </p:sp>
      <p:sp>
        <p:nvSpPr>
          <p:cNvPr id="7" name="TextBox 6">
            <a:extLst>
              <a:ext uri="{FF2B5EF4-FFF2-40B4-BE49-F238E27FC236}">
                <a16:creationId xmlns:a16="http://schemas.microsoft.com/office/drawing/2014/main" id="{80B363BA-CFE3-4B4E-8703-0FC3A555AAE1}"/>
              </a:ext>
            </a:extLst>
          </p:cNvPr>
          <p:cNvSpPr txBox="1"/>
          <p:nvPr/>
        </p:nvSpPr>
        <p:spPr>
          <a:xfrm>
            <a:off x="511019" y="1143000"/>
            <a:ext cx="7924800" cy="4247317"/>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OBJECTIVE</a:t>
            </a:r>
          </a:p>
          <a:p>
            <a:pPr algn="just">
              <a:lnSpc>
                <a:spcPct val="150000"/>
              </a:lnSpc>
            </a:pPr>
            <a:r>
              <a:rPr lang="en-US" sz="1600" dirty="0">
                <a:latin typeface="Times New Roman" panose="02020603050405020304" pitchFamily="18" charset="0"/>
                <a:cs typeface="Times New Roman" panose="02020603050405020304" pitchFamily="18" charset="0"/>
              </a:rPr>
              <a:t>Hand gesture recognition is one of the most effective modes of interaction between humans and computers due to being highly flexible and user-friendly. A real-time hand gesture recognition system should aim to develop a user-independent interface with high recognition performance. Nowadays, convolutional neural networks (CNNs) show high recognition rates in image classification problems .</a:t>
            </a:r>
          </a:p>
          <a:p>
            <a:pPr algn="just">
              <a:lnSpc>
                <a:spcPct val="150000"/>
              </a:lnSpc>
            </a:pPr>
            <a:r>
              <a:rPr lang="en-US" b="1" dirty="0">
                <a:latin typeface="Times New Roman" panose="02020603050405020304" pitchFamily="18" charset="0"/>
                <a:cs typeface="Times New Roman" panose="02020603050405020304" pitchFamily="18" charset="0"/>
              </a:rPr>
              <a:t>SCOPE</a:t>
            </a:r>
          </a:p>
          <a:p>
            <a:pPr algn="just">
              <a:lnSpc>
                <a:spcPct val="150000"/>
              </a:lnSpc>
            </a:pPr>
            <a:r>
              <a:rPr lang="en-US" sz="1600" dirty="0">
                <a:latin typeface="Times New Roman" panose="02020603050405020304" pitchFamily="18" charset="0"/>
                <a:cs typeface="Times New Roman" panose="02020603050405020304" pitchFamily="18" charset="0"/>
              </a:rPr>
              <a:t>Deep learning is one of the revolutionary technologies with new complicated features that are emerging in a fast pace. Although these technologies seem to be extensively adopted ,people do not seem to use them in some cases. This project will enhance the advanced Deep Learning technologies with Image processing for better user interaction with Machines.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pPr marL="12700">
                <a:lnSpc>
                  <a:spcPts val="1240"/>
                </a:lnSpc>
              </a:pPr>
              <a:t>3/22/2022</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a:t>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a:p>
        </p:txBody>
      </p:sp>
      <p:graphicFrame>
        <p:nvGraphicFramePr>
          <p:cNvPr id="3" name="object 3"/>
          <p:cNvGraphicFramePr>
            <a:graphicFrameLocks noGrp="1"/>
          </p:cNvGraphicFramePr>
          <p:nvPr>
            <p:extLst>
              <p:ext uri="{D42A27DB-BD31-4B8C-83A1-F6EECF244321}">
                <p14:modId xmlns:p14="http://schemas.microsoft.com/office/powerpoint/2010/main" val="539636507"/>
              </p:ext>
            </p:extLst>
          </p:nvPr>
        </p:nvGraphicFramePr>
        <p:xfrm>
          <a:off x="762000" y="1447800"/>
          <a:ext cx="8016385" cy="2690345"/>
        </p:xfrm>
        <a:graphic>
          <a:graphicData uri="http://schemas.openxmlformats.org/drawingml/2006/table">
            <a:tbl>
              <a:tblPr firstRow="1" bandRow="1">
                <a:tableStyleId>{2D5ABB26-0587-4C30-8999-92F81FD0307C}</a:tableStyleId>
              </a:tblPr>
              <a:tblGrid>
                <a:gridCol w="2020080">
                  <a:extLst>
                    <a:ext uri="{9D8B030D-6E8A-4147-A177-3AD203B41FA5}">
                      <a16:colId xmlns:a16="http://schemas.microsoft.com/office/drawing/2014/main" val="20000"/>
                    </a:ext>
                  </a:extLst>
                </a:gridCol>
                <a:gridCol w="1998980">
                  <a:extLst>
                    <a:ext uri="{9D8B030D-6E8A-4147-A177-3AD203B41FA5}">
                      <a16:colId xmlns:a16="http://schemas.microsoft.com/office/drawing/2014/main" val="20001"/>
                    </a:ext>
                  </a:extLst>
                </a:gridCol>
                <a:gridCol w="2176780">
                  <a:extLst>
                    <a:ext uri="{9D8B030D-6E8A-4147-A177-3AD203B41FA5}">
                      <a16:colId xmlns:a16="http://schemas.microsoft.com/office/drawing/2014/main" val="20002"/>
                    </a:ext>
                  </a:extLst>
                </a:gridCol>
                <a:gridCol w="1820545">
                  <a:extLst>
                    <a:ext uri="{9D8B030D-6E8A-4147-A177-3AD203B41FA5}">
                      <a16:colId xmlns:a16="http://schemas.microsoft.com/office/drawing/2014/main" val="20003"/>
                    </a:ext>
                  </a:extLst>
                </a:gridCol>
              </a:tblGrid>
              <a:tr h="609600">
                <a:tc>
                  <a:txBody>
                    <a:bodyPr/>
                    <a:lstStyle/>
                    <a:p>
                      <a:pPr marL="85090" algn="just">
                        <a:lnSpc>
                          <a:spcPct val="100000"/>
                        </a:lnSpc>
                        <a:spcBef>
                          <a:spcPts val="595"/>
                        </a:spcBef>
                      </a:pPr>
                      <a:r>
                        <a:rPr lang="en-US" sz="2000" b="1" spc="-5" dirty="0">
                          <a:latin typeface="Times New Roman"/>
                          <a:cs typeface="Times New Roman"/>
                        </a:rPr>
                        <a:t>FEBRUARY</a:t>
                      </a:r>
                      <a:endParaRPr sz="2000"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gn="just">
                        <a:lnSpc>
                          <a:spcPct val="100000"/>
                        </a:lnSpc>
                        <a:spcBef>
                          <a:spcPts val="595"/>
                        </a:spcBef>
                      </a:pPr>
                      <a:r>
                        <a:rPr lang="en-US" sz="2000" b="1" spc="-5" dirty="0">
                          <a:latin typeface="Times New Roman"/>
                          <a:cs typeface="Times New Roman"/>
                        </a:rPr>
                        <a:t>MARCH</a:t>
                      </a:r>
                      <a:endParaRPr sz="2000"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gn="just">
                        <a:lnSpc>
                          <a:spcPct val="100000"/>
                        </a:lnSpc>
                        <a:spcBef>
                          <a:spcPts val="595"/>
                        </a:spcBef>
                      </a:pPr>
                      <a:r>
                        <a:rPr lang="en-US" sz="2000" b="1" spc="-10" dirty="0">
                          <a:latin typeface="Times New Roman"/>
                          <a:cs typeface="Times New Roman"/>
                        </a:rPr>
                        <a:t>APRIL</a:t>
                      </a:r>
                      <a:endParaRPr sz="2000"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algn="just">
                        <a:lnSpc>
                          <a:spcPct val="100000"/>
                        </a:lnSpc>
                        <a:spcBef>
                          <a:spcPts val="595"/>
                        </a:spcBef>
                      </a:pPr>
                      <a:r>
                        <a:rPr lang="en-US" sz="2000" b="1" spc="-5" dirty="0">
                          <a:latin typeface="Times New Roman"/>
                          <a:cs typeface="Times New Roman"/>
                        </a:rPr>
                        <a:t>MAY</a:t>
                      </a:r>
                      <a:endParaRPr sz="2000"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extLst>
                  <a:ext uri="{0D108BD9-81ED-4DB2-BD59-A6C34878D82A}">
                    <a16:rowId xmlns:a16="http://schemas.microsoft.com/office/drawing/2014/main" val="10000"/>
                  </a:ext>
                </a:extLst>
              </a:tr>
              <a:tr h="2080745">
                <a:tc>
                  <a:txBody>
                    <a:bodyPr/>
                    <a:lstStyle/>
                    <a:p>
                      <a:pPr marL="285750" indent="-285750" algn="l">
                        <a:lnSpc>
                          <a:spcPct val="100000"/>
                        </a:lnSpc>
                        <a:buFont typeface="Arial" panose="020B0604020202020204" pitchFamily="34" charset="0"/>
                        <a:buChar char="•"/>
                      </a:pPr>
                      <a:r>
                        <a:rPr lang="en-US" sz="1400" b="0" dirty="0">
                          <a:latin typeface="Times New Roman"/>
                          <a:cs typeface="Times New Roman"/>
                        </a:rPr>
                        <a:t> </a:t>
                      </a:r>
                      <a:r>
                        <a:rPr lang="en-US" sz="1800" b="0" dirty="0">
                          <a:latin typeface="Times New Roman"/>
                          <a:cs typeface="Times New Roman"/>
                        </a:rPr>
                        <a:t>A complete feasibility study and gathering requirements from different sources</a:t>
                      </a:r>
                      <a:endParaRPr sz="1800" b="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85750" indent="-285750" algn="l">
                        <a:lnSpc>
                          <a:spcPct val="100000"/>
                        </a:lnSpc>
                        <a:buFont typeface="Arial" panose="020B0604020202020204" pitchFamily="34" charset="0"/>
                        <a:buChar char="•"/>
                      </a:pPr>
                      <a:r>
                        <a:rPr lang="en-US" sz="1800" dirty="0">
                          <a:latin typeface="Times New Roman"/>
                          <a:cs typeface="Times New Roman"/>
                        </a:rPr>
                        <a:t>Researching ideas and exploring possibilities.</a:t>
                      </a:r>
                    </a:p>
                    <a:p>
                      <a:pPr marL="285750" indent="-285750" algn="l">
                        <a:lnSpc>
                          <a:spcPct val="100000"/>
                        </a:lnSpc>
                        <a:buFont typeface="Arial" panose="020B0604020202020204" pitchFamily="34" charset="0"/>
                        <a:buChar char="•"/>
                      </a:pPr>
                      <a:r>
                        <a:rPr lang="en-US" sz="1800" dirty="0">
                          <a:latin typeface="Times New Roman"/>
                          <a:cs typeface="Times New Roman"/>
                        </a:rPr>
                        <a:t>Developing a design proposal</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85750" indent="-285750">
                        <a:lnSpc>
                          <a:spcPct val="100000"/>
                        </a:lnSpc>
                        <a:buFont typeface="Arial" panose="020B0604020202020204" pitchFamily="34" charset="0"/>
                        <a:buChar char="•"/>
                      </a:pPr>
                      <a:r>
                        <a:rPr lang="en-US" sz="1800" dirty="0">
                          <a:latin typeface="Times New Roman"/>
                          <a:cs typeface="Times New Roman"/>
                        </a:rPr>
                        <a:t>Preparing data set of project</a:t>
                      </a:r>
                    </a:p>
                    <a:p>
                      <a:pPr marL="285750" indent="-285750">
                        <a:lnSpc>
                          <a:spcPct val="100000"/>
                        </a:lnSpc>
                        <a:buFont typeface="Arial" panose="020B0604020202020204" pitchFamily="34" charset="0"/>
                        <a:buChar char="•"/>
                      </a:pPr>
                      <a:r>
                        <a:rPr lang="en-US" sz="1800" dirty="0">
                          <a:latin typeface="Times New Roman"/>
                          <a:cs typeface="Times New Roman"/>
                        </a:rPr>
                        <a:t>Creating GUI front end design of the project.</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85750" indent="-285750">
                        <a:lnSpc>
                          <a:spcPct val="100000"/>
                        </a:lnSpc>
                        <a:buFont typeface="Arial" panose="020B0604020202020204" pitchFamily="34" charset="0"/>
                        <a:buChar char="•"/>
                      </a:pPr>
                      <a:r>
                        <a:rPr lang="en-US" sz="1800" dirty="0">
                          <a:latin typeface="Times New Roman"/>
                          <a:cs typeface="Times New Roman"/>
                        </a:rPr>
                        <a:t>implementation of the project.</a:t>
                      </a:r>
                    </a:p>
                    <a:p>
                      <a:pPr marL="285750" indent="-285750">
                        <a:lnSpc>
                          <a:spcPct val="100000"/>
                        </a:lnSpc>
                        <a:buFont typeface="Arial" panose="020B0604020202020204" pitchFamily="34" charset="0"/>
                        <a:buChar char="•"/>
                      </a:pPr>
                      <a:r>
                        <a:rPr lang="en-US" sz="1800" dirty="0">
                          <a:latin typeface="Times New Roman"/>
                          <a:cs typeface="Times New Roman"/>
                        </a:rPr>
                        <a:t>Checking errors and completion of the project.</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pPr marL="12700">
                <a:lnSpc>
                  <a:spcPts val="1240"/>
                </a:lnSpc>
              </a:pPr>
              <a:t>3/22/2022</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a:t>
            </a:fld>
            <a:endParaRPr dirty="0"/>
          </a:p>
        </p:txBody>
      </p:sp>
      <p:sp>
        <p:nvSpPr>
          <p:cNvPr id="2" name="object 2"/>
          <p:cNvSpPr txBox="1"/>
          <p:nvPr/>
        </p:nvSpPr>
        <p:spPr>
          <a:xfrm>
            <a:off x="535600" y="616332"/>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a:cs typeface="Times New Roman"/>
              </a:rPr>
              <a:t>TOOLS </a:t>
            </a:r>
            <a:r>
              <a:rPr sz="2400" b="1" spc="-25" dirty="0">
                <a:latin typeface="Times New Roman"/>
                <a:cs typeface="Times New Roman"/>
              </a:rPr>
              <a:t>TO </a:t>
            </a:r>
            <a:r>
              <a:rPr sz="2400" b="1" spc="-5" dirty="0">
                <a:latin typeface="Times New Roman"/>
                <a:cs typeface="Times New Roman"/>
              </a:rPr>
              <a:t>BE USED IN THE</a:t>
            </a:r>
            <a:r>
              <a:rPr sz="2400" b="1" spc="-130" dirty="0">
                <a:latin typeface="Times New Roman"/>
                <a:cs typeface="Times New Roman"/>
              </a:rPr>
              <a:t> </a:t>
            </a:r>
            <a:r>
              <a:rPr sz="2400" b="1" spc="-5" dirty="0">
                <a:latin typeface="Times New Roman"/>
                <a:cs typeface="Times New Roman"/>
              </a:rPr>
              <a:t>PROJECT</a:t>
            </a:r>
            <a:endParaRPr sz="2400">
              <a:latin typeface="Times New Roman"/>
              <a:cs typeface="Times New Roman"/>
            </a:endParaRPr>
          </a:p>
        </p:txBody>
      </p:sp>
      <p:sp>
        <p:nvSpPr>
          <p:cNvPr id="3" name="object 3"/>
          <p:cNvSpPr txBox="1"/>
          <p:nvPr/>
        </p:nvSpPr>
        <p:spPr>
          <a:xfrm>
            <a:off x="669999" y="1834539"/>
            <a:ext cx="889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7" name="TextBox 6">
            <a:extLst>
              <a:ext uri="{FF2B5EF4-FFF2-40B4-BE49-F238E27FC236}">
                <a16:creationId xmlns:a16="http://schemas.microsoft.com/office/drawing/2014/main" id="{810DB39B-DFA2-4170-9C3D-B6E0761F1363}"/>
              </a:ext>
            </a:extLst>
          </p:cNvPr>
          <p:cNvSpPr txBox="1"/>
          <p:nvPr/>
        </p:nvSpPr>
        <p:spPr>
          <a:xfrm>
            <a:off x="669999" y="1371600"/>
            <a:ext cx="7954825"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REQUIREMENTS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Processor : Intel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Ram : 4GB or more</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Hard disk space : 256GB</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SOFTWARE REQUIREMENTS-</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Anaconda</a:t>
            </a:r>
          </a:p>
          <a:p>
            <a:pPr marL="285750" indent="-285750">
              <a:buFont typeface="Arial" panose="020B0604020202020204" pitchFamily="34" charset="0"/>
              <a:buChar char="•"/>
            </a:pPr>
            <a:r>
              <a:rPr lang="en-US" dirty="0" err="1"/>
              <a:t>Tensorflow</a:t>
            </a:r>
            <a:endParaRPr lang="en-US" dirty="0"/>
          </a:p>
          <a:p>
            <a:pPr marL="285750" indent="-285750">
              <a:buFont typeface="Arial" panose="020B0604020202020204" pitchFamily="34" charset="0"/>
              <a:buChar char="•"/>
            </a:pPr>
            <a:r>
              <a:rPr lang="en-US" dirty="0" err="1"/>
              <a:t>sklearn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pPr marL="12700">
                <a:lnSpc>
                  <a:spcPts val="1240"/>
                </a:lnSpc>
              </a:pPr>
              <a:t>3/22/2022</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a:t>
            </a:fld>
            <a:endParaRPr dirty="0"/>
          </a:p>
        </p:txBody>
      </p:sp>
      <p:sp>
        <p:nvSpPr>
          <p:cNvPr id="2" name="object 2"/>
          <p:cNvSpPr txBox="1">
            <a:spLocks noGrp="1"/>
          </p:cNvSpPr>
          <p:nvPr>
            <p:ph type="title"/>
          </p:nvPr>
        </p:nvSpPr>
        <p:spPr>
          <a:xfrm>
            <a:off x="535600" y="616332"/>
            <a:ext cx="6417310" cy="391160"/>
          </a:xfrm>
          <a:prstGeom prst="rect">
            <a:avLst/>
          </a:prstGeom>
        </p:spPr>
        <p:txBody>
          <a:bodyPr vert="horz" wrap="square" lIns="0" tIns="12700" rIns="0" bIns="0" rtlCol="0">
            <a:spAutoFit/>
          </a:bodyPr>
          <a:lstStyle/>
          <a:p>
            <a:pPr marL="12700">
              <a:lnSpc>
                <a:spcPct val="100000"/>
              </a:lnSpc>
              <a:spcBef>
                <a:spcPts val="100"/>
              </a:spcBef>
            </a:pPr>
            <a:r>
              <a:rPr sz="2400" spc="-30" dirty="0"/>
              <a:t>SOCIETAL IMPORTANCE </a:t>
            </a:r>
            <a:r>
              <a:rPr sz="2400" spc="-5" dirty="0"/>
              <a:t>OF THE</a:t>
            </a:r>
            <a:r>
              <a:rPr sz="2400" spc="-270" dirty="0"/>
              <a:t> </a:t>
            </a:r>
            <a:r>
              <a:rPr sz="2400" spc="-5" dirty="0"/>
              <a:t>PROJECT</a:t>
            </a:r>
            <a:endParaRPr sz="2400"/>
          </a:p>
        </p:txBody>
      </p:sp>
      <p:sp>
        <p:nvSpPr>
          <p:cNvPr id="6" name="TextBox 5">
            <a:extLst>
              <a:ext uri="{FF2B5EF4-FFF2-40B4-BE49-F238E27FC236}">
                <a16:creationId xmlns:a16="http://schemas.microsoft.com/office/drawing/2014/main" id="{016E06AA-CDD6-4BEB-9777-21A5D7B2DFA5}"/>
              </a:ext>
            </a:extLst>
          </p:cNvPr>
          <p:cNvSpPr txBox="1"/>
          <p:nvPr/>
        </p:nvSpPr>
        <p:spPr>
          <a:xfrm>
            <a:off x="535600" y="1295400"/>
            <a:ext cx="7960954" cy="3376822"/>
          </a:xfrm>
          <a:prstGeom prst="rect">
            <a:avLst/>
          </a:prstGeom>
          <a:noFill/>
        </p:spPr>
        <p:txBody>
          <a:bodyPr wrap="square" rtlCol="0">
            <a:spAutoFit/>
          </a:bodyPr>
          <a:lstStyle/>
          <a:p>
            <a:pPr algn="just">
              <a:lnSpc>
                <a:spcPct val="150000"/>
              </a:lnSpc>
            </a:pPr>
            <a:r>
              <a:rPr lang="en-US" sz="1600" dirty="0"/>
              <a:t>Human–computer interaction is currently realized mainly through a mouse, keyboard, remote control, and touch screen. However, actual interpersonal communication is primarily performed through a more natural and intuitive noncontact manner, such as sound and physical movements, which are considered to be flexible and efficient. Researchers have been attempting to develop machines that recognize human intentions through noncontact communication modes as humans do, such as by sound, facial expressions, body language, and gestures. Among these modes, hand gestures</a:t>
            </a:r>
            <a:r>
              <a:rPr lang="en-US" sz="1600" u="sng" baseline="30000" dirty="0"/>
              <a:t> </a:t>
            </a:r>
            <a:r>
              <a:rPr lang="en-US" sz="1600" dirty="0"/>
              <a:t>are an important part of human language, and hence, the development of hand gesture recognition affects the nature and flexibility of human–computer interaction.</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pPr marL="12700">
                <a:lnSpc>
                  <a:spcPts val="1240"/>
                </a:lnSpc>
              </a:pPr>
              <a:t>3/22/2022</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a:t>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626</Words>
  <Application>Microsoft Office PowerPoint</Application>
  <PresentationFormat>On-screen Show (4:3)</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PowerPoint Presentation</vt:lpstr>
      <vt:lpstr>PROJECT TITLE JUSTIFICATION</vt:lpstr>
      <vt:lpstr>OBJECTIVE &amp; SCOPE OF THE PROJECT</vt:lpstr>
      <vt:lpstr>TIME PLAN OF THE PROJECT</vt:lpstr>
      <vt:lpstr>PowerPoint Presentation</vt:lpstr>
      <vt:lpstr>SOCIETAL IMPORTANCE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dc:creator>
  <cp:lastModifiedBy>siri chandana</cp:lastModifiedBy>
  <cp:revision>15</cp:revision>
  <dcterms:created xsi:type="dcterms:W3CDTF">2021-02-04T08:47:24Z</dcterms:created>
  <dcterms:modified xsi:type="dcterms:W3CDTF">2022-03-22T10:19:06Z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