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71" r:id="rId6"/>
    <p:sldId id="261" r:id="rId7"/>
    <p:sldId id="262" r:id="rId8"/>
    <p:sldId id="299" r:id="rId9"/>
    <p:sldId id="300" r:id="rId10"/>
    <p:sldId id="263" r:id="rId11"/>
    <p:sldId id="303" r:id="rId12"/>
    <p:sldId id="304" r:id="rId13"/>
    <p:sldId id="305" r:id="rId14"/>
    <p:sldId id="264" r:id="rId15"/>
    <p:sldId id="275" r:id="rId16"/>
    <p:sldId id="274" r:id="rId17"/>
    <p:sldId id="306" r:id="rId18"/>
    <p:sldId id="307" r:id="rId19"/>
    <p:sldId id="268" r:id="rId20"/>
    <p:sldId id="308" r:id="rId21"/>
    <p:sldId id="309" r:id="rId22"/>
    <p:sldId id="310" r:id="rId23"/>
    <p:sldId id="267" r:id="rId24"/>
    <p:sldId id="311" r:id="rId25"/>
    <p:sldId id="312" r:id="rId26"/>
    <p:sldId id="265" r:id="rId27"/>
    <p:sldId id="269" r:id="rId28"/>
    <p:sldId id="270" r:id="rId29"/>
    <p:sldId id="313" r:id="rId30"/>
    <p:sldId id="31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C75C31-1C18-46B1-8A0F-25F688730052}" type="datetimeFigureOut">
              <a:rPr lang="en-US" smtClean="0"/>
              <a:t>5/28/2022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A204C7-47CA-4D8B-AE3F-D35A4A8EE867}"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pPr/>
              <a:t>28-05-2022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pPr/>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D733E6-54E7-4898-9FE5-7CA2E13A8916}" type="datetime1">
              <a:rPr lang="en-IN" smtClean="0"/>
              <a:t>28-05-2022</a:t>
            </a:fld>
            <a:endParaRPr lang="en-IN"/>
          </a:p>
        </p:txBody>
      </p:sp>
      <p:sp>
        <p:nvSpPr>
          <p:cNvPr id="5" name="Footer Placeholder 4"/>
          <p:cNvSpPr>
            <a:spLocks noGrp="1"/>
          </p:cNvSpPr>
          <p:nvPr>
            <p:ph type="ftr" sz="quarter" idx="11"/>
          </p:nvPr>
        </p:nvSpPr>
        <p:spPr/>
        <p:txBody>
          <a:bodyPr/>
          <a:lstStyle/>
          <a:p>
            <a:r>
              <a:rPr lang="en-US"/>
              <a:t>BATCH NO: 60                  PRESENTED DATE: 28-052022</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DF9AC2-24F7-4AA1-8EA5-97AFCEC229F3}" type="datetime1">
              <a:rPr lang="en-IN" smtClean="0"/>
              <a:t>28-05-2022</a:t>
            </a:fld>
            <a:endParaRPr lang="en-IN"/>
          </a:p>
        </p:txBody>
      </p:sp>
      <p:sp>
        <p:nvSpPr>
          <p:cNvPr id="5" name="Footer Placeholder 4"/>
          <p:cNvSpPr>
            <a:spLocks noGrp="1"/>
          </p:cNvSpPr>
          <p:nvPr>
            <p:ph type="ftr" sz="quarter" idx="11"/>
          </p:nvPr>
        </p:nvSpPr>
        <p:spPr/>
        <p:txBody>
          <a:bodyPr/>
          <a:lstStyle/>
          <a:p>
            <a:r>
              <a:rPr lang="en-US"/>
              <a:t>BATCH NO: 60                  PRESENTED DATE: 28-052022</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312348-2478-4BDD-B77A-F163C8AA4BB5}" type="datetime1">
              <a:rPr lang="en-IN" smtClean="0"/>
              <a:t>28-05-2022</a:t>
            </a:fld>
            <a:endParaRPr lang="en-IN"/>
          </a:p>
        </p:txBody>
      </p:sp>
      <p:sp>
        <p:nvSpPr>
          <p:cNvPr id="5" name="Footer Placeholder 4"/>
          <p:cNvSpPr>
            <a:spLocks noGrp="1"/>
          </p:cNvSpPr>
          <p:nvPr>
            <p:ph type="ftr" sz="quarter" idx="11"/>
          </p:nvPr>
        </p:nvSpPr>
        <p:spPr/>
        <p:txBody>
          <a:bodyPr/>
          <a:lstStyle/>
          <a:p>
            <a:r>
              <a:rPr lang="en-US"/>
              <a:t>BATCH NO: 60                  PRESENTED DATE: 28-052022</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EF39ED-1AE8-4AD1-B58C-1330283B515E}" type="datetime1">
              <a:rPr lang="en-IN" smtClean="0"/>
              <a:t>28-05-2022</a:t>
            </a:fld>
            <a:endParaRPr lang="en-IN"/>
          </a:p>
        </p:txBody>
      </p:sp>
      <p:sp>
        <p:nvSpPr>
          <p:cNvPr id="5" name="Footer Placeholder 4"/>
          <p:cNvSpPr>
            <a:spLocks noGrp="1"/>
          </p:cNvSpPr>
          <p:nvPr>
            <p:ph type="ftr" sz="quarter" idx="11"/>
          </p:nvPr>
        </p:nvSpPr>
        <p:spPr/>
        <p:txBody>
          <a:bodyPr/>
          <a:lstStyle/>
          <a:p>
            <a:r>
              <a:rPr lang="en-US"/>
              <a:t>BATCH NO: 60                  PRESENTED DATE: 28-052022</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08503-BEE5-44E1-97A6-64C7BBA1F2B1}" type="datetime1">
              <a:rPr lang="en-IN" smtClean="0"/>
              <a:t>28-05-2022</a:t>
            </a:fld>
            <a:endParaRPr lang="en-IN"/>
          </a:p>
        </p:txBody>
      </p:sp>
      <p:sp>
        <p:nvSpPr>
          <p:cNvPr id="5" name="Footer Placeholder 4"/>
          <p:cNvSpPr>
            <a:spLocks noGrp="1"/>
          </p:cNvSpPr>
          <p:nvPr>
            <p:ph type="ftr" sz="quarter" idx="11"/>
          </p:nvPr>
        </p:nvSpPr>
        <p:spPr/>
        <p:txBody>
          <a:bodyPr/>
          <a:lstStyle/>
          <a:p>
            <a:r>
              <a:rPr lang="en-US"/>
              <a:t>BATCH NO: 60                  PRESENTED DATE: 28-052022</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0E4DDC-6F46-4FE6-947E-128DE53BEA92}" type="datetime1">
              <a:rPr lang="en-IN" smtClean="0"/>
              <a:t>28-05-2022</a:t>
            </a:fld>
            <a:endParaRPr lang="en-IN"/>
          </a:p>
        </p:txBody>
      </p:sp>
      <p:sp>
        <p:nvSpPr>
          <p:cNvPr id="6" name="Footer Placeholder 5"/>
          <p:cNvSpPr>
            <a:spLocks noGrp="1"/>
          </p:cNvSpPr>
          <p:nvPr>
            <p:ph type="ftr" sz="quarter" idx="11"/>
          </p:nvPr>
        </p:nvSpPr>
        <p:spPr/>
        <p:txBody>
          <a:bodyPr/>
          <a:lstStyle/>
          <a:p>
            <a:r>
              <a:rPr lang="en-US"/>
              <a:t>BATCH NO: 60                  PRESENTED DATE: 28-052022</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B20EC86-26AD-43B6-A51D-1E412835A1BB}" type="datetime1">
              <a:rPr lang="en-IN" smtClean="0"/>
              <a:t>28-05-2022</a:t>
            </a:fld>
            <a:endParaRPr lang="en-IN"/>
          </a:p>
        </p:txBody>
      </p:sp>
      <p:sp>
        <p:nvSpPr>
          <p:cNvPr id="8" name="Footer Placeholder 7"/>
          <p:cNvSpPr>
            <a:spLocks noGrp="1"/>
          </p:cNvSpPr>
          <p:nvPr>
            <p:ph type="ftr" sz="quarter" idx="11"/>
          </p:nvPr>
        </p:nvSpPr>
        <p:spPr/>
        <p:txBody>
          <a:bodyPr/>
          <a:lstStyle/>
          <a:p>
            <a:r>
              <a:rPr lang="en-US"/>
              <a:t>BATCH NO: 60                  PRESENTED DATE: 28-052022</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019FA1-8208-4FB6-9CD8-5823E8961646}" type="datetime1">
              <a:rPr lang="en-IN" smtClean="0"/>
              <a:t>28-05-2022</a:t>
            </a:fld>
            <a:endParaRPr lang="en-IN"/>
          </a:p>
        </p:txBody>
      </p:sp>
      <p:sp>
        <p:nvSpPr>
          <p:cNvPr id="4" name="Footer Placeholder 3"/>
          <p:cNvSpPr>
            <a:spLocks noGrp="1"/>
          </p:cNvSpPr>
          <p:nvPr>
            <p:ph type="ftr" sz="quarter" idx="11"/>
          </p:nvPr>
        </p:nvSpPr>
        <p:spPr/>
        <p:txBody>
          <a:bodyPr/>
          <a:lstStyle/>
          <a:p>
            <a:r>
              <a:rPr lang="en-US"/>
              <a:t>BATCH NO: 60                  PRESENTED DATE: 28-052022</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1D69F-FF3F-4E5B-952C-14B583649112}" type="datetime1">
              <a:rPr lang="en-IN" smtClean="0"/>
              <a:t>28-05-2022</a:t>
            </a:fld>
            <a:endParaRPr lang="en-IN"/>
          </a:p>
        </p:txBody>
      </p:sp>
      <p:sp>
        <p:nvSpPr>
          <p:cNvPr id="3" name="Footer Placeholder 2"/>
          <p:cNvSpPr>
            <a:spLocks noGrp="1"/>
          </p:cNvSpPr>
          <p:nvPr>
            <p:ph type="ftr" sz="quarter" idx="11"/>
          </p:nvPr>
        </p:nvSpPr>
        <p:spPr/>
        <p:txBody>
          <a:bodyPr/>
          <a:lstStyle/>
          <a:p>
            <a:r>
              <a:rPr lang="en-US"/>
              <a:t>BATCH NO: 60                  PRESENTED DATE: 28-052022</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B6887-4A00-4A2E-A98B-CD8239AA2103}" type="datetime1">
              <a:rPr lang="en-IN" smtClean="0"/>
              <a:t>28-05-2022</a:t>
            </a:fld>
            <a:endParaRPr lang="en-IN"/>
          </a:p>
        </p:txBody>
      </p:sp>
      <p:sp>
        <p:nvSpPr>
          <p:cNvPr id="6" name="Footer Placeholder 5"/>
          <p:cNvSpPr>
            <a:spLocks noGrp="1"/>
          </p:cNvSpPr>
          <p:nvPr>
            <p:ph type="ftr" sz="quarter" idx="11"/>
          </p:nvPr>
        </p:nvSpPr>
        <p:spPr/>
        <p:txBody>
          <a:bodyPr/>
          <a:lstStyle/>
          <a:p>
            <a:r>
              <a:rPr lang="en-US"/>
              <a:t>BATCH NO: 60                  PRESENTED DATE: 28-052022</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7112B-CFC7-4DB7-9768-7AB2E8BA6B05}" type="datetime1">
              <a:rPr lang="en-IN" smtClean="0"/>
              <a:t>28-05-2022</a:t>
            </a:fld>
            <a:endParaRPr lang="en-IN"/>
          </a:p>
        </p:txBody>
      </p:sp>
      <p:sp>
        <p:nvSpPr>
          <p:cNvPr id="6" name="Footer Placeholder 5"/>
          <p:cNvSpPr>
            <a:spLocks noGrp="1"/>
          </p:cNvSpPr>
          <p:nvPr>
            <p:ph type="ftr" sz="quarter" idx="11"/>
          </p:nvPr>
        </p:nvSpPr>
        <p:spPr/>
        <p:txBody>
          <a:bodyPr/>
          <a:lstStyle/>
          <a:p>
            <a:r>
              <a:rPr lang="en-US"/>
              <a:t>BATCH NO: 60                  PRESENTED DATE: 28-052022</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pPr/>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886BB-C9DF-4BAE-BD82-943DA6C019BC}" type="datetime1">
              <a:rPr lang="en-IN" smtClean="0"/>
              <a:t>28-05-2022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 60                  PRESENTED DATE: 28-052022</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pPr/>
              <a:t>‹#›</a:t>
            </a:fld>
            <a:endParaRPr lang="en-IN"/>
          </a:p>
        </p:txBody>
      </p:sp>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osrjen.org/Papers/vol3_issue2%20(part-2)/H03224551.pdf" TargetMode="External"/><Relationship Id="rId2" Type="http://schemas.openxmlformats.org/officeDocument/2006/relationships/hyperlink" Target="http://cs231n.stanford.edu/reports/2016/pdfs/214_Report.pdf" TargetMode="External"/><Relationship Id="rId1" Type="http://schemas.openxmlformats.org/officeDocument/2006/relationships/slideLayout" Target="../slideLayouts/slideLayout2.xml"/><Relationship Id="rId4" Type="http://schemas.openxmlformats.org/officeDocument/2006/relationships/hyperlink" Target="http://citeseerx.ist.psu.edu/viewdoc/download?doi=10.1.1.734.8389&amp;rep=rep1&amp;ty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1661993"/>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1156CS601- MINOR PROJECT</a:t>
            </a:r>
          </a:p>
          <a:p>
            <a:pPr algn="ctr"/>
            <a:r>
              <a:rPr lang="en-US" sz="1600" b="1" dirty="0">
                <a:latin typeface="Times New Roman" pitchFamily="18" charset="0"/>
                <a:ea typeface="Verdana" pitchFamily="34" charset="0"/>
                <a:cs typeface="Times New Roman" pitchFamily="18" charset="0"/>
              </a:rPr>
              <a:t>WINTER SEMESTER 21-22</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1015663"/>
          </a:xfrm>
          <a:prstGeom prst="rect">
            <a:avLst/>
          </a:prstGeom>
        </p:spPr>
        <p:txBody>
          <a:bodyPr wrap="square">
            <a:spAutoFit/>
          </a:bodyPr>
          <a:lstStyle/>
          <a:p>
            <a:pPr marL="758190" algn="ctr">
              <a:lnSpc>
                <a:spcPct val="100000"/>
              </a:lnSpc>
            </a:pPr>
            <a:r>
              <a:rPr lang="en-US" sz="2000" b="1" dirty="0">
                <a:latin typeface="Times New Roman"/>
                <a:cs typeface="Times New Roman"/>
              </a:rPr>
              <a:t>“</a:t>
            </a:r>
            <a:r>
              <a:rPr lang="en-US" sz="2000" b="1" i="0" dirty="0">
                <a:effectLst/>
                <a:latin typeface="Times New Roman" panose="02020603050405020304" pitchFamily="18" charset="0"/>
                <a:cs typeface="Times New Roman" panose="02020603050405020304" pitchFamily="18" charset="0"/>
              </a:rPr>
              <a:t>REAL-TIME HAND GESTURE</a:t>
            </a:r>
            <a:br>
              <a:rPr lang="en-US" sz="2000" b="1"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RECOGNITION USING CONVOLUTIONAL NEURAL NETWORK</a:t>
            </a:r>
            <a:r>
              <a:rPr lang="en-US" sz="2000" b="1" spc="-5" dirty="0">
                <a:latin typeface="Times New Roman"/>
                <a:cs typeface="Times New Roman"/>
              </a:rPr>
              <a:t>”</a:t>
            </a:r>
            <a:endParaRPr lang="en-US" sz="2000" dirty="0">
              <a:latin typeface="Times New Roman"/>
              <a:cs typeface="Times New Roman"/>
            </a:endParaRPr>
          </a:p>
        </p:txBody>
      </p:sp>
      <p:sp>
        <p:nvSpPr>
          <p:cNvPr id="8" name="Rectangle 7"/>
          <p:cNvSpPr/>
          <p:nvPr/>
        </p:nvSpPr>
        <p:spPr>
          <a:xfrm>
            <a:off x="4724400" y="4869160"/>
            <a:ext cx="4203576" cy="1815882"/>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algn="l" rtl="0"/>
            <a:r>
              <a:rPr lang="en-IN" sz="1400" b="1" dirty="0">
                <a:effectLst/>
                <a:latin typeface="Times New Roman" panose="02020603050405020304" pitchFamily="18" charset="0"/>
                <a:cs typeface="Times New Roman" panose="02020603050405020304" pitchFamily="18" charset="0"/>
              </a:rPr>
              <a:t>1.Abiram </a:t>
            </a:r>
            <a:r>
              <a:rPr lang="en-IN" sz="1400" b="1" dirty="0" err="1">
                <a:effectLst/>
                <a:latin typeface="Times New Roman" panose="02020603050405020304" pitchFamily="18" charset="0"/>
                <a:cs typeface="Times New Roman" panose="02020603050405020304" pitchFamily="18" charset="0"/>
              </a:rPr>
              <a:t>Ganiyada</a:t>
            </a:r>
            <a:r>
              <a:rPr lang="en-IN" sz="1400" b="1" dirty="0">
                <a:effectLst/>
                <a:latin typeface="Times New Roman" panose="02020603050405020304" pitchFamily="18" charset="0"/>
                <a:cs typeface="Times New Roman" panose="02020603050405020304" pitchFamily="18" charset="0"/>
              </a:rPr>
              <a:t> (19UECS0295) (15600)</a:t>
            </a:r>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2.R.Bhuvana </a:t>
            </a:r>
            <a:r>
              <a:rPr lang="en-IN" sz="1400" b="1" dirty="0" err="1">
                <a:effectLst/>
                <a:latin typeface="Times New Roman" panose="02020603050405020304" pitchFamily="18" charset="0"/>
                <a:cs typeface="Times New Roman" panose="02020603050405020304" pitchFamily="18" charset="0"/>
              </a:rPr>
              <a:t>Shanmukha</a:t>
            </a:r>
            <a:r>
              <a:rPr lang="en-IN" sz="1400" b="1" dirty="0">
                <a:effectLst/>
                <a:latin typeface="Times New Roman" panose="02020603050405020304" pitchFamily="18" charset="0"/>
                <a:cs typeface="Times New Roman" panose="02020603050405020304" pitchFamily="18" charset="0"/>
              </a:rPr>
              <a:t> </a:t>
            </a:r>
            <a:r>
              <a:rPr lang="en-IN" sz="1400" b="1" dirty="0" err="1">
                <a:effectLst/>
                <a:latin typeface="Times New Roman" panose="02020603050405020304" pitchFamily="18" charset="0"/>
                <a:cs typeface="Times New Roman" panose="02020603050405020304" pitchFamily="18" charset="0"/>
              </a:rPr>
              <a:t>sai</a:t>
            </a:r>
            <a:r>
              <a:rPr lang="en-IN" sz="1400" b="1" dirty="0">
                <a:effectLst/>
                <a:latin typeface="Times New Roman" panose="02020603050405020304" pitchFamily="18" charset="0"/>
                <a:cs typeface="Times New Roman" panose="02020603050405020304" pitchFamily="18" charset="0"/>
              </a:rPr>
              <a:t> </a:t>
            </a:r>
            <a:r>
              <a:rPr lang="en-IN" sz="1400" b="1" dirty="0" err="1">
                <a:effectLst/>
                <a:latin typeface="Times New Roman" panose="02020603050405020304" pitchFamily="18" charset="0"/>
                <a:cs typeface="Times New Roman" panose="02020603050405020304" pitchFamily="18" charset="0"/>
              </a:rPr>
              <a:t>sivani</a:t>
            </a:r>
            <a:r>
              <a:rPr lang="en-IN" sz="1400" b="1" dirty="0">
                <a:effectLst/>
                <a:latin typeface="Times New Roman" panose="02020603050405020304" pitchFamily="18" charset="0"/>
                <a:cs typeface="Times New Roman" panose="02020603050405020304" pitchFamily="18" charset="0"/>
              </a:rPr>
              <a:t>(19UECS0840) (12597)</a:t>
            </a:r>
            <a:br>
              <a:rPr lang="en-IN" sz="1400" b="1" dirty="0">
                <a:effectLst/>
                <a:latin typeface="Times New Roman" panose="02020603050405020304" pitchFamily="18" charset="0"/>
                <a:cs typeface="Times New Roman" panose="02020603050405020304" pitchFamily="18" charset="0"/>
              </a:rPr>
            </a:br>
            <a:r>
              <a:rPr lang="en-IN" sz="1400" b="1" dirty="0">
                <a:effectLst/>
                <a:latin typeface="Times New Roman" panose="02020603050405020304" pitchFamily="18" charset="0"/>
                <a:cs typeface="Times New Roman" panose="02020603050405020304" pitchFamily="18" charset="0"/>
              </a:rPr>
              <a:t>3.G. </a:t>
            </a:r>
            <a:r>
              <a:rPr lang="en-IN" sz="1400" b="1" dirty="0" err="1">
                <a:effectLst/>
                <a:latin typeface="Times New Roman" panose="02020603050405020304" pitchFamily="18" charset="0"/>
                <a:cs typeface="Times New Roman" panose="02020603050405020304" pitchFamily="18" charset="0"/>
              </a:rPr>
              <a:t>sai</a:t>
            </a:r>
            <a:r>
              <a:rPr lang="en-IN" sz="1400" b="1" dirty="0">
                <a:effectLst/>
                <a:latin typeface="Times New Roman" panose="02020603050405020304" pitchFamily="18" charset="0"/>
                <a:cs typeface="Times New Roman" panose="02020603050405020304" pitchFamily="18" charset="0"/>
              </a:rPr>
              <a:t> rishi (19UECS0346) (15049)</a:t>
            </a:r>
            <a:br>
              <a:rPr lang="en-IN" sz="1400" dirty="0">
                <a:effectLst/>
              </a:rPr>
            </a:br>
            <a:br>
              <a:rPr lang="en-IN" sz="1400" b="0" i="0" dirty="0">
                <a:solidFill>
                  <a:srgbClr val="5D6879"/>
                </a:solidFill>
                <a:effectLst/>
                <a:latin typeface="Lato" panose="020F0502020204030203" pitchFamily="34" charset="0"/>
              </a:rPr>
            </a:br>
            <a:endParaRPr lang="en-IN" sz="1400" b="1" dirty="0">
              <a:latin typeface="Times New Roman" pitchFamily="18" charset="0"/>
              <a:cs typeface="Times New Roman" pitchFamily="18" charset="0"/>
            </a:endParaRPr>
          </a:p>
        </p:txBody>
      </p:sp>
      <p:sp>
        <p:nvSpPr>
          <p:cNvPr id="9" name="Rectangle 8"/>
          <p:cNvSpPr/>
          <p:nvPr/>
        </p:nvSpPr>
        <p:spPr>
          <a:xfrm>
            <a:off x="609600" y="4869160"/>
            <a:ext cx="2843808"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effectLst/>
                <a:latin typeface="Times New Roman" pitchFamily="18" charset="0"/>
                <a:cs typeface="Times New Roman" pitchFamily="18" charset="0"/>
              </a:rPr>
              <a:t>MR.</a:t>
            </a:r>
            <a:r>
              <a:rPr lang="en-IN" sz="1400" dirty="0">
                <a:effectLst/>
                <a:latin typeface="Arial" panose="020B0604020202020204" pitchFamily="34" charset="0"/>
              </a:rPr>
              <a:t> </a:t>
            </a:r>
            <a:r>
              <a:rPr lang="en-IN" sz="1400" b="1" dirty="0" err="1">
                <a:effectLst/>
                <a:latin typeface="Arial" panose="020B0604020202020204" pitchFamily="34" charset="0"/>
              </a:rPr>
              <a:t>S.Girirajan</a:t>
            </a:r>
            <a:r>
              <a:rPr lang="en-IN" sz="1400" b="1" dirty="0">
                <a:effectLst/>
                <a:latin typeface="Arial" panose="020B0604020202020204" pitchFamily="34" charset="0"/>
              </a:rPr>
              <a:t>, M.TECH</a:t>
            </a:r>
            <a:endParaRPr lang="en-IN" sz="1400" b="1" dirty="0">
              <a:latin typeface="Times New Roman"/>
              <a:cs typeface="Times New Roman"/>
            </a:endParaRPr>
          </a:p>
          <a:p>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pPr/>
              <a:t>1</a:t>
            </a:fld>
            <a:endParaRPr lang="en-IN" dirty="0"/>
          </a:p>
        </p:txBody>
      </p:sp>
      <p:sp>
        <p:nvSpPr>
          <p:cNvPr id="11" name="Footer Placeholder 10"/>
          <p:cNvSpPr>
            <a:spLocks noGrp="1"/>
          </p:cNvSpPr>
          <p:nvPr>
            <p:ph type="ftr" sz="quarter" idx="11"/>
          </p:nvPr>
        </p:nvSpPr>
        <p:spPr>
          <a:xfrm>
            <a:off x="3124200" y="6356350"/>
            <a:ext cx="3810000" cy="365125"/>
          </a:xfrm>
        </p:spPr>
        <p:txBody>
          <a:bodyPr/>
          <a:lstStyle/>
          <a:p>
            <a:r>
              <a:rPr lang="en-US"/>
              <a:t>BATCH NO: 60                  PRESENTED DATE: 28-052022</a:t>
            </a:r>
            <a:endParaRPr lang="en-IN" dirty="0"/>
          </a:p>
        </p:txBody>
      </p:sp>
      <p:sp>
        <p:nvSpPr>
          <p:cNvPr id="13" name="Date Placeholder 12"/>
          <p:cNvSpPr>
            <a:spLocks noGrp="1"/>
          </p:cNvSpPr>
          <p:nvPr>
            <p:ph type="dt" sz="half" idx="10"/>
          </p:nvPr>
        </p:nvSpPr>
        <p:spPr/>
        <p:txBody>
          <a:bodyPr/>
          <a:lstStyle/>
          <a:p>
            <a:fld id="{9FECBD6C-0A7C-40B7-A42D-1FE1E25DF04C}" type="datetime1">
              <a:rPr lang="en-IN" smtClean="0"/>
              <a:t>28-05-2022</a:t>
            </a:fld>
            <a:endParaRPr lang="en-IN" dirty="0"/>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75" y="1417638"/>
            <a:ext cx="8517691" cy="470852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MODULE1:</a:t>
            </a: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809A3299-67B7-43E4-9708-9630C268B4CB}" type="datetime1">
              <a:rPr lang="en-IN" smtClean="0"/>
              <a:t>28-05-2022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475268" y="2133600"/>
            <a:ext cx="7772400" cy="4322491"/>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Data Collection and training using Convolution neural network</a:t>
            </a:r>
          </a:p>
          <a:p>
            <a:pPr marL="0" indent="0" algn="just">
              <a:lnSpc>
                <a:spcPct val="170000"/>
              </a:lnSpc>
              <a:buFont typeface="Arial" pitchFamily="34" charset="0"/>
              <a:buNone/>
            </a:pPr>
            <a:r>
              <a:rPr lang="en-US" sz="8000" b="1" dirty="0">
                <a:latin typeface="Times New Roman" panose="02020603050405020304" pitchFamily="18" charset="0"/>
                <a:cs typeface="Times New Roman" panose="02020603050405020304" pitchFamily="18" charset="0"/>
              </a:rPr>
              <a:t>Step1:Data set collection:</a:t>
            </a:r>
          </a:p>
          <a:p>
            <a:pPr marL="0" indent="0" algn="just">
              <a:lnSpc>
                <a:spcPct val="170000"/>
              </a:lnSpc>
              <a:buFont typeface="Arial" pitchFamily="34" charset="0"/>
              <a:buNone/>
            </a:pPr>
            <a:r>
              <a:rPr lang="en-US" sz="8000" dirty="0">
                <a:latin typeface="Times New Roman" panose="02020603050405020304" pitchFamily="18" charset="0"/>
                <a:cs typeface="Times New Roman" panose="02020603050405020304" pitchFamily="18" charset="0"/>
              </a:rPr>
              <a:t>The sample data has been collected from website which consists of all the records of individuals. The dataset collected consists of nearly 4,500 datasets. Those data sets will be used as training and testing data set. we’ve got collected the datasets from the web site ”kaggle.com”.</a:t>
            </a: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2042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a:p>
        </p:txBody>
      </p:sp>
      <p:sp>
        <p:nvSpPr>
          <p:cNvPr id="6" name="Title 1"/>
          <p:cNvSpPr>
            <a:spLocks noGrp="1"/>
          </p:cNvSpPr>
          <p:nvPr>
            <p:ph type="title"/>
          </p:nvPr>
        </p:nvSpPr>
        <p:spPr>
          <a:xfrm>
            <a:off x="406924" y="285291"/>
            <a:ext cx="8229600" cy="1143000"/>
          </a:xfrm>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FE06C267-DCD9-4F19-813E-4B607EF72B5F}" type="datetime1">
              <a:rPr lang="en-IN" smtClean="0"/>
              <a:t>28-05-2022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9" name="Content Placeholder 2">
            <a:extLst>
              <a:ext uri="{FF2B5EF4-FFF2-40B4-BE49-F238E27FC236}">
                <a16:creationId xmlns:a16="http://schemas.microsoft.com/office/drawing/2014/main" id="{89DD83C6-2034-5921-961E-326A2F72889D}"/>
              </a:ext>
            </a:extLst>
          </p:cNvPr>
          <p:cNvSpPr>
            <a:spLocks noGrp="1"/>
          </p:cNvSpPr>
          <p:nvPr>
            <p:ph idx="1"/>
          </p:nvPr>
        </p:nvSpPr>
        <p:spPr>
          <a:xfrm>
            <a:off x="381000" y="1381696"/>
            <a:ext cx="8516937" cy="4708525"/>
          </a:xfrm>
        </p:spPr>
        <p:txBody>
          <a:bodyPr>
            <a:normAutofit fontScale="25000" lnSpcReduction="20000"/>
          </a:bodyPr>
          <a:lstStyle/>
          <a:p>
            <a:pPr algn="just">
              <a:lnSpc>
                <a:spcPct val="150000"/>
              </a:lnSpc>
              <a:buFont typeface="Wingdings" panose="05000000000000000000" pitchFamily="2" charset="2"/>
              <a:buChar char="Ø"/>
            </a:pPr>
            <a:r>
              <a:rPr lang="en-US" sz="8000" b="1" dirty="0">
                <a:latin typeface="Times New Roman" panose="02020603050405020304" pitchFamily="18" charset="0"/>
                <a:cs typeface="Times New Roman" panose="02020603050405020304" pitchFamily="18" charset="0"/>
              </a:rPr>
              <a:t>Step 2: Training the collected data</a:t>
            </a:r>
          </a:p>
          <a:p>
            <a:pPr algn="l" rtl="0"/>
            <a:r>
              <a:rPr lang="en-US" sz="8000" dirty="0">
                <a:effectLst/>
                <a:latin typeface="Times New Roman" panose="02020603050405020304" pitchFamily="18" charset="0"/>
                <a:cs typeface="Times New Roman" panose="02020603050405020304" pitchFamily="18" charset="0"/>
              </a:rPr>
              <a:t>The train-test split procedure is suitable after you have a awfully large dataset, a</a:t>
            </a:r>
            <a:r>
              <a:rPr lang="en-US" sz="8000" dirty="0">
                <a:latin typeface="Times New Roman" panose="02020603050405020304" pitchFamily="18" charset="0"/>
                <a:cs typeface="Times New Roman" panose="02020603050405020304" pitchFamily="18" charset="0"/>
              </a:rPr>
              <a:t> </a:t>
            </a:r>
            <a:r>
              <a:rPr lang="en-US" sz="8000" dirty="0">
                <a:effectLst/>
                <a:latin typeface="Times New Roman" panose="02020603050405020304" pitchFamily="18" charset="0"/>
                <a:cs typeface="Times New Roman" panose="02020603050405020304" pitchFamily="18" charset="0"/>
              </a:rPr>
              <a:t>costly model to coach, or require a decent estimate of model performance quickly</a:t>
            </a:r>
            <a:r>
              <a:rPr lang="en-US" sz="8000" dirty="0">
                <a:latin typeface="Times New Roman" panose="02020603050405020304" pitchFamily="18" charset="0"/>
                <a:cs typeface="Times New Roman" panose="02020603050405020304" pitchFamily="18" charset="0"/>
              </a:rPr>
              <a:t> . </a:t>
            </a:r>
            <a:r>
              <a:rPr lang="en-US" sz="8000" dirty="0">
                <a:effectLst/>
                <a:latin typeface="Times New Roman" panose="02020603050405020304" pitchFamily="18" charset="0"/>
                <a:cs typeface="Times New Roman" panose="02020603050405020304" pitchFamily="18" charset="0"/>
              </a:rPr>
              <a:t>The way to use the scikit-learn machine learning to perform the train test split procedure. The way to evaluate machine learning algorithms for classification and regression using the train test split.</a:t>
            </a:r>
            <a:br>
              <a:rPr lang="en-US" sz="4500" dirty="0">
                <a:effectLst/>
              </a:rPr>
            </a:br>
            <a:endParaRPr lang="en-US" sz="4500" dirty="0">
              <a:effectLst/>
            </a:endParaRPr>
          </a:p>
          <a:p>
            <a:br>
              <a:rPr lang="en-US" sz="2000" b="0" i="0" dirty="0">
                <a:solidFill>
                  <a:srgbClr val="5D6879"/>
                </a:solidFill>
                <a:effectLst/>
                <a:latin typeface="Lato" panose="020F0502020204030203" pitchFamily="34" charset="0"/>
              </a:rPr>
            </a:br>
            <a:endParaRPr lang="en-US" sz="2000" dirty="0">
              <a:latin typeface="Arial" panose="020B0604020202020204" pitchFamily="34" charset="0"/>
              <a:cs typeface="Times New Roman" panose="02020603050405020304" pitchFamily="18" charset="0"/>
            </a:endParaRPr>
          </a:p>
          <a:p>
            <a:pPr rtl="0">
              <a:buFont typeface="Wingdings" panose="05000000000000000000" pitchFamily="2" charset="2"/>
              <a:buChar char="Ø"/>
            </a:pPr>
            <a:r>
              <a:rPr lang="en-US" sz="8000" b="1" dirty="0">
                <a:latin typeface="Times New Roman" panose="02020603050405020304" pitchFamily="18" charset="0"/>
                <a:cs typeface="Times New Roman" panose="02020603050405020304" pitchFamily="18" charset="0"/>
              </a:rPr>
              <a:t>Step3 :Model testing and </a:t>
            </a:r>
            <a:r>
              <a:rPr lang="en-US" sz="8000" b="1" dirty="0" err="1">
                <a:latin typeface="Times New Roman" panose="02020603050405020304" pitchFamily="18" charset="0"/>
                <a:cs typeface="Times New Roman" panose="02020603050405020304" pitchFamily="18" charset="0"/>
              </a:rPr>
              <a:t>analysing</a:t>
            </a:r>
            <a:r>
              <a:rPr lang="en-US" sz="8000" b="1" dirty="0">
                <a:latin typeface="Times New Roman" panose="02020603050405020304" pitchFamily="18" charset="0"/>
                <a:cs typeface="Times New Roman" panose="02020603050405020304" pitchFamily="18" charset="0"/>
              </a:rPr>
              <a:t> the result</a:t>
            </a:r>
            <a:endParaRPr lang="en-US" sz="8000" dirty="0">
              <a:effectLst/>
              <a:latin typeface="Times New Roman" panose="02020603050405020304" pitchFamily="18" charset="0"/>
              <a:cs typeface="Times New Roman" panose="02020603050405020304" pitchFamily="18" charset="0"/>
            </a:endParaRPr>
          </a:p>
          <a:p>
            <a:pPr algn="l" rtl="0"/>
            <a:r>
              <a:rPr lang="en-US" sz="8000" dirty="0">
                <a:effectLst/>
                <a:latin typeface="Times New Roman" panose="02020603050405020304" pitchFamily="18" charset="0"/>
                <a:cs typeface="Times New Roman" panose="02020603050405020304" pitchFamily="18" charset="0"/>
              </a:rPr>
              <a:t>During this phase a second set of data is loaded. This data set has never been seen by the model and therefore it’s true accuracy will be verified. After the model training is complete, and it is understood that the model shows the right results.</a:t>
            </a:r>
            <a:br>
              <a:rPr lang="en-US" sz="8000" dirty="0">
                <a:effectLst/>
                <a:latin typeface="Times New Roman" panose="02020603050405020304" pitchFamily="18" charset="0"/>
                <a:cs typeface="Times New Roman" panose="02020603050405020304" pitchFamily="18" charset="0"/>
              </a:rPr>
            </a:br>
            <a:endParaRPr lang="en-US" sz="8000" dirty="0">
              <a:effectLst/>
              <a:latin typeface="Times New Roman" panose="02020603050405020304" pitchFamily="18" charset="0"/>
              <a:cs typeface="Times New Roman" panose="02020603050405020304" pitchFamily="18" charset="0"/>
            </a:endParaRPr>
          </a:p>
          <a:p>
            <a:br>
              <a:rPr lang="en-US" sz="2000" b="0" i="0" dirty="0">
                <a:solidFill>
                  <a:srgbClr val="5D6879"/>
                </a:solidFill>
                <a:effectLst/>
                <a:latin typeface="Lato" panose="020F0502020204030203" pitchFamily="34" charset="0"/>
              </a:rPr>
            </a:br>
            <a:br>
              <a:rPr lang="en-US" b="0" i="0" dirty="0">
                <a:solidFill>
                  <a:srgbClr val="5D6879"/>
                </a:solidFill>
                <a:effectLst/>
                <a:latin typeface="Lato" panose="020F0502020204030203" pitchFamily="34"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4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8100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D494E874-DDD5-49BA-9CB1-89B90969A75E}" type="datetime1">
              <a:rPr lang="en-IN" smtClean="0"/>
              <a:t>28-05-2022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10" name="Content Placeholder 2">
            <a:extLst>
              <a:ext uri="{FF2B5EF4-FFF2-40B4-BE49-F238E27FC236}">
                <a16:creationId xmlns:a16="http://schemas.microsoft.com/office/drawing/2014/main" id="{A470CE1F-5CE5-DFE4-95E5-6E59ACE7C65C}"/>
              </a:ext>
            </a:extLst>
          </p:cNvPr>
          <p:cNvSpPr txBox="1">
            <a:spLocks/>
          </p:cNvSpPr>
          <p:nvPr/>
        </p:nvSpPr>
        <p:spPr>
          <a:xfrm>
            <a:off x="457200" y="1573386"/>
            <a:ext cx="8229600" cy="44253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Step 3:- Software’s used : </a:t>
            </a:r>
          </a:p>
          <a:p>
            <a:pPr algn="l" rtl="0">
              <a:buFont typeface="Wingdings" panose="05000000000000000000" pitchFamily="2" charset="2"/>
              <a:buChar char="Ø"/>
            </a:pPr>
            <a:r>
              <a:rPr lang="en-IN" sz="2000" dirty="0">
                <a:effectLst/>
                <a:latin typeface="Arial" panose="020B0604020202020204" pitchFamily="34" charset="0"/>
              </a:rPr>
              <a:t>Anaconda 3.7 </a:t>
            </a:r>
          </a:p>
          <a:p>
            <a:pPr algn="l" rtl="0">
              <a:buFont typeface="Wingdings" panose="05000000000000000000" pitchFamily="2" charset="2"/>
              <a:buChar char="Ø"/>
            </a:pPr>
            <a:r>
              <a:rPr lang="en-IN" sz="2000" dirty="0">
                <a:effectLst/>
                <a:latin typeface="Arial" panose="020B0604020202020204" pitchFamily="34" charset="0"/>
              </a:rPr>
              <a:t>OpenCV</a:t>
            </a:r>
            <a:endParaRPr lang="en-IN" sz="2000" dirty="0">
              <a:latin typeface="Arial" panose="020B0604020202020204" pitchFamily="34" charset="0"/>
            </a:endParaRPr>
          </a:p>
          <a:p>
            <a:pPr algn="l" rtl="0">
              <a:buFont typeface="Wingdings" panose="05000000000000000000" pitchFamily="2" charset="2"/>
              <a:buChar char="Ø"/>
            </a:pPr>
            <a:r>
              <a:rPr lang="en-IN" sz="2000" dirty="0" err="1">
                <a:effectLst/>
                <a:latin typeface="Arial" panose="020B0604020202020204" pitchFamily="34" charset="0"/>
              </a:rPr>
              <a:t>keras</a:t>
            </a:r>
            <a:r>
              <a:rPr lang="en-IN" sz="2000" dirty="0">
                <a:effectLst/>
                <a:latin typeface="Arial" panose="020B0604020202020204" pitchFamily="34" charset="0"/>
              </a:rPr>
              <a:t> 2.2 version</a:t>
            </a:r>
            <a:endParaRPr lang="en-IN" sz="2000" dirty="0">
              <a:latin typeface="Arial" panose="020B0604020202020204" pitchFamily="34" charset="0"/>
            </a:endParaRPr>
          </a:p>
          <a:p>
            <a:pPr algn="l" rtl="0">
              <a:buFont typeface="Wingdings" panose="05000000000000000000" pitchFamily="2" charset="2"/>
              <a:buChar char="Ø"/>
            </a:pPr>
            <a:r>
              <a:rPr lang="en-IN" sz="2000" dirty="0">
                <a:effectLst/>
                <a:latin typeface="Arial" panose="020B0604020202020204" pitchFamily="34" charset="0"/>
              </a:rPr>
              <a:t>Tensor flow 1.00 version</a:t>
            </a:r>
            <a:br>
              <a:rPr lang="en-IN" sz="2000" dirty="0">
                <a:effectLst/>
              </a:rPr>
            </a:br>
            <a:endParaRPr lang="en-IN" sz="2000" dirty="0">
              <a:effectLst/>
            </a:endParaRPr>
          </a:p>
          <a:p>
            <a:br>
              <a:rPr lang="en-IN" sz="1200" b="0" i="0" dirty="0">
                <a:solidFill>
                  <a:srgbClr val="5D6879"/>
                </a:solidFill>
                <a:effectLst/>
                <a:latin typeface="Lato" panose="020F0502020204030203" pitchFamily="34" charset="0"/>
              </a:rPr>
            </a:br>
            <a:endParaRPr lang="en-IN" sz="20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IN" sz="2000"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000" b="1" dirty="0">
                <a:latin typeface="Times New Roman" panose="02020603050405020304" pitchFamily="18" charset="0"/>
                <a:cs typeface="Times New Roman" panose="02020603050405020304" pitchFamily="18" charset="0"/>
              </a:rPr>
              <a:t>Machine learning techniques used : </a:t>
            </a:r>
          </a:p>
          <a:p>
            <a:pPr marL="0" indent="0">
              <a:buFont typeface="Arial" pitchFamily="34" charset="0"/>
              <a:buNone/>
            </a:pPr>
            <a:r>
              <a:rPr lang="en-US" sz="2000" dirty="0">
                <a:latin typeface="Times New Roman" panose="02020603050405020304" pitchFamily="18" charset="0"/>
                <a:cs typeface="Times New Roman" panose="02020603050405020304" pitchFamily="18" charset="0"/>
              </a:rPr>
              <a:t>CNN( Convolutional Neural Network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0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8100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8" name="Date Placeholder 7"/>
          <p:cNvSpPr>
            <a:spLocks noGrp="1"/>
          </p:cNvSpPr>
          <p:nvPr>
            <p:ph type="dt" sz="half" idx="10"/>
          </p:nvPr>
        </p:nvSpPr>
        <p:spPr/>
        <p:txBody>
          <a:bodyPr/>
          <a:lstStyle/>
          <a:p>
            <a:fld id="{CDD170F7-02E9-4799-BA93-973EC8B8A145}" type="datetime1">
              <a:rPr lang="en-IN" smtClean="0"/>
              <a:t>28-05-2022</a:t>
            </a:fld>
            <a:endParaRPr lang="en-IN"/>
          </a:p>
        </p:txBody>
      </p:sp>
      <p:sp>
        <p:nvSpPr>
          <p:cNvPr id="7" name="Content Placeholder 2">
            <a:extLst>
              <a:ext uri="{FF2B5EF4-FFF2-40B4-BE49-F238E27FC236}">
                <a16:creationId xmlns:a16="http://schemas.microsoft.com/office/drawing/2014/main" id="{89A26316-A135-84E9-B723-4BAF0072660F}"/>
              </a:ext>
            </a:extLst>
          </p:cNvPr>
          <p:cNvSpPr txBox="1">
            <a:spLocks/>
          </p:cNvSpPr>
          <p:nvPr/>
        </p:nvSpPr>
        <p:spPr>
          <a:xfrm>
            <a:off x="169109" y="2132855"/>
            <a:ext cx="7772400" cy="4322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9" name="Content Placeholder 2">
            <a:extLst>
              <a:ext uri="{FF2B5EF4-FFF2-40B4-BE49-F238E27FC236}">
                <a16:creationId xmlns:a16="http://schemas.microsoft.com/office/drawing/2014/main" id="{6385221F-B274-C38F-3FC0-450E39129BAE}"/>
              </a:ext>
            </a:extLst>
          </p:cNvPr>
          <p:cNvSpPr>
            <a:spLocks noGrp="1"/>
          </p:cNvSpPr>
          <p:nvPr>
            <p:ph idx="1"/>
          </p:nvPr>
        </p:nvSpPr>
        <p:spPr>
          <a:xfrm>
            <a:off x="457200" y="1203806"/>
            <a:ext cx="8229600" cy="493201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 2: </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Process of displaying output</a:t>
            </a:r>
            <a:r>
              <a:rPr lang="en-US" sz="2000" b="1"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We have an estimated output before applying algorithm and then the data is collected and After completion of working of algorithm we will get an output.</a:t>
            </a: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5B3D03A-8173-1A91-C19C-E7D44CF5B064}"/>
              </a:ext>
            </a:extLst>
          </p:cNvPr>
          <p:cNvPicPr/>
          <p:nvPr/>
        </p:nvPicPr>
        <p:blipFill>
          <a:blip r:embed="rId2"/>
          <a:stretch>
            <a:fillRect/>
          </a:stretch>
        </p:blipFill>
        <p:spPr>
          <a:xfrm>
            <a:off x="1295400" y="3284984"/>
            <a:ext cx="6172200" cy="2856339"/>
          </a:xfrm>
          <a:prstGeom prst="rect">
            <a:avLst/>
          </a:prstGeom>
        </p:spPr>
      </p:pic>
    </p:spTree>
    <p:extLst>
      <p:ext uri="{BB962C8B-B14F-4D97-AF65-F5344CB8AC3E}">
        <p14:creationId xmlns:p14="http://schemas.microsoft.com/office/powerpoint/2010/main" val="423932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r>
              <a:rPr lang="en-IN" sz="2000"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6576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14</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8" name="Date Placeholder 7"/>
          <p:cNvSpPr>
            <a:spLocks noGrp="1"/>
          </p:cNvSpPr>
          <p:nvPr>
            <p:ph type="dt" sz="half" idx="10"/>
          </p:nvPr>
        </p:nvSpPr>
        <p:spPr/>
        <p:txBody>
          <a:bodyPr/>
          <a:lstStyle/>
          <a:p>
            <a:fld id="{17D23883-4FD4-4F67-9C38-EE3BA6051792}" type="datetime1">
              <a:rPr lang="en-IN" smtClean="0"/>
              <a:t>28-05-2022</a:t>
            </a:fld>
            <a:endParaRPr lang="en-IN"/>
          </a:p>
        </p:txBody>
      </p:sp>
    </p:spTree>
    <p:extLst>
      <p:ext uri="{BB962C8B-B14F-4D97-AF65-F5344CB8AC3E}">
        <p14:creationId xmlns:p14="http://schemas.microsoft.com/office/powerpoint/2010/main" val="68387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6672"/>
            <a:ext cx="7772400" cy="1044647"/>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7910D0C4-00F1-4E4B-9208-2FB643AA5C8F}" type="datetime1">
              <a:rPr lang="en-IN" smtClean="0"/>
              <a:t>28-05-2022</a:t>
            </a:fld>
            <a:endParaRPr lang="en-IN"/>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15</a:t>
            </a:fld>
            <a:endParaRPr lang="en-IN"/>
          </a:p>
        </p:txBody>
      </p:sp>
      <p:pic>
        <p:nvPicPr>
          <p:cNvPr id="7" name="Picture 6">
            <a:extLst>
              <a:ext uri="{FF2B5EF4-FFF2-40B4-BE49-F238E27FC236}">
                <a16:creationId xmlns:a16="http://schemas.microsoft.com/office/drawing/2014/main" id="{436656C1-5A61-4F11-91F1-F4121326E5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9626" y="1757166"/>
            <a:ext cx="7778574" cy="4370570"/>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7998AD59-1124-42FF-9C16-C215CE3B6AB2}" type="datetime1">
              <a:rPr lang="en-IN" smtClean="0"/>
              <a:t>28-05-2022</a:t>
            </a:fld>
            <a:endParaRPr lang="en-IN"/>
          </a:p>
        </p:txBody>
      </p:sp>
      <p:sp>
        <p:nvSpPr>
          <p:cNvPr id="4" name="Footer Placeholder 3"/>
          <p:cNvSpPr>
            <a:spLocks noGrp="1"/>
          </p:cNvSpPr>
          <p:nvPr>
            <p:ph type="ftr" sz="quarter" idx="11"/>
          </p:nvPr>
        </p:nvSpPr>
        <p:spPr>
          <a:xfrm>
            <a:off x="3124200" y="6356350"/>
            <a:ext cx="38100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pic>
        <p:nvPicPr>
          <p:cNvPr id="18" name="Content Placeholder 17">
            <a:extLst>
              <a:ext uri="{FF2B5EF4-FFF2-40B4-BE49-F238E27FC236}">
                <a16:creationId xmlns:a16="http://schemas.microsoft.com/office/drawing/2014/main" id="{055DA793-06C0-471D-B4F0-794327FDD2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45076" y="1524000"/>
            <a:ext cx="5253847" cy="4648200"/>
          </a:xfrm>
        </p:spPr>
      </p:pic>
    </p:spTree>
    <p:extLst>
      <p:ext uri="{BB962C8B-B14F-4D97-AF65-F5344CB8AC3E}">
        <p14:creationId xmlns:p14="http://schemas.microsoft.com/office/powerpoint/2010/main" val="150682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513389"/>
            <a:ext cx="8229600" cy="836711"/>
          </a:xfrm>
        </p:spPr>
        <p:txBody>
          <a:bodyPr>
            <a:normAutofit/>
          </a:bodyPr>
          <a:lstStyle/>
          <a:p>
            <a:r>
              <a:rPr lang="en-IN" sz="2400" b="1" dirty="0">
                <a:latin typeface="Times New Roman" pitchFamily="18" charset="0"/>
                <a:cs typeface="Times New Roman" pitchFamily="18" charset="0"/>
              </a:rPr>
              <a:t>SEQUENCE DIAGRAM</a:t>
            </a:r>
            <a:br>
              <a:rPr lang="en-IN" sz="2400" dirty="0">
                <a:latin typeface="Times New Roman" pitchFamily="18" charset="0"/>
                <a:cs typeface="Times New Roman"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AB333B79-C0F9-432E-99BC-5D467EDA40F2}" type="datetime1">
              <a:rPr lang="en-IN" smtClean="0"/>
              <a:t>28-05-2022</a:t>
            </a:fld>
            <a:endParaRPr lang="en-IN"/>
          </a:p>
        </p:txBody>
      </p:sp>
      <p:sp>
        <p:nvSpPr>
          <p:cNvPr id="4" name="Footer Placeholder 3"/>
          <p:cNvSpPr>
            <a:spLocks noGrp="1"/>
          </p:cNvSpPr>
          <p:nvPr>
            <p:ph type="ftr" sz="quarter" idx="11"/>
          </p:nvPr>
        </p:nvSpPr>
        <p:spPr>
          <a:xfrm>
            <a:off x="3124200" y="6356350"/>
            <a:ext cx="36576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pic>
        <p:nvPicPr>
          <p:cNvPr id="9" name="image14.jpeg">
            <a:extLst>
              <a:ext uri="{FF2B5EF4-FFF2-40B4-BE49-F238E27FC236}">
                <a16:creationId xmlns:a16="http://schemas.microsoft.com/office/drawing/2014/main" id="{EFAB1B41-6C97-C848-F112-7EBC6533B0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71600" y="1350100"/>
            <a:ext cx="6096000" cy="4467001"/>
          </a:xfrm>
          <a:prstGeom prst="rect">
            <a:avLst/>
          </a:prstGeom>
        </p:spPr>
      </p:pic>
    </p:spTree>
    <p:extLst>
      <p:ext uri="{BB962C8B-B14F-4D97-AF65-F5344CB8AC3E}">
        <p14:creationId xmlns:p14="http://schemas.microsoft.com/office/powerpoint/2010/main" val="313670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381001"/>
            <a:ext cx="8229600" cy="969100"/>
          </a:xfrm>
        </p:spPr>
        <p:txBody>
          <a:bodyPr>
            <a:normAutofit fontScale="90000"/>
          </a:bodyPr>
          <a:lstStyle/>
          <a:p>
            <a:r>
              <a:rPr lang="en-IN" sz="2700" b="1" dirty="0">
                <a:latin typeface="Times New Roman" pitchFamily="18" charset="0"/>
                <a:cs typeface="Times New Roman" pitchFamily="18" charset="0"/>
              </a:rPr>
              <a:t>COLLABORATION DIAGRAM</a:t>
            </a:r>
            <a:br>
              <a:rPr lang="en-IN" sz="2700" b="1" dirty="0">
                <a:latin typeface="Times New Roman" pitchFamily="18" charset="0"/>
                <a:cs typeface="Times New Roman" pitchFamily="18" charset="0"/>
              </a:rPr>
            </a:br>
            <a:br>
              <a:rPr lang="en-IN" sz="2400" b="1" dirty="0">
                <a:latin typeface="Times New Roman" pitchFamily="18" charset="0"/>
                <a:cs typeface="Times New Roman"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7CCCB15C-95D9-440B-9501-445CF3117F46}" type="datetime1">
              <a:rPr lang="en-IN" smtClean="0"/>
              <a:t>28-05-2022</a:t>
            </a:fld>
            <a:endParaRPr lang="en-IN"/>
          </a:p>
        </p:txBody>
      </p:sp>
      <p:sp>
        <p:nvSpPr>
          <p:cNvPr id="4" name="Footer Placeholder 3"/>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pic>
        <p:nvPicPr>
          <p:cNvPr id="10" name="Content Placeholder 11">
            <a:extLst>
              <a:ext uri="{FF2B5EF4-FFF2-40B4-BE49-F238E27FC236}">
                <a16:creationId xmlns:a16="http://schemas.microsoft.com/office/drawing/2014/main" id="{AD26C2C3-23C4-9FDA-8691-A4DD525E5E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00200" y="1628800"/>
            <a:ext cx="5867400" cy="4032448"/>
          </a:xfrm>
        </p:spPr>
      </p:pic>
    </p:spTree>
    <p:extLst>
      <p:ext uri="{BB962C8B-B14F-4D97-AF65-F5344CB8AC3E}">
        <p14:creationId xmlns:p14="http://schemas.microsoft.com/office/powerpoint/2010/main" val="157732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Times New Roman" pitchFamily="18" charset="0"/>
                <a:cs typeface="Times New Roman" pitchFamily="18" charset="0"/>
              </a:rPr>
              <a:t>UNIT TESTING</a:t>
            </a:r>
            <a:endParaRPr lang="en-IN" sz="2000" b="1" i="1" dirty="0">
              <a:latin typeface="Times New Roman" pitchFamily="18" charset="0"/>
              <a:cs typeface="Times New Roman" pitchFamily="18" charset="0"/>
            </a:endParaRPr>
          </a:p>
          <a:p>
            <a:pPr algn="l" rtl="0"/>
            <a:r>
              <a:rPr lang="en-US" sz="2000" dirty="0">
                <a:effectLst/>
                <a:latin typeface="Times New Roman" panose="02020603050405020304" pitchFamily="18" charset="0"/>
                <a:cs typeface="Times New Roman" panose="02020603050405020304" pitchFamily="18" charset="0"/>
              </a:rPr>
              <a:t>Unit testing indicates the test cases planning which validates that the used programming logic is working properly or not, that program inputs produce correct outputs of 22 Validation for all the decision branches and code flow should be done. it’s the testing of individual software units of the appliance It is done after the completion of a non public unit before integration. </a:t>
            </a:r>
            <a:br>
              <a:rPr lang="en-US" sz="1200" b="0" i="0" dirty="0">
                <a:solidFill>
                  <a:srgbClr val="5D6879"/>
                </a:solidFill>
                <a:effectLst/>
                <a:latin typeface="Lato" panose="020F0502020204030203" pitchFamily="34" charset="0"/>
              </a:rPr>
            </a:b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19</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180D0E55-81DC-4A4E-8699-93805EAAA819}" type="datetime1">
              <a:rPr lang="en-IN" smtClean="0"/>
              <a:t>28-05-2022</a:t>
            </a:fld>
            <a:endParaRPr lang="en-IN"/>
          </a:p>
        </p:txBody>
      </p:sp>
      <p:sp>
        <p:nvSpPr>
          <p:cNvPr id="7" name="TextBox 6">
            <a:extLst>
              <a:ext uri="{FF2B5EF4-FFF2-40B4-BE49-F238E27FC236}">
                <a16:creationId xmlns:a16="http://schemas.microsoft.com/office/drawing/2014/main" id="{6543496A-F100-B188-BA4C-AA717820F000}"/>
              </a:ext>
            </a:extLst>
          </p:cNvPr>
          <p:cNvSpPr txBox="1"/>
          <p:nvPr/>
        </p:nvSpPr>
        <p:spPr>
          <a:xfrm>
            <a:off x="304800" y="3771672"/>
            <a:ext cx="8534400" cy="2354491"/>
          </a:xfrm>
          <a:prstGeom prst="rect">
            <a:avLst/>
          </a:prstGeom>
          <a:noFill/>
          <a:ln w="19050">
            <a:solidFill>
              <a:schemeClr val="accent6">
                <a:lumMod val="75000"/>
              </a:schemeClr>
            </a:solidFill>
          </a:ln>
        </p:spPr>
        <p:txBody>
          <a:bodyPr wrap="square" rtlCol="0">
            <a:spAutoFit/>
          </a:bodyPr>
          <a:lstStyle/>
          <a:p>
            <a:pPr marL="0" indent="0" algn="just">
              <a:lnSpc>
                <a:spcPct val="150000"/>
              </a:lnSpc>
              <a:buNone/>
            </a:pPr>
            <a:r>
              <a:rPr lang="en-US" sz="1400" b="0" i="0" dirty="0" err="1">
                <a:effectLst/>
                <a:latin typeface="Times New Roman" panose="02020603050405020304" pitchFamily="18" charset="0"/>
                <a:cs typeface="Times New Roman" panose="02020603050405020304" pitchFamily="18" charset="0"/>
              </a:rPr>
              <a:t>imprt</a:t>
            </a:r>
            <a:r>
              <a:rPr lang="en-US" sz="1400" b="0" i="0" dirty="0">
                <a:effectLst/>
                <a:latin typeface="Times New Roman" panose="02020603050405020304" pitchFamily="18" charset="0"/>
                <a:cs typeface="Times New Roman" panose="02020603050405020304" pitchFamily="18" charset="0"/>
              </a:rPr>
              <a:t> </a:t>
            </a:r>
            <a:r>
              <a:rPr lang="en-US" sz="1400" b="0" i="0" dirty="0" err="1">
                <a:effectLst/>
                <a:latin typeface="Times New Roman" panose="02020603050405020304" pitchFamily="18" charset="0"/>
                <a:cs typeface="Times New Roman" panose="02020603050405020304" pitchFamily="18" charset="0"/>
              </a:rPr>
              <a:t>numpy</a:t>
            </a:r>
            <a:r>
              <a:rPr lang="en-US" sz="1400" b="0" i="0" dirty="0">
                <a:effectLst/>
                <a:latin typeface="Times New Roman" panose="02020603050405020304" pitchFamily="18" charset="0"/>
                <a:cs typeface="Times New Roman" panose="02020603050405020304" pitchFamily="18" charset="0"/>
              </a:rPr>
              <a:t> as np </a:t>
            </a:r>
          </a:p>
          <a:p>
            <a:pPr marL="0" indent="0">
              <a:buNone/>
            </a:pPr>
            <a:r>
              <a:rPr lang="en-US" sz="1400" b="0" i="0" dirty="0">
                <a:effectLst/>
                <a:latin typeface="Times New Roman" panose="02020603050405020304" pitchFamily="18" charset="0"/>
                <a:cs typeface="Times New Roman" panose="02020603050405020304" pitchFamily="18" charset="0"/>
              </a:rPr>
              <a:t>X = </a:t>
            </a:r>
            <a:r>
              <a:rPr lang="en-US" sz="1400" b="0" i="0" dirty="0" err="1">
                <a:effectLst/>
                <a:latin typeface="Times New Roman" panose="02020603050405020304" pitchFamily="18" charset="0"/>
                <a:cs typeface="Times New Roman" panose="02020603050405020304" pitchFamily="18" charset="0"/>
              </a:rPr>
              <a:t>np.array</a:t>
            </a:r>
            <a:r>
              <a:rPr lang="en-US" sz="1400" b="0" i="0" dirty="0">
                <a:effectLst/>
                <a:latin typeface="Times New Roman" panose="02020603050405020304" pitchFamily="18" charset="0"/>
                <a:cs typeface="Times New Roman" panose="02020603050405020304" pitchFamily="18" charset="0"/>
              </a:rPr>
              <a:t>([[5,3], [10,15], [15,12], [24,10], [30,30], [85,70], [71,80], [60,78], [70,55], [80,91],])</a:t>
            </a:r>
            <a:endParaRPr lang="en-US" sz="1400" dirty="0">
              <a:latin typeface="Times New Roman" panose="02020603050405020304" pitchFamily="18" charset="0"/>
              <a:cs typeface="Times New Roman" panose="02020603050405020304" pitchFamily="18" charset="0"/>
            </a:endParaRPr>
          </a:p>
          <a:p>
            <a:pPr marL="0" indent="0">
              <a:buNone/>
            </a:pPr>
            <a:r>
              <a:rPr lang="en-IN" sz="1400" b="0" i="0" dirty="0">
                <a:effectLst/>
                <a:latin typeface="Times New Roman" panose="02020603050405020304" pitchFamily="18" charset="0"/>
                <a:cs typeface="Times New Roman" panose="02020603050405020304" pitchFamily="18" charset="0"/>
              </a:rPr>
              <a:t>import </a:t>
            </a:r>
            <a:r>
              <a:rPr lang="en-IN" sz="1400" b="0" i="0" dirty="0" err="1">
                <a:effectLst/>
                <a:latin typeface="Times New Roman" panose="02020603050405020304" pitchFamily="18" charset="0"/>
                <a:cs typeface="Times New Roman" panose="02020603050405020304" pitchFamily="18" charset="0"/>
              </a:rPr>
              <a:t>matplotlib.pyplot</a:t>
            </a:r>
            <a:r>
              <a:rPr lang="en-IN" sz="1400" b="0" i="0" dirty="0">
                <a:effectLst/>
                <a:latin typeface="Times New Roman" panose="02020603050405020304" pitchFamily="18" charset="0"/>
                <a:cs typeface="Times New Roman" panose="02020603050405020304" pitchFamily="18" charset="0"/>
              </a:rPr>
              <a:t> as </a:t>
            </a:r>
            <a:r>
              <a:rPr lang="en-IN" sz="1400" b="0" i="0" dirty="0" err="1">
                <a:effectLst/>
                <a:latin typeface="Times New Roman" panose="02020603050405020304" pitchFamily="18" charset="0"/>
                <a:cs typeface="Times New Roman" panose="02020603050405020304" pitchFamily="18" charset="0"/>
              </a:rPr>
              <a:t>plt</a:t>
            </a:r>
            <a:r>
              <a:rPr lang="en-IN" sz="1400" b="0" i="0" dirty="0">
                <a:effectLst/>
                <a:latin typeface="Times New Roman" panose="02020603050405020304" pitchFamily="18" charset="0"/>
                <a:cs typeface="Times New Roman" panose="02020603050405020304" pitchFamily="18" charset="0"/>
              </a:rPr>
              <a:t> </a:t>
            </a:r>
          </a:p>
          <a:p>
            <a:pPr marL="0" indent="0">
              <a:buNone/>
            </a:pPr>
            <a:r>
              <a:rPr lang="en-IN" sz="1400" b="0" i="0" dirty="0">
                <a:effectLst/>
                <a:latin typeface="Times New Roman" panose="02020603050405020304" pitchFamily="18" charset="0"/>
                <a:cs typeface="Times New Roman" panose="02020603050405020304" pitchFamily="18" charset="0"/>
              </a:rPr>
              <a:t>labels = range(1, 11)</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plt.figure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figsize</a:t>
            </a:r>
            <a:r>
              <a:rPr lang="en-IN" sz="1400" b="0" i="0" dirty="0">
                <a:effectLst/>
                <a:latin typeface="Times New Roman" panose="02020603050405020304" pitchFamily="18" charset="0"/>
                <a:cs typeface="Times New Roman" panose="02020603050405020304" pitchFamily="18" charset="0"/>
              </a:rPr>
              <a:t>=(10, 7))</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plt.subplots_adjust</a:t>
            </a:r>
            <a:r>
              <a:rPr lang="en-IN" sz="1400" b="0" i="0" dirty="0">
                <a:effectLst/>
                <a:latin typeface="Times New Roman" panose="02020603050405020304" pitchFamily="18" charset="0"/>
                <a:cs typeface="Times New Roman" panose="02020603050405020304" pitchFamily="18" charset="0"/>
              </a:rPr>
              <a:t>(bottom=0.1) </a:t>
            </a:r>
          </a:p>
          <a:p>
            <a:pPr marL="0" indent="0">
              <a:buNone/>
            </a:pPr>
            <a:r>
              <a:rPr lang="en-IN" sz="1400" b="0" i="0" dirty="0" err="1">
                <a:effectLst/>
                <a:latin typeface="Times New Roman" panose="02020603050405020304" pitchFamily="18" charset="0"/>
                <a:cs typeface="Times New Roman" panose="02020603050405020304" pitchFamily="18" charset="0"/>
              </a:rPr>
              <a:t>plt.scatter</a:t>
            </a:r>
            <a:r>
              <a:rPr lang="en-IN" sz="1400" b="0" i="0" dirty="0">
                <a:effectLst/>
                <a:latin typeface="Times New Roman" panose="02020603050405020304" pitchFamily="18" charset="0"/>
                <a:cs typeface="Times New Roman" panose="02020603050405020304" pitchFamily="18" charset="0"/>
              </a:rPr>
              <a:t>(X[:,0],X[:,1], label='True Position’)</a:t>
            </a:r>
          </a:p>
          <a:p>
            <a:pPr marL="0" indent="0">
              <a:buNone/>
            </a:pPr>
            <a:r>
              <a:rPr lang="en-IN" sz="1400" b="0" i="0" dirty="0">
                <a:effectLst/>
                <a:latin typeface="Times New Roman" panose="02020603050405020304" pitchFamily="18" charset="0"/>
                <a:cs typeface="Times New Roman" panose="02020603050405020304" pitchFamily="18" charset="0"/>
              </a:rPr>
              <a:t> for label, x, y in zip(labels, X[:, 0], X[:, 1]):</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plt.annotate</a:t>
            </a:r>
            <a:r>
              <a:rPr lang="en-IN" sz="1400" b="0" i="0" dirty="0">
                <a:effectLst/>
                <a:latin typeface="Times New Roman" panose="02020603050405020304" pitchFamily="18" charset="0"/>
                <a:cs typeface="Times New Roman" panose="02020603050405020304" pitchFamily="18" charset="0"/>
              </a:rPr>
              <a:t>( label, </a:t>
            </a:r>
            <a:r>
              <a:rPr lang="en-IN" sz="1400" b="0" i="0" dirty="0" err="1">
                <a:effectLst/>
                <a:latin typeface="Times New Roman" panose="02020603050405020304" pitchFamily="18" charset="0"/>
                <a:cs typeface="Times New Roman" panose="02020603050405020304" pitchFamily="18" charset="0"/>
              </a:rPr>
              <a:t>xy</a:t>
            </a:r>
            <a:r>
              <a:rPr lang="en-IN" sz="1400" b="0" i="0" dirty="0">
                <a:effectLst/>
                <a:latin typeface="Times New Roman" panose="02020603050405020304" pitchFamily="18" charset="0"/>
                <a:cs typeface="Times New Roman" panose="02020603050405020304" pitchFamily="18" charset="0"/>
              </a:rPr>
              <a:t>=(x, y), </a:t>
            </a:r>
            <a:r>
              <a:rPr lang="en-IN" sz="1400" b="0" i="0" dirty="0" err="1">
                <a:effectLst/>
                <a:latin typeface="Times New Roman" panose="02020603050405020304" pitchFamily="18" charset="0"/>
                <a:cs typeface="Times New Roman" panose="02020603050405020304" pitchFamily="18" charset="0"/>
              </a:rPr>
              <a:t>xytext</a:t>
            </a:r>
            <a:r>
              <a:rPr lang="en-IN" sz="1400" b="0" i="0" dirty="0">
                <a:effectLst/>
                <a:latin typeface="Times New Roman" panose="02020603050405020304" pitchFamily="18" charset="0"/>
                <a:cs typeface="Times New Roman" panose="02020603050405020304" pitchFamily="18" charset="0"/>
              </a:rPr>
              <a:t>=(-3, 3), </a:t>
            </a:r>
            <a:r>
              <a:rPr lang="en-IN" sz="1400" b="0" i="0" dirty="0" err="1">
                <a:effectLst/>
                <a:latin typeface="Times New Roman" panose="02020603050405020304" pitchFamily="18" charset="0"/>
                <a:cs typeface="Times New Roman" panose="02020603050405020304" pitchFamily="18" charset="0"/>
              </a:rPr>
              <a:t>textcoords</a:t>
            </a:r>
            <a:r>
              <a:rPr lang="en-IN" sz="1400" b="0" i="0" dirty="0">
                <a:effectLst/>
                <a:latin typeface="Times New Roman" panose="02020603050405020304" pitchFamily="18" charset="0"/>
                <a:cs typeface="Times New Roman" panose="02020603050405020304" pitchFamily="18" charset="0"/>
              </a:rPr>
              <a:t>='offset points', ha='right', </a:t>
            </a:r>
            <a:r>
              <a:rPr lang="en-IN" sz="1400" b="0" i="0" dirty="0" err="1">
                <a:effectLst/>
                <a:latin typeface="Times New Roman" panose="02020603050405020304" pitchFamily="18" charset="0"/>
                <a:cs typeface="Times New Roman" panose="02020603050405020304" pitchFamily="18" charset="0"/>
              </a:rPr>
              <a:t>va</a:t>
            </a:r>
            <a:r>
              <a:rPr lang="en-IN" sz="1400" b="0" i="0" dirty="0">
                <a:effectLst/>
                <a:latin typeface="Times New Roman" panose="02020603050405020304" pitchFamily="18" charset="0"/>
                <a:cs typeface="Times New Roman" panose="02020603050405020304" pitchFamily="18" charset="0"/>
              </a:rPr>
              <a:t>='bottom’)</a:t>
            </a:r>
          </a:p>
          <a:p>
            <a:pPr marL="0" indent="0">
              <a:buNone/>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plt.show</a:t>
            </a:r>
            <a:r>
              <a:rPr lang="en-IN" sz="1400" b="0" i="0" dirty="0">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78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0"/>
            <a:ext cx="3581400" cy="365125"/>
          </a:xfrm>
        </p:spPr>
        <p:txBody>
          <a:bodyPr/>
          <a:lstStyle/>
          <a:p>
            <a:r>
              <a:rPr lang="en-US"/>
              <a:t>BATCH NO: 60                  PRESENTED DATE: 28-052022</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pPr/>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56A3DFC0-AB30-4E49-9A3C-6B6581180401}" type="datetime1">
              <a:rPr lang="en-IN" smtClean="0"/>
              <a:t>28-05-2022</a:t>
            </a:fld>
            <a:endParaRPr lang="en-IN"/>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66018"/>
            <a:ext cx="8229600" cy="4525963"/>
          </a:xfrm>
        </p:spPr>
        <p:txBody>
          <a:bodyPr>
            <a:normAutofit/>
          </a:bodyPr>
          <a:lstStyle/>
          <a:p>
            <a:r>
              <a:rPr lang="en-US" sz="2000" dirty="0">
                <a:latin typeface="Times New Roman" pitchFamily="18" charset="0"/>
                <a:cs typeface="Times New Roman" pitchFamily="18" charset="0"/>
              </a:rPr>
              <a:t>INTEGRATION TESTING</a:t>
            </a:r>
          </a:p>
          <a:p>
            <a:pPr marL="0" indent="0">
              <a:buNone/>
            </a:pPr>
            <a:r>
              <a:rPr lang="en-US" sz="2000" dirty="0">
                <a:latin typeface="Times New Roman" pitchFamily="18" charset="0"/>
                <a:cs typeface="Times New Roman" pitchFamily="18" charset="0"/>
              </a:rPr>
              <a:t>After integrating the modules need to see if the combined modules work together or not. These testing is known as integration testing.</a:t>
            </a: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20</a:t>
            </a:fld>
            <a:endParaRPr lang="en-IN"/>
          </a:p>
        </p:txBody>
      </p:sp>
      <p:sp>
        <p:nvSpPr>
          <p:cNvPr id="6" name="Title 1"/>
          <p:cNvSpPr>
            <a:spLocks noGrp="1"/>
          </p:cNvSpPr>
          <p:nvPr>
            <p:ph type="title"/>
          </p:nvPr>
        </p:nvSpPr>
        <p:spPr>
          <a:xfrm>
            <a:off x="304800" y="262334"/>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87899259-9000-4561-B0DC-8C8DA520277F}" type="datetime1">
              <a:rPr lang="en-IN" smtClean="0"/>
              <a:t>28-05-2022</a:t>
            </a:fld>
            <a:endParaRPr lang="en-IN"/>
          </a:p>
        </p:txBody>
      </p:sp>
      <p:sp>
        <p:nvSpPr>
          <p:cNvPr id="2" name="TextBox 1">
            <a:extLst>
              <a:ext uri="{FF2B5EF4-FFF2-40B4-BE49-F238E27FC236}">
                <a16:creationId xmlns:a16="http://schemas.microsoft.com/office/drawing/2014/main" id="{5AA89304-8C0D-45B4-51F9-4C36DADB755E}"/>
              </a:ext>
            </a:extLst>
          </p:cNvPr>
          <p:cNvSpPr txBox="1"/>
          <p:nvPr/>
        </p:nvSpPr>
        <p:spPr>
          <a:xfrm>
            <a:off x="609600" y="2602027"/>
            <a:ext cx="7315200" cy="3612592"/>
          </a:xfrm>
          <a:prstGeom prst="rect">
            <a:avLst/>
          </a:prstGeom>
          <a:noFill/>
          <a:ln w="19050">
            <a:solidFill>
              <a:schemeClr val="accent6">
                <a:lumMod val="75000"/>
              </a:schemeClr>
            </a:solidFill>
          </a:ln>
        </p:spPr>
        <p:txBody>
          <a:bodyPr wrap="square" rtlCol="0">
            <a:spAutoFit/>
          </a:bodyPr>
          <a:lstStyle/>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tf_example</a:t>
            </a:r>
            <a:r>
              <a:rPr lang="en-IN" sz="1400" b="0" i="0" dirty="0">
                <a:effectLst/>
                <a:latin typeface="Times New Roman" panose="02020603050405020304" pitchFamily="18" charset="0"/>
                <a:cs typeface="Times New Roman" panose="02020603050405020304" pitchFamily="18" charset="0"/>
              </a:rPr>
              <a:t> = </a:t>
            </a:r>
            <a:r>
              <a:rPr lang="en-IN" sz="1400" b="0" i="0" dirty="0" err="1">
                <a:effectLst/>
                <a:latin typeface="Times New Roman" panose="02020603050405020304" pitchFamily="18" charset="0"/>
                <a:cs typeface="Times New Roman" panose="02020603050405020304" pitchFamily="18" charset="0"/>
              </a:rPr>
              <a:t>tf.train.Example</a:t>
            </a:r>
            <a:r>
              <a:rPr lang="en-IN" sz="1400" b="0" i="0" dirty="0">
                <a:effectLst/>
                <a:latin typeface="Times New Roman" panose="02020603050405020304" pitchFamily="18" charset="0"/>
                <a:cs typeface="Times New Roman" panose="02020603050405020304" pitchFamily="18" charset="0"/>
              </a:rPr>
              <a:t>(features=</a:t>
            </a:r>
            <a:r>
              <a:rPr lang="en-IN" sz="1400" b="0" i="0" dirty="0" err="1">
                <a:effectLst/>
                <a:latin typeface="Times New Roman" panose="02020603050405020304" pitchFamily="18" charset="0"/>
                <a:cs typeface="Times New Roman" panose="02020603050405020304" pitchFamily="18" charset="0"/>
              </a:rPr>
              <a:t>tf.train.Features</a:t>
            </a:r>
            <a:r>
              <a:rPr lang="en-IN" sz="1400" b="0" i="0" dirty="0">
                <a:effectLst/>
                <a:latin typeface="Times New Roman" panose="02020603050405020304" pitchFamily="18" charset="0"/>
                <a:cs typeface="Times New Roman" panose="02020603050405020304" pitchFamily="18" charset="0"/>
              </a:rPr>
              <a:t>(feature={        'image/height': dataset_util.int64_feature(height),        'image/width': dataset_util.int64_feature(width),        'image/filename':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(filename),        'image/</a:t>
            </a:r>
            <a:r>
              <a:rPr lang="en-IN" sz="1400" b="0" i="0" dirty="0" err="1">
                <a:effectLst/>
                <a:latin typeface="Times New Roman" panose="02020603050405020304" pitchFamily="18" charset="0"/>
                <a:cs typeface="Times New Roman" panose="02020603050405020304" pitchFamily="18" charset="0"/>
              </a:rPr>
              <a:t>source_id</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(filename),        'image/encoded':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encoded_jpg</a:t>
            </a:r>
            <a:r>
              <a:rPr lang="en-IN" sz="1400" b="0" i="0" dirty="0">
                <a:effectLst/>
                <a:latin typeface="Times New Roman" panose="02020603050405020304" pitchFamily="18" charset="0"/>
                <a:cs typeface="Times New Roman" panose="02020603050405020304" pitchFamily="18" charset="0"/>
              </a:rPr>
              <a:t>),        'image/format': </a:t>
            </a:r>
            <a:r>
              <a:rPr lang="en-IN" sz="1400" b="0" i="0" dirty="0" err="1">
                <a:effectLst/>
                <a:latin typeface="Times New Roman" panose="02020603050405020304" pitchFamily="18" charset="0"/>
                <a:cs typeface="Times New Roman" panose="02020603050405020304" pitchFamily="18" charset="0"/>
              </a:rPr>
              <a:t>dataset_util.bytes_feature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image_format</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xmin</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xmins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xmax</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xmaxs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ymin</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ymins</a:t>
            </a:r>
            <a:r>
              <a:rPr lang="en-IN" sz="1400" b="0" i="0" dirty="0">
                <a:effectLst/>
                <a:latin typeface="Times New Roman" panose="02020603050405020304" pitchFamily="18" charset="0"/>
                <a:cs typeface="Times New Roman" panose="02020603050405020304" pitchFamily="18" charset="0"/>
              </a:rPr>
              <a:t>),        'image/object/</a:t>
            </a:r>
            <a:r>
              <a:rPr lang="en-IN" sz="1400" b="0" i="0" dirty="0" err="1">
                <a:effectLst/>
                <a:latin typeface="Times New Roman" panose="02020603050405020304" pitchFamily="18" charset="0"/>
                <a:cs typeface="Times New Roman" panose="02020603050405020304" pitchFamily="18" charset="0"/>
              </a:rPr>
              <a:t>bbox</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ymax</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dataset_util.float_list_feature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ymaxs</a:t>
            </a:r>
            <a:r>
              <a:rPr lang="en-IN" sz="1400" b="0" i="0" dirty="0">
                <a:effectLst/>
                <a:latin typeface="Times New Roman" panose="02020603050405020304" pitchFamily="18" charset="0"/>
                <a:cs typeface="Times New Roman" panose="02020603050405020304" pitchFamily="18" charset="0"/>
              </a:rPr>
              <a:t>),        'image/object/class/text': </a:t>
            </a:r>
            <a:r>
              <a:rPr lang="en-IN" sz="1400" b="0" i="0" dirty="0" err="1">
                <a:effectLst/>
                <a:latin typeface="Times New Roman" panose="02020603050405020304" pitchFamily="18" charset="0"/>
                <a:cs typeface="Times New Roman" panose="02020603050405020304" pitchFamily="18" charset="0"/>
              </a:rPr>
              <a:t>dataset_util.bytes_list_feature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classes_text</a:t>
            </a:r>
            <a:r>
              <a:rPr lang="en-IN" sz="1400" b="0" i="0" dirty="0">
                <a:effectLst/>
                <a:latin typeface="Times New Roman" panose="02020603050405020304" pitchFamily="18" charset="0"/>
                <a:cs typeface="Times New Roman" panose="02020603050405020304" pitchFamily="18" charset="0"/>
              </a:rPr>
              <a:t>),        'image/object/class/label': dataset_util.int64_list_feature(classes),    }))    return </a:t>
            </a:r>
            <a:r>
              <a:rPr lang="en-IN" sz="1400" b="0" i="0" dirty="0" err="1">
                <a:effectLst/>
                <a:latin typeface="Times New Roman" panose="02020603050405020304" pitchFamily="18" charset="0"/>
                <a:cs typeface="Times New Roman" panose="02020603050405020304" pitchFamily="18" charset="0"/>
              </a:rPr>
              <a:t>tf_example</a:t>
            </a:r>
            <a:endParaRPr lang="en-IN" sz="1400" dirty="0"/>
          </a:p>
        </p:txBody>
      </p:sp>
    </p:spTree>
    <p:extLst>
      <p:ext uri="{BB962C8B-B14F-4D97-AF65-F5344CB8AC3E}">
        <p14:creationId xmlns:p14="http://schemas.microsoft.com/office/powerpoint/2010/main" val="367146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525963"/>
          </a:xfrm>
        </p:spPr>
        <p:txBody>
          <a:bodyPr>
            <a:normAutofit/>
          </a:bodyPr>
          <a:lstStyle/>
          <a:p>
            <a:r>
              <a:rPr lang="en-US" sz="2000" dirty="0">
                <a:latin typeface="Times New Roman" pitchFamily="18" charset="0"/>
                <a:cs typeface="Times New Roman" pitchFamily="18" charset="0"/>
              </a:rPr>
              <a:t>Functional Testing</a:t>
            </a:r>
          </a:p>
          <a:p>
            <a:pPr marL="0" indent="0">
              <a:buNone/>
            </a:pPr>
            <a:r>
              <a:rPr lang="en-US" sz="2000" dirty="0">
                <a:latin typeface="Times New Roman" pitchFamily="18" charset="0"/>
                <a:cs typeface="Times New Roman" pitchFamily="18" charset="0"/>
              </a:rPr>
              <a:t>The functions are tested by feeding them input and examining the output of the functional testing. These functional testing ensures that the requirements are properly satisfied by the application. From this types of testing is not concerned with how processing occurs, but rather with the results of processing. It simulates actual system usage but does not make any system structure assumption.</a:t>
            </a: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21</a:t>
            </a:fld>
            <a:endParaRPr lang="en-IN"/>
          </a:p>
        </p:txBody>
      </p:sp>
      <p:sp>
        <p:nvSpPr>
          <p:cNvPr id="6" name="Title 1"/>
          <p:cNvSpPr>
            <a:spLocks noGrp="1"/>
          </p:cNvSpPr>
          <p:nvPr>
            <p:ph type="title"/>
          </p:nvPr>
        </p:nvSpPr>
        <p:spPr>
          <a:xfrm>
            <a:off x="152400" y="16733"/>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64609DA1-B537-46A8-88A6-8A8E3C5611F1}" type="datetime1">
              <a:rPr lang="en-IN" smtClean="0"/>
              <a:t>28-05-2022</a:t>
            </a:fld>
            <a:endParaRPr lang="en-IN"/>
          </a:p>
        </p:txBody>
      </p:sp>
      <p:sp>
        <p:nvSpPr>
          <p:cNvPr id="9" name="TextBox 8">
            <a:extLst>
              <a:ext uri="{FF2B5EF4-FFF2-40B4-BE49-F238E27FC236}">
                <a16:creationId xmlns:a16="http://schemas.microsoft.com/office/drawing/2014/main" id="{C6DD0671-351A-28F1-9570-1D4516D118DA}"/>
              </a:ext>
            </a:extLst>
          </p:cNvPr>
          <p:cNvSpPr txBox="1"/>
          <p:nvPr/>
        </p:nvSpPr>
        <p:spPr>
          <a:xfrm>
            <a:off x="800100" y="3101181"/>
            <a:ext cx="7239000" cy="3608488"/>
          </a:xfrm>
          <a:prstGeom prst="rect">
            <a:avLst/>
          </a:prstGeom>
          <a:noFill/>
          <a:ln w="19050">
            <a:solidFill>
              <a:schemeClr val="accent6">
                <a:lumMod val="75000"/>
              </a:schemeClr>
            </a:solidFill>
          </a:ln>
        </p:spPr>
        <p:txBody>
          <a:bodyPr wrap="square" rtlCol="0">
            <a:spAutoFit/>
          </a:bodyPr>
          <a:lstStyle/>
          <a:p>
            <a:pPr algn="just">
              <a:lnSpc>
                <a:spcPct val="150000"/>
              </a:lnSpc>
            </a:pPr>
            <a:r>
              <a:rPr lang="en-IN" sz="1400" b="0" i="0" dirty="0">
                <a:effectLst/>
                <a:latin typeface="Times New Roman" panose="02020603050405020304" pitchFamily="18" charset="0"/>
                <a:cs typeface="Times New Roman" panose="02020603050405020304" pitchFamily="18" charset="0"/>
              </a:rPr>
              <a:t>def main(_):    writer = </a:t>
            </a:r>
            <a:r>
              <a:rPr lang="en-IN" sz="1400" b="0" i="0" dirty="0" err="1">
                <a:effectLst/>
                <a:latin typeface="Times New Roman" panose="02020603050405020304" pitchFamily="18" charset="0"/>
                <a:cs typeface="Times New Roman" panose="02020603050405020304" pitchFamily="18" charset="0"/>
              </a:rPr>
              <a:t>tf.python_io.TFRecordWriter</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args.output_path</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path = </a:t>
            </a:r>
            <a:r>
              <a:rPr lang="en-IN" sz="1400" b="0" i="0" dirty="0" err="1">
                <a:effectLst/>
                <a:latin typeface="Times New Roman" panose="02020603050405020304" pitchFamily="18" charset="0"/>
                <a:cs typeface="Times New Roman" panose="02020603050405020304" pitchFamily="18" charset="0"/>
              </a:rPr>
              <a:t>os.path.join</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args.image_dir</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examples = </a:t>
            </a:r>
            <a:r>
              <a:rPr lang="en-IN" sz="1400" b="0" i="0" dirty="0" err="1">
                <a:effectLst/>
                <a:latin typeface="Times New Roman" panose="02020603050405020304" pitchFamily="18" charset="0"/>
                <a:cs typeface="Times New Roman" panose="02020603050405020304" pitchFamily="18" charset="0"/>
              </a:rPr>
              <a:t>xml_to_csv</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args.xml_dir</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grouped = split(examples, 'filename’)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for group in grouped: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tf_example</a:t>
            </a:r>
            <a:r>
              <a:rPr lang="en-IN" sz="1400" b="0" i="0" dirty="0">
                <a:effectLst/>
                <a:latin typeface="Times New Roman" panose="02020603050405020304" pitchFamily="18" charset="0"/>
                <a:cs typeface="Times New Roman" panose="02020603050405020304" pitchFamily="18" charset="0"/>
              </a:rPr>
              <a:t> = </a:t>
            </a:r>
            <a:r>
              <a:rPr lang="en-IN" sz="1400" b="0" i="0" dirty="0" err="1">
                <a:effectLst/>
                <a:latin typeface="Times New Roman" panose="02020603050405020304" pitchFamily="18" charset="0"/>
                <a:cs typeface="Times New Roman" panose="02020603050405020304" pitchFamily="18" charset="0"/>
              </a:rPr>
              <a:t>create_tf_example</a:t>
            </a:r>
            <a:r>
              <a:rPr lang="en-IN" sz="1400" b="0" i="0" dirty="0">
                <a:effectLst/>
                <a:latin typeface="Times New Roman" panose="02020603050405020304" pitchFamily="18" charset="0"/>
                <a:cs typeface="Times New Roman" panose="02020603050405020304" pitchFamily="18" charset="0"/>
              </a:rPr>
              <a:t>(group, path)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writer.write</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tf_example.SerializeToString</a:t>
            </a: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writer.close</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print('Successfully created the </a:t>
            </a:r>
            <a:r>
              <a:rPr lang="en-IN" sz="1400" b="0" i="0" dirty="0" err="1">
                <a:effectLst/>
                <a:latin typeface="Times New Roman" panose="02020603050405020304" pitchFamily="18" charset="0"/>
                <a:cs typeface="Times New Roman" panose="02020603050405020304" pitchFamily="18" charset="0"/>
              </a:rPr>
              <a:t>TFRecord</a:t>
            </a:r>
            <a:r>
              <a:rPr lang="en-IN" sz="1400" b="0" i="0" dirty="0">
                <a:effectLst/>
                <a:latin typeface="Times New Roman" panose="02020603050405020304" pitchFamily="18" charset="0"/>
                <a:cs typeface="Times New Roman" panose="02020603050405020304" pitchFamily="18" charset="0"/>
              </a:rPr>
              <a:t> file: {}'.format(</a:t>
            </a:r>
            <a:r>
              <a:rPr lang="en-IN" sz="1400" b="0" i="0" dirty="0" err="1">
                <a:effectLst/>
                <a:latin typeface="Times New Roman" panose="02020603050405020304" pitchFamily="18" charset="0"/>
                <a:cs typeface="Times New Roman" panose="02020603050405020304" pitchFamily="18" charset="0"/>
              </a:rPr>
              <a:t>args.output_path</a:t>
            </a:r>
            <a:r>
              <a:rPr lang="en-IN" sz="1400" b="0" i="0" dirty="0">
                <a:effectLst/>
                <a:latin typeface="Times New Roman" panose="02020603050405020304" pitchFamily="18" charset="0"/>
                <a:cs typeface="Times New Roman" panose="02020603050405020304" pitchFamily="18" charset="0"/>
              </a:rPr>
              <a:t>))  </a:t>
            </a:r>
          </a:p>
          <a:p>
            <a:pPr algn="just">
              <a:lnSpc>
                <a:spcPct val="150000"/>
              </a:lnSpc>
            </a:pPr>
            <a:r>
              <a:rPr lang="en-IN" sz="1400" b="0" i="0" dirty="0">
                <a:effectLst/>
                <a:latin typeface="Times New Roman" panose="02020603050405020304" pitchFamily="18" charset="0"/>
                <a:cs typeface="Times New Roman" panose="02020603050405020304" pitchFamily="18" charset="0"/>
              </a:rPr>
              <a:t>  if </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 is not None: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examples.to_csv</a:t>
            </a:r>
            <a:r>
              <a:rPr lang="en-IN" sz="1400" b="0" i="0" dirty="0">
                <a:effectLst/>
                <a:latin typeface="Times New Roman" panose="02020603050405020304" pitchFamily="18" charset="0"/>
                <a:cs typeface="Times New Roman" panose="02020603050405020304" pitchFamily="18" charset="0"/>
              </a:rPr>
              <a:t>(</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 index=None)     </a:t>
            </a:r>
          </a:p>
          <a:p>
            <a:pPr algn="just">
              <a:lnSpc>
                <a:spcPct val="150000"/>
              </a:lnSpc>
            </a:pPr>
            <a:r>
              <a:rPr lang="en-IN" sz="1400" b="0" i="0" dirty="0">
                <a:effectLst/>
                <a:latin typeface="Times New Roman" panose="02020603050405020304" pitchFamily="18" charset="0"/>
                <a:cs typeface="Times New Roman" panose="02020603050405020304" pitchFamily="18" charset="0"/>
              </a:rPr>
              <a:t>   print('Successfully created the CSV file: {}'.format(</a:t>
            </a:r>
            <a:r>
              <a:rPr lang="en-IN" sz="1400" b="0" i="0" dirty="0" err="1">
                <a:effectLst/>
                <a:latin typeface="Times New Roman" panose="02020603050405020304" pitchFamily="18" charset="0"/>
                <a:cs typeface="Times New Roman" panose="02020603050405020304" pitchFamily="18" charset="0"/>
              </a:rPr>
              <a:t>args.csv_path</a:t>
            </a:r>
            <a:r>
              <a:rPr lang="en-IN" sz="1400" b="0" i="0" dirty="0">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96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37276"/>
            <a:ext cx="8229600" cy="4506324"/>
          </a:xfrm>
        </p:spPr>
        <p:txBody>
          <a:bodyPr>
            <a:normAutofit/>
          </a:bodyPr>
          <a:lstStyle/>
          <a:p>
            <a:r>
              <a:rPr lang="en-US" sz="2000" dirty="0">
                <a:latin typeface="Times New Roman" pitchFamily="18" charset="0"/>
                <a:cs typeface="Times New Roman" pitchFamily="18" charset="0"/>
              </a:rPr>
              <a:t>Black Box Testing</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Testing The Black box testing is a technique that involves the checking of the applications functionality without having any technical knowledge of the application like the knowledge of the code logic how the code works knowledge of the internal structure of the black box testing.</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White Box Testing</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Testing White box testing is a testing method that requires a good understanding of the code. It requires great knowledge of the internal logic.</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124200" y="6356350"/>
            <a:ext cx="39624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22</a:t>
            </a:fld>
            <a:endParaRPr lang="en-IN"/>
          </a:p>
        </p:txBody>
      </p:sp>
      <p:sp>
        <p:nvSpPr>
          <p:cNvPr id="6" name="Title 1"/>
          <p:cNvSpPr>
            <a:spLocks noGrp="1"/>
          </p:cNvSpPr>
          <p:nvPr>
            <p:ph type="title"/>
          </p:nvPr>
        </p:nvSpPr>
        <p:spPr>
          <a:xfrm>
            <a:off x="152400" y="319414"/>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
        <p:nvSpPr>
          <p:cNvPr id="8" name="Date Placeholder 7"/>
          <p:cNvSpPr>
            <a:spLocks noGrp="1"/>
          </p:cNvSpPr>
          <p:nvPr>
            <p:ph type="dt" sz="half" idx="10"/>
          </p:nvPr>
        </p:nvSpPr>
        <p:spPr/>
        <p:txBody>
          <a:bodyPr/>
          <a:lstStyle/>
          <a:p>
            <a:fld id="{731A9844-2E95-4B0B-B5A7-CBF821CFFC7D}" type="datetime1">
              <a:rPr lang="en-IN" smtClean="0"/>
              <a:t>28-05-2022</a:t>
            </a:fld>
            <a:endParaRPr lang="en-IN"/>
          </a:p>
        </p:txBody>
      </p:sp>
    </p:spTree>
    <p:extLst>
      <p:ext uri="{BB962C8B-B14F-4D97-AF65-F5344CB8AC3E}">
        <p14:creationId xmlns:p14="http://schemas.microsoft.com/office/powerpoint/2010/main" val="305468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FC6FD9C1-ED5F-47C4-9201-82BA97F5BD64}" type="datetime1">
              <a:rPr lang="en-IN" smtClean="0"/>
              <a:t>28-05-2022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23</a:t>
            </a:fld>
            <a:endParaRPr lang="en-IN"/>
          </a:p>
        </p:txBody>
      </p:sp>
      <p:sp>
        <p:nvSpPr>
          <p:cNvPr id="10" name="Footer Placeholder 9"/>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pic>
        <p:nvPicPr>
          <p:cNvPr id="11" name="Picture 10">
            <a:extLst>
              <a:ext uri="{FF2B5EF4-FFF2-40B4-BE49-F238E27FC236}">
                <a16:creationId xmlns:a16="http://schemas.microsoft.com/office/drawing/2014/main" id="{47C9F3B5-7A33-172C-F849-920E060922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821" y="838200"/>
            <a:ext cx="7432521" cy="4176464"/>
          </a:xfrm>
          <a:prstGeom prst="rect">
            <a:avLst/>
          </a:prstGeom>
        </p:spPr>
      </p:pic>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UNIT TESTING OUTPUT</a:t>
            </a:r>
          </a:p>
          <a:p>
            <a:endParaRPr lang="en-IN" dirty="0"/>
          </a:p>
        </p:txBody>
      </p:sp>
    </p:spTree>
    <p:extLst>
      <p:ext uri="{BB962C8B-B14F-4D97-AF65-F5344CB8AC3E}">
        <p14:creationId xmlns:p14="http://schemas.microsoft.com/office/powerpoint/2010/main" val="207729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AEF84C94-A81F-44E0-996C-69866B8A99E3}" type="datetime1">
              <a:rPr lang="en-IN" smtClean="0"/>
              <a:t>28-05-2022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24</a:t>
            </a:fld>
            <a:endParaRPr lang="en-IN"/>
          </a:p>
        </p:txBody>
      </p:sp>
      <p:sp>
        <p:nvSpPr>
          <p:cNvPr id="10" name="Footer Placeholder 9"/>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sz="1800" b="1" dirty="0">
                <a:latin typeface="Times New Roman" pitchFamily="18" charset="0"/>
                <a:cs typeface="Times New Roman" pitchFamily="18" charset="0"/>
              </a:rPr>
              <a:t>INTEGRATION</a:t>
            </a:r>
            <a:r>
              <a:rPr lang="en-US" b="1" dirty="0">
                <a:latin typeface="Times New Roman" panose="02020603050405020304" pitchFamily="18" charset="0"/>
                <a:cs typeface="Times New Roman" panose="02020603050405020304" pitchFamily="18" charset="0"/>
              </a:rPr>
              <a:t> OUTPUT</a:t>
            </a:r>
          </a:p>
          <a:p>
            <a:endParaRPr lang="en-IN" dirty="0"/>
          </a:p>
        </p:txBody>
      </p:sp>
      <p:pic>
        <p:nvPicPr>
          <p:cNvPr id="13" name="Picture 12">
            <a:extLst>
              <a:ext uri="{FF2B5EF4-FFF2-40B4-BE49-F238E27FC236}">
                <a16:creationId xmlns:a16="http://schemas.microsoft.com/office/drawing/2014/main" id="{3B0F9F46-4D1C-595F-4D89-79EF836F62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0827" y="838200"/>
            <a:ext cx="6882344" cy="4176465"/>
          </a:xfrm>
          <a:prstGeom prst="rect">
            <a:avLst/>
          </a:prstGeom>
        </p:spPr>
      </p:pic>
    </p:spTree>
    <p:extLst>
      <p:ext uri="{BB962C8B-B14F-4D97-AF65-F5344CB8AC3E}">
        <p14:creationId xmlns:p14="http://schemas.microsoft.com/office/powerpoint/2010/main" val="2542905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8" name="Date Placeholder 7"/>
          <p:cNvSpPr>
            <a:spLocks noGrp="1"/>
          </p:cNvSpPr>
          <p:nvPr>
            <p:ph type="dt" sz="half" idx="10"/>
          </p:nvPr>
        </p:nvSpPr>
        <p:spPr/>
        <p:txBody>
          <a:bodyPr/>
          <a:lstStyle/>
          <a:p>
            <a:fld id="{88044895-6EE6-4BB7-896C-6BA49CE95A78}" type="datetime1">
              <a:rPr lang="en-IN" smtClean="0"/>
              <a:t>28-05-2022</a:t>
            </a:fld>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pPr/>
              <a:t>25</a:t>
            </a:fld>
            <a:endParaRPr lang="en-IN"/>
          </a:p>
        </p:txBody>
      </p:sp>
      <p:sp>
        <p:nvSpPr>
          <p:cNvPr id="10" name="Footer Placeholder 9"/>
          <p:cNvSpPr>
            <a:spLocks noGrp="1"/>
          </p:cNvSpPr>
          <p:nvPr>
            <p:ph type="ftr" sz="quarter" idx="11"/>
          </p:nvPr>
        </p:nvSpPr>
        <p:spPr>
          <a:xfrm>
            <a:off x="3124200" y="6356350"/>
            <a:ext cx="3657600" cy="365125"/>
          </a:xfrm>
        </p:spPr>
        <p:txBody>
          <a:bodyPr/>
          <a:lstStyle/>
          <a:p>
            <a:r>
              <a:rPr lang="en-US" dirty="0"/>
              <a:t>BATCH NO: 60                  PRESENTED DATE: 28-052022</a:t>
            </a:r>
            <a:endParaRPr lang="en-IN" dirty="0"/>
          </a:p>
        </p:txBody>
      </p:sp>
      <p:sp>
        <p:nvSpPr>
          <p:cNvPr id="12" name="TextBox 11">
            <a:extLst>
              <a:ext uri="{FF2B5EF4-FFF2-40B4-BE49-F238E27FC236}">
                <a16:creationId xmlns:a16="http://schemas.microsoft.com/office/drawing/2014/main" id="{3D4E3CCF-3B03-7693-8CDA-D2B1EE627F1D}"/>
              </a:ext>
            </a:extLst>
          </p:cNvPr>
          <p:cNvSpPr txBox="1"/>
          <p:nvPr/>
        </p:nvSpPr>
        <p:spPr>
          <a:xfrm flipH="1">
            <a:off x="2971800" y="5354212"/>
            <a:ext cx="3358413" cy="646331"/>
          </a:xfrm>
          <a:prstGeom prst="rect">
            <a:avLst/>
          </a:prstGeom>
          <a:noFill/>
        </p:spPr>
        <p:txBody>
          <a:bodyPr wrap="square" rtlCol="0">
            <a:spAutoFit/>
          </a:bodyPr>
          <a:lstStyle/>
          <a:p>
            <a:r>
              <a:rPr lang="en-US" b="1" dirty="0">
                <a:latin typeface="Times New Roman" pitchFamily="18" charset="0"/>
                <a:cs typeface="Times New Roman" pitchFamily="18" charset="0"/>
              </a:rPr>
              <a:t>FUNCTIONAL OUTPUT</a:t>
            </a:r>
          </a:p>
          <a:p>
            <a:endParaRPr lang="en-IN" dirty="0"/>
          </a:p>
        </p:txBody>
      </p:sp>
      <p:pic>
        <p:nvPicPr>
          <p:cNvPr id="11" name="Picture 10">
            <a:extLst>
              <a:ext uri="{FF2B5EF4-FFF2-40B4-BE49-F238E27FC236}">
                <a16:creationId xmlns:a16="http://schemas.microsoft.com/office/drawing/2014/main" id="{00B3CC4F-C4B7-8FE9-857A-7C8FE8708F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2336" y="929414"/>
            <a:ext cx="6738809" cy="3968080"/>
          </a:xfrm>
          <a:prstGeom prst="rect">
            <a:avLst/>
          </a:prstGeom>
        </p:spPr>
      </p:pic>
    </p:spTree>
    <p:extLst>
      <p:ext uri="{BB962C8B-B14F-4D97-AF65-F5344CB8AC3E}">
        <p14:creationId xmlns:p14="http://schemas.microsoft.com/office/powerpoint/2010/main" val="234986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6673"/>
            <a:ext cx="8229600" cy="1143000"/>
          </a:xfrm>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a:xfrm>
            <a:off x="3124200" y="6356350"/>
            <a:ext cx="38100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26</a:t>
            </a:fld>
            <a:endParaRPr lang="en-IN"/>
          </a:p>
        </p:txBody>
      </p:sp>
      <p:sp>
        <p:nvSpPr>
          <p:cNvPr id="7" name="Date Placeholder 6"/>
          <p:cNvSpPr>
            <a:spLocks noGrp="1"/>
          </p:cNvSpPr>
          <p:nvPr>
            <p:ph type="dt" sz="half" idx="10"/>
          </p:nvPr>
        </p:nvSpPr>
        <p:spPr/>
        <p:txBody>
          <a:bodyPr/>
          <a:lstStyle/>
          <a:p>
            <a:fld id="{FB8740C6-E83F-4ACB-95B4-1354B0BF671E}" type="datetime1">
              <a:rPr lang="en-IN" smtClean="0"/>
              <a:t>28-05-2022</a:t>
            </a:fld>
            <a:endParaRPr lang="en-IN"/>
          </a:p>
        </p:txBody>
      </p:sp>
      <p:sp>
        <p:nvSpPr>
          <p:cNvPr id="9" name="Content Placeholder 2">
            <a:extLst>
              <a:ext uri="{FF2B5EF4-FFF2-40B4-BE49-F238E27FC236}">
                <a16:creationId xmlns:a16="http://schemas.microsoft.com/office/drawing/2014/main" id="{3AF8D979-E8FB-7D13-0B00-59126EA47721}"/>
              </a:ext>
            </a:extLst>
          </p:cNvPr>
          <p:cNvSpPr>
            <a:spLocks noGrp="1"/>
          </p:cNvSpPr>
          <p:nvPr>
            <p:ph idx="1"/>
          </p:nvPr>
        </p:nvSpPr>
        <p:spPr>
          <a:xfrm>
            <a:off x="304800" y="1160748"/>
            <a:ext cx="8610600" cy="4630452"/>
          </a:xfrm>
        </p:spPr>
        <p:txBody>
          <a:bodyPr>
            <a:noAutofit/>
          </a:bodyPr>
          <a:lstStyle/>
          <a:p>
            <a:pPr marL="0" indent="0">
              <a:lnSpc>
                <a:spcPct val="150000"/>
              </a:lnSpc>
              <a:buNone/>
            </a:pPr>
            <a:r>
              <a:rPr lang="en-US" sz="1800" b="0" i="0" dirty="0">
                <a:effectLst/>
                <a:latin typeface="Arial" panose="020B0604020202020204" pitchFamily="34" charset="0"/>
              </a:rPr>
              <a:t>Nowadays, applications need several kinds of images as sources of information for</a:t>
            </a:r>
            <a:br>
              <a:rPr lang="en-US" sz="1800" dirty="0"/>
            </a:br>
            <a:r>
              <a:rPr lang="en-US" sz="1800" b="0" i="0" dirty="0">
                <a:effectLst/>
                <a:latin typeface="Arial" panose="020B0604020202020204" pitchFamily="34" charset="0"/>
              </a:rPr>
              <a:t>elucidation and analysis. Several features are to be extracted so as to perform </a:t>
            </a:r>
            <a:r>
              <a:rPr lang="en-US" sz="1800" b="0" i="0" dirty="0" err="1">
                <a:effectLst/>
                <a:latin typeface="Arial" panose="020B0604020202020204" pitchFamily="34" charset="0"/>
              </a:rPr>
              <a:t>vari</a:t>
            </a:r>
            <a:r>
              <a:rPr lang="en-US" sz="1800" b="0" i="0" dirty="0">
                <a:effectLst/>
                <a:latin typeface="Arial" panose="020B0604020202020204" pitchFamily="34" charset="0"/>
              </a:rPr>
              <a:t>-</a:t>
            </a:r>
            <a:br>
              <a:rPr lang="en-US" sz="1800" dirty="0"/>
            </a:br>
            <a:r>
              <a:rPr lang="en-US" sz="1800" b="0" i="0" dirty="0" err="1">
                <a:effectLst/>
                <a:latin typeface="Arial" panose="020B0604020202020204" pitchFamily="34" charset="0"/>
              </a:rPr>
              <a:t>ous</a:t>
            </a:r>
            <a:r>
              <a:rPr lang="en-US" sz="1800" b="0" i="0" dirty="0">
                <a:effectLst/>
                <a:latin typeface="Arial" panose="020B0604020202020204" pitchFamily="34" charset="0"/>
              </a:rPr>
              <a:t> applications. When an image is transformed from one form to another such as</a:t>
            </a:r>
            <a:br>
              <a:rPr lang="en-US" sz="1800" dirty="0"/>
            </a:br>
            <a:r>
              <a:rPr lang="en-US" sz="1800" b="0" i="0" dirty="0">
                <a:effectLst/>
                <a:latin typeface="Arial" panose="020B0604020202020204" pitchFamily="34" charset="0"/>
              </a:rPr>
              <a:t>digitizing, scanning, and communicating, storing, etc. degradation occurs. Image then undergoes feature extraction using various methods to make the image more readable by the </a:t>
            </a:r>
            <a:r>
              <a:rPr lang="en-US" sz="1800" b="0" i="0" dirty="0" err="1">
                <a:effectLst/>
                <a:latin typeface="Arial" panose="020B0604020202020204" pitchFamily="34" charset="0"/>
              </a:rPr>
              <a:t>computer.Sign</a:t>
            </a:r>
            <a:r>
              <a:rPr lang="en-US" sz="1800" b="0" i="0" dirty="0">
                <a:effectLst/>
                <a:latin typeface="Arial" panose="020B0604020202020204" pitchFamily="34" charset="0"/>
              </a:rPr>
              <a:t> language recognition system is a powerful tool to prepare an expert knowledge, edge </a:t>
            </a:r>
            <a:r>
              <a:rPr lang="en-US" sz="1800" b="0" i="0" dirty="0" err="1">
                <a:effectLst/>
                <a:latin typeface="Arial" panose="020B0604020202020204" pitchFamily="34" charset="0"/>
              </a:rPr>
              <a:t>detectand</a:t>
            </a:r>
            <a:r>
              <a:rPr lang="en-US" sz="1800" b="0" i="0" dirty="0">
                <a:effectLst/>
                <a:latin typeface="Arial" panose="020B0604020202020204" pitchFamily="34" charset="0"/>
              </a:rPr>
              <a:t> the combination of inaccurate information from different sources. Intend of convolution neural network is to get the appropriate classification.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4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F0B4-DEDD-4D5E-954F-551FAB34B15F}"/>
              </a:ext>
            </a:extLst>
          </p:cNvPr>
          <p:cNvSpPr>
            <a:spLocks noGrp="1"/>
          </p:cNvSpPr>
          <p:nvPr>
            <p:ph type="title"/>
          </p:nvPr>
        </p:nvSpPr>
        <p:spPr/>
        <p:txBody>
          <a:bodyPr/>
          <a:lstStyle/>
          <a:p>
            <a:r>
              <a:rPr lang="en-IN" dirty="0"/>
              <a:t>Web references/video links</a:t>
            </a:r>
          </a:p>
        </p:txBody>
      </p:sp>
      <p:sp>
        <p:nvSpPr>
          <p:cNvPr id="3" name="Content Placeholder 2">
            <a:extLst>
              <a:ext uri="{FF2B5EF4-FFF2-40B4-BE49-F238E27FC236}">
                <a16:creationId xmlns:a16="http://schemas.microsoft.com/office/drawing/2014/main" id="{E719FD9C-1F01-435C-81F4-0E12D2E4DFB4}"/>
              </a:ext>
            </a:extLst>
          </p:cNvPr>
          <p:cNvSpPr>
            <a:spLocks noGrp="1"/>
          </p:cNvSpPr>
          <p:nvPr>
            <p:ph idx="1"/>
          </p:nvPr>
        </p:nvSpPr>
        <p:spPr/>
        <p:txBody>
          <a:bodyPr>
            <a:normAutofit/>
          </a:bodyPr>
          <a:lstStyle/>
          <a:p>
            <a:pPr>
              <a:buFont typeface="Wingdings" panose="05000000000000000000" pitchFamily="2" charset="2"/>
              <a:buChar char="Ø"/>
            </a:pPr>
            <a:endParaRPr lang="it-IT"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it-IT" sz="1200"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hlinkClick r:id="rId2"/>
              </a:rPr>
              <a:t>http://cs231n.stanford.edu/reports/2016/pdfs/214_Report.pdf</a:t>
            </a:r>
            <a:endParaRPr lang="it-IT"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a:t> </a:t>
            </a:r>
            <a:r>
              <a:rPr lang="en-IN" sz="2000" dirty="0">
                <a:latin typeface="Times New Roman" panose="02020603050405020304" pitchFamily="18" charset="0"/>
                <a:cs typeface="Times New Roman" panose="02020603050405020304" pitchFamily="18" charset="0"/>
                <a:hlinkClick r:id="rId3"/>
              </a:rPr>
              <a:t>http://www.iosrjen.org/Papers/vol3_issue2%20(part-2)/H03224551.pdf</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4"/>
              </a:rPr>
              <a:t>http://citeseerx.ist.psu.edu/viewdoc/download?doi=10.1.1.734.8389&amp;rep=rep1&amp;typ</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http://citeseerx.ist.psu.edu/viewdoc/download?doi=10.1.1.734.8389&amp;rep=rep1&amp;typ e=pdf</a:t>
            </a:r>
          </a:p>
        </p:txBody>
      </p:sp>
      <p:sp>
        <p:nvSpPr>
          <p:cNvPr id="4" name="Date Placeholder 3">
            <a:extLst>
              <a:ext uri="{FF2B5EF4-FFF2-40B4-BE49-F238E27FC236}">
                <a16:creationId xmlns:a16="http://schemas.microsoft.com/office/drawing/2014/main" id="{2BF83B2E-8DA2-4177-BAF5-CB5A51158085}"/>
              </a:ext>
            </a:extLst>
          </p:cNvPr>
          <p:cNvSpPr>
            <a:spLocks noGrp="1"/>
          </p:cNvSpPr>
          <p:nvPr>
            <p:ph type="dt" sz="half" idx="10"/>
          </p:nvPr>
        </p:nvSpPr>
        <p:spPr/>
        <p:txBody>
          <a:bodyPr/>
          <a:lstStyle/>
          <a:p>
            <a:fld id="{E3239B8E-6019-472E-A127-1D1BE93A1356}" type="datetime1">
              <a:rPr lang="en-IN" smtClean="0"/>
              <a:t>28-05-2022</a:t>
            </a:fld>
            <a:endParaRPr lang="en-IN"/>
          </a:p>
        </p:txBody>
      </p:sp>
      <p:sp>
        <p:nvSpPr>
          <p:cNvPr id="5" name="Footer Placeholder 4">
            <a:extLst>
              <a:ext uri="{FF2B5EF4-FFF2-40B4-BE49-F238E27FC236}">
                <a16:creationId xmlns:a16="http://schemas.microsoft.com/office/drawing/2014/main" id="{C12EDA55-EE54-4A04-BA0F-85CD156A8E0C}"/>
              </a:ext>
            </a:extLst>
          </p:cNvPr>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6" name="Slide Number Placeholder 5">
            <a:extLst>
              <a:ext uri="{FF2B5EF4-FFF2-40B4-BE49-F238E27FC236}">
                <a16:creationId xmlns:a16="http://schemas.microsoft.com/office/drawing/2014/main" id="{F160A596-212E-401F-A1BC-47317344C005}"/>
              </a:ext>
            </a:extLst>
          </p:cNvPr>
          <p:cNvSpPr>
            <a:spLocks noGrp="1"/>
          </p:cNvSpPr>
          <p:nvPr>
            <p:ph type="sldNum" sz="quarter" idx="12"/>
          </p:nvPr>
        </p:nvSpPr>
        <p:spPr/>
        <p:txBody>
          <a:bodyPr/>
          <a:lstStyle/>
          <a:p>
            <a:fld id="{669AD40C-E5A7-4132-A31D-54A4D1BB6E89}" type="slidenum">
              <a:rPr lang="en-IN" smtClean="0"/>
              <a:pPr/>
              <a:t>27</a:t>
            </a:fld>
            <a:endParaRPr lang="en-IN"/>
          </a:p>
        </p:txBody>
      </p:sp>
    </p:spTree>
    <p:extLst>
      <p:ext uri="{BB962C8B-B14F-4D97-AF65-F5344CB8AC3E}">
        <p14:creationId xmlns:p14="http://schemas.microsoft.com/office/powerpoint/2010/main" val="105975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7C06-129A-4A25-8CFE-662B279EABB0}"/>
              </a:ext>
            </a:extLst>
          </p:cNvPr>
          <p:cNvSpPr>
            <a:spLocks noGrp="1"/>
          </p:cNvSpPr>
          <p:nvPr>
            <p:ph type="title"/>
          </p:nvPr>
        </p:nvSpPr>
        <p:spPr/>
        <p:txBody>
          <a:bodyPr/>
          <a:lstStyle/>
          <a:p>
            <a:r>
              <a:rPr lang="en-IN" dirty="0"/>
              <a:t>Plagiarism Report of PPT</a:t>
            </a:r>
          </a:p>
        </p:txBody>
      </p:sp>
      <p:sp>
        <p:nvSpPr>
          <p:cNvPr id="3" name="Content Placeholder 2">
            <a:extLst>
              <a:ext uri="{FF2B5EF4-FFF2-40B4-BE49-F238E27FC236}">
                <a16:creationId xmlns:a16="http://schemas.microsoft.com/office/drawing/2014/main" id="{70D0E0B5-39BE-4C45-B96F-BDB34C306F83}"/>
              </a:ext>
            </a:extLst>
          </p:cNvPr>
          <p:cNvSpPr>
            <a:spLocks noGrp="1"/>
          </p:cNvSpPr>
          <p:nvPr>
            <p:ph idx="1"/>
          </p:nvPr>
        </p:nvSpPr>
        <p:spPr/>
        <p:txBody>
          <a:bodyPr/>
          <a:lstStyle/>
          <a:p>
            <a:r>
              <a:rPr lang="en-IN" dirty="0"/>
              <a:t>Include Plagiarism report of PPT</a:t>
            </a:r>
          </a:p>
        </p:txBody>
      </p:sp>
      <p:sp>
        <p:nvSpPr>
          <p:cNvPr id="4" name="Date Placeholder 3">
            <a:extLst>
              <a:ext uri="{FF2B5EF4-FFF2-40B4-BE49-F238E27FC236}">
                <a16:creationId xmlns:a16="http://schemas.microsoft.com/office/drawing/2014/main" id="{FCBCEBB2-70DD-47FB-932D-2DA3D1C6E978}"/>
              </a:ext>
            </a:extLst>
          </p:cNvPr>
          <p:cNvSpPr>
            <a:spLocks noGrp="1"/>
          </p:cNvSpPr>
          <p:nvPr>
            <p:ph type="dt" sz="half" idx="10"/>
          </p:nvPr>
        </p:nvSpPr>
        <p:spPr/>
        <p:txBody>
          <a:bodyPr/>
          <a:lstStyle/>
          <a:p>
            <a:fld id="{7D6102F2-FA5E-4ED3-B1AF-36307BCBFE08}" type="datetime1">
              <a:rPr lang="en-IN" smtClean="0"/>
              <a:t>28-05-2022</a:t>
            </a:fld>
            <a:endParaRPr lang="en-IN"/>
          </a:p>
        </p:txBody>
      </p:sp>
      <p:sp>
        <p:nvSpPr>
          <p:cNvPr id="5" name="Footer Placeholder 4">
            <a:extLst>
              <a:ext uri="{FF2B5EF4-FFF2-40B4-BE49-F238E27FC236}">
                <a16:creationId xmlns:a16="http://schemas.microsoft.com/office/drawing/2014/main" id="{7970E92E-4AEC-4EBC-9784-AD5CCCD6A1F1}"/>
              </a:ext>
            </a:extLst>
          </p:cNvPr>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6" name="Slide Number Placeholder 5">
            <a:extLst>
              <a:ext uri="{FF2B5EF4-FFF2-40B4-BE49-F238E27FC236}">
                <a16:creationId xmlns:a16="http://schemas.microsoft.com/office/drawing/2014/main" id="{CBD6115F-180C-4646-8D8F-6A3315BCAE8B}"/>
              </a:ext>
            </a:extLst>
          </p:cNvPr>
          <p:cNvSpPr>
            <a:spLocks noGrp="1"/>
          </p:cNvSpPr>
          <p:nvPr>
            <p:ph type="sldNum" sz="quarter" idx="12"/>
          </p:nvPr>
        </p:nvSpPr>
        <p:spPr/>
        <p:txBody>
          <a:bodyPr/>
          <a:lstStyle/>
          <a:p>
            <a:fld id="{669AD40C-E5A7-4132-A31D-54A4D1BB6E89}" type="slidenum">
              <a:rPr lang="en-IN" smtClean="0"/>
              <a:pPr/>
              <a:t>28</a:t>
            </a:fld>
            <a:endParaRPr lang="en-IN"/>
          </a:p>
        </p:txBody>
      </p:sp>
    </p:spTree>
    <p:extLst>
      <p:ext uri="{BB962C8B-B14F-4D97-AF65-F5344CB8AC3E}">
        <p14:creationId xmlns:p14="http://schemas.microsoft.com/office/powerpoint/2010/main" val="273053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a:xfrm>
            <a:off x="381000" y="412624"/>
            <a:ext cx="2508448" cy="1072160"/>
          </a:xfrm>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023862F5-E1D5-4133-82CE-48B61A5A979E}" type="datetime1">
              <a:rPr lang="en-IN" smtClean="0"/>
              <a:t>28-05-2022</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29</a:t>
            </a:fld>
            <a:endParaRPr lang="en-IN"/>
          </a:p>
        </p:txBody>
      </p:sp>
      <p:sp>
        <p:nvSpPr>
          <p:cNvPr id="9" name="Content Placeholder 1">
            <a:extLst>
              <a:ext uri="{FF2B5EF4-FFF2-40B4-BE49-F238E27FC236}">
                <a16:creationId xmlns:a16="http://schemas.microsoft.com/office/drawing/2014/main" id="{9756C18D-F16C-44FD-95FE-3F790DB145A6}"/>
              </a:ext>
            </a:extLst>
          </p:cNvPr>
          <p:cNvSpPr>
            <a:spLocks noGrp="1"/>
          </p:cNvSpPr>
          <p:nvPr>
            <p:ph idx="1"/>
          </p:nvPr>
        </p:nvSpPr>
        <p:spPr>
          <a:xfrm>
            <a:off x="457200" y="1484784"/>
            <a:ext cx="8229600" cy="4458816"/>
          </a:xfrm>
        </p:spPr>
        <p:txBody>
          <a:bodyPr>
            <a:noAutofit/>
          </a:bodyPr>
          <a:lstStyle/>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 Ankit V </a:t>
            </a:r>
            <a:r>
              <a:rPr lang="en-US" sz="2000" b="0" i="0" dirty="0" err="1">
                <a:solidFill>
                  <a:srgbClr val="222222"/>
                </a:solidFill>
                <a:effectLst/>
                <a:latin typeface="Times New Roman" panose="02020603050405020304" pitchFamily="18" charset="0"/>
                <a:cs typeface="Times New Roman" panose="02020603050405020304" pitchFamily="18" charset="0"/>
              </a:rPr>
              <a:t>Ponkia</a:t>
            </a:r>
            <a:r>
              <a:rPr lang="en-US" sz="2000" b="0" i="0" dirty="0">
                <a:solidFill>
                  <a:srgbClr val="222222"/>
                </a:solidFill>
                <a:effectLst/>
                <a:latin typeface="Times New Roman" panose="02020603050405020304" pitchFamily="18" charset="0"/>
                <a:cs typeface="Times New Roman" panose="02020603050405020304" pitchFamily="18" charset="0"/>
              </a:rPr>
              <a:t> and Jitendra Chaudhari(2020), ”Face Recognition Using </a:t>
            </a:r>
            <a:r>
              <a:rPr lang="en-US" sz="2000" b="0" i="0" dirty="0" err="1">
                <a:solidFill>
                  <a:srgbClr val="222222"/>
                </a:solidFill>
                <a:effectLst/>
                <a:latin typeface="Times New Roman" panose="02020603050405020304" pitchFamily="18" charset="0"/>
                <a:cs typeface="Times New Roman" panose="02020603050405020304" pitchFamily="18" charset="0"/>
              </a:rPr>
              <a:t>PCAAlgorithm</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Inventi</a:t>
            </a:r>
            <a:r>
              <a:rPr lang="en-US" sz="2000" b="0" i="0" dirty="0">
                <a:solidFill>
                  <a:srgbClr val="222222"/>
                </a:solidFill>
                <a:effectLst/>
                <a:latin typeface="Times New Roman" panose="02020603050405020304" pitchFamily="18" charset="0"/>
                <a:cs typeface="Times New Roman" panose="02020603050405020304" pitchFamily="18" charset="0"/>
              </a:rPr>
              <a:t> Rapid: Image Video Processing Journal, 4(1), pp. 519-524.</a:t>
            </a:r>
          </a:p>
          <a:p>
            <a:pPr marL="0" indent="0" algn="just">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B J Bipin, K </a:t>
            </a:r>
            <a:r>
              <a:rPr lang="en-US" sz="2000" b="0" i="0" dirty="0" err="1">
                <a:solidFill>
                  <a:srgbClr val="222222"/>
                </a:solidFill>
                <a:effectLst/>
                <a:latin typeface="Times New Roman" panose="02020603050405020304" pitchFamily="18" charset="0"/>
                <a:cs typeface="Times New Roman" panose="02020603050405020304" pitchFamily="18" charset="0"/>
              </a:rPr>
              <a:t>Nihar</a:t>
            </a:r>
            <a:r>
              <a:rPr lang="en-US" sz="2000" b="0" i="0" dirty="0">
                <a:solidFill>
                  <a:srgbClr val="222222"/>
                </a:solidFill>
                <a:effectLst/>
                <a:latin typeface="Times New Roman" panose="02020603050405020304" pitchFamily="18" charset="0"/>
                <a:cs typeface="Times New Roman" panose="02020603050405020304" pitchFamily="18" charset="0"/>
              </a:rPr>
              <a:t> and C. Adarsh(2020). A Comparative Binarization </a:t>
            </a:r>
            <a:r>
              <a:rPr lang="en-US" sz="2000" b="0" i="0" dirty="0" err="1">
                <a:solidFill>
                  <a:srgbClr val="222222"/>
                </a:solidFill>
                <a:effectLst/>
                <a:latin typeface="Times New Roman" panose="02020603050405020304" pitchFamily="18" charset="0"/>
                <a:cs typeface="Times New Roman" panose="02020603050405020304" pitchFamily="18" charset="0"/>
              </a:rPr>
              <a:t>Approachfor</a:t>
            </a:r>
            <a:r>
              <a:rPr lang="en-US" sz="2000" b="0" i="0" dirty="0">
                <a:solidFill>
                  <a:srgbClr val="222222"/>
                </a:solidFill>
                <a:effectLst/>
                <a:latin typeface="Times New Roman" panose="02020603050405020304" pitchFamily="18" charset="0"/>
                <a:cs typeface="Times New Roman" panose="02020603050405020304" pitchFamily="18" charset="0"/>
              </a:rPr>
              <a:t> Degraded Agreement Document Image from Various Pharmacies, </a:t>
            </a:r>
            <a:r>
              <a:rPr lang="en-US" sz="2000" b="0" i="0" dirty="0" err="1">
                <a:solidFill>
                  <a:srgbClr val="222222"/>
                </a:solidFill>
                <a:effectLst/>
                <a:latin typeface="Times New Roman" panose="02020603050405020304" pitchFamily="18" charset="0"/>
                <a:cs typeface="Times New Roman" panose="02020603050405020304" pitchFamily="18" charset="0"/>
              </a:rPr>
              <a:t>IEEEjournal</a:t>
            </a:r>
            <a:r>
              <a:rPr lang="en-US" sz="2000" b="0" i="0" dirty="0">
                <a:solidFill>
                  <a:srgbClr val="222222"/>
                </a:solidFill>
                <a:effectLst/>
                <a:latin typeface="Times New Roman" panose="02020603050405020304" pitchFamily="18" charset="0"/>
                <a:cs typeface="Times New Roman" panose="02020603050405020304" pitchFamily="18" charset="0"/>
              </a:rPr>
              <a:t>, 12(4), pp. 806-814.</a:t>
            </a:r>
          </a:p>
          <a:p>
            <a:pPr algn="just">
              <a:buFont typeface="Wingdings" panose="05000000000000000000" pitchFamily="2" charset="2"/>
              <a:buChar char="Ø"/>
            </a:pPr>
            <a:endParaRPr lang="en-US" sz="20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 K Suresh and V </a:t>
            </a:r>
            <a:r>
              <a:rPr lang="en-US" sz="2000" b="0" i="0" dirty="0" err="1">
                <a:solidFill>
                  <a:srgbClr val="222222"/>
                </a:solidFill>
                <a:effectLst/>
                <a:latin typeface="Times New Roman" panose="02020603050405020304" pitchFamily="18" charset="0"/>
                <a:cs typeface="Times New Roman" panose="02020603050405020304" pitchFamily="18" charset="0"/>
              </a:rPr>
              <a:t>Pattabiraman</a:t>
            </a:r>
            <a:r>
              <a:rPr lang="en-US" sz="2000" b="0" i="0" dirty="0">
                <a:solidFill>
                  <a:srgbClr val="222222"/>
                </a:solidFill>
                <a:effectLst/>
                <a:latin typeface="Times New Roman" panose="02020603050405020304" pitchFamily="18" charset="0"/>
                <a:cs typeface="Times New Roman" panose="02020603050405020304" pitchFamily="18" charset="0"/>
              </a:rPr>
              <a:t>(2021) ”An improved utility item sets mining </a:t>
            </a:r>
            <a:r>
              <a:rPr lang="en-US" sz="2000" b="0" i="0" dirty="0" err="1">
                <a:solidFill>
                  <a:srgbClr val="222222"/>
                </a:solidFill>
                <a:effectLst/>
                <a:latin typeface="Times New Roman" panose="02020603050405020304" pitchFamily="18" charset="0"/>
                <a:cs typeface="Times New Roman" panose="02020603050405020304" pitchFamily="18" charset="0"/>
              </a:rPr>
              <a:t>withrespect</a:t>
            </a:r>
            <a:r>
              <a:rPr lang="en-US" sz="2000" b="0" i="0" dirty="0">
                <a:solidFill>
                  <a:srgbClr val="222222"/>
                </a:solidFill>
                <a:effectLst/>
                <a:latin typeface="Times New Roman" panose="02020603050405020304" pitchFamily="18" charset="0"/>
                <a:cs typeface="Times New Roman" panose="02020603050405020304" pitchFamily="18" charset="0"/>
              </a:rPr>
              <a:t> to positive and negative values using mathematical model”, </a:t>
            </a:r>
            <a:r>
              <a:rPr lang="en-US" sz="2000" b="0" i="0" dirty="0" err="1">
                <a:solidFill>
                  <a:srgbClr val="222222"/>
                </a:solidFill>
                <a:effectLst/>
                <a:latin typeface="Times New Roman" panose="02020603050405020304" pitchFamily="18" charset="0"/>
                <a:cs typeface="Times New Roman" panose="02020603050405020304" pitchFamily="18" charset="0"/>
              </a:rPr>
              <a:t>InternationalJournal</a:t>
            </a:r>
            <a:r>
              <a:rPr lang="en-US" sz="2000" b="0" i="0" dirty="0">
                <a:solidFill>
                  <a:srgbClr val="222222"/>
                </a:solidFill>
                <a:effectLst/>
                <a:latin typeface="Times New Roman" panose="02020603050405020304" pitchFamily="18" charset="0"/>
                <a:cs typeface="Times New Roman" panose="02020603050405020304" pitchFamily="18" charset="0"/>
              </a:rPr>
              <a:t> of Pure and Applied Mathematics, 101(5), pp. 763772</a:t>
            </a:r>
          </a:p>
          <a:p>
            <a:pPr algn="just">
              <a:buFont typeface="Wingdings" panose="05000000000000000000" pitchFamily="2" charset="2"/>
              <a:buChar char="Ø"/>
            </a:pP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D3F160-03EA-F4E8-F915-510628E1158A}"/>
              </a:ext>
            </a:extLst>
          </p:cNvPr>
          <p:cNvSpPr>
            <a:spLocks noChangeArrowheads="1"/>
          </p:cNvSpPr>
          <p:nvPr/>
        </p:nvSpPr>
        <p:spPr bwMode="auto">
          <a:xfrm>
            <a:off x="979879" y="281257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BAF86EB-DEDB-9F18-18D5-C0FF142144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478CBF1-43D6-4F8F-71D7-DC20917C3069}"/>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A9F8C50-C02B-54EE-89CB-629FA8B32F79}"/>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23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288"/>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082382"/>
          </a:xfrm>
        </p:spPr>
        <p:txBody>
          <a:bodyPr>
            <a:noAutofit/>
          </a:bodyPr>
          <a:lstStyle/>
          <a:p>
            <a:pPr marL="0" indent="0" algn="just">
              <a:buNone/>
            </a:pPr>
            <a:r>
              <a:rPr lang="en-US" sz="2000" dirty="0">
                <a:effectLst/>
                <a:latin typeface="Times New Roman" panose="02020603050405020304" pitchFamily="18" charset="0"/>
                <a:cs typeface="Times New Roman" panose="02020603050405020304" pitchFamily="18" charset="0"/>
              </a:rPr>
              <a:t>The interface between humans and machines involves the most common modes of communication such as speech and hand gestures. These types of interactions are intuitive and user-friendly. In general, people have used remote controls and joysticks as controlling devices for many human machine </a:t>
            </a:r>
            <a:r>
              <a:rPr lang="en-US" sz="2000" dirty="0" err="1">
                <a:effectLst/>
                <a:latin typeface="Times New Roman" panose="02020603050405020304" pitchFamily="18" charset="0"/>
                <a:cs typeface="Times New Roman" panose="02020603050405020304" pitchFamily="18" charset="0"/>
              </a:rPr>
              <a:t>interfaces.However</a:t>
            </a:r>
            <a:r>
              <a:rPr lang="en-US" sz="2000" dirty="0">
                <a:effectLst/>
                <a:latin typeface="Times New Roman" panose="02020603050405020304" pitchFamily="18" charset="0"/>
                <a:cs typeface="Times New Roman" panose="02020603050405020304" pitchFamily="18" charset="0"/>
              </a:rPr>
              <a:t>, to operate those devices, a trained user is needed. On the other hand, a </a:t>
            </a:r>
            <a:r>
              <a:rPr lang="en-US" sz="2000" dirty="0" err="1">
                <a:effectLst/>
                <a:latin typeface="Times New Roman" panose="02020603050405020304" pitchFamily="18" charset="0"/>
                <a:cs typeface="Times New Roman" panose="02020603050405020304" pitchFamily="18" charset="0"/>
              </a:rPr>
              <a:t>handgesture</a:t>
            </a:r>
            <a:r>
              <a:rPr lang="en-US" sz="2000" dirty="0">
                <a:effectLst/>
                <a:latin typeface="Times New Roman" panose="02020603050405020304" pitchFamily="18" charset="0"/>
                <a:cs typeface="Times New Roman" panose="02020603050405020304" pitchFamily="18" charset="0"/>
              </a:rPr>
              <a:t>-based interface provides higher flexibility while also being user-friendly because the user has</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to operate a machine using only his hand in front of the camera. Several applications that use static hand gesture recognition systems are sign language interpretation , automatic television control, smart home interactive control, gaming, control of a software interface and control of virtual environments. In real-time application, high</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accuracy and robustness of background interference are required for the design of</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an efficient gesture recognition system. Therefore, the precision of the hand gesture</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recognition (HGR) system still provides several challenges researchers.</a:t>
            </a:r>
            <a:br>
              <a:rPr lang="en-US" sz="200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356350"/>
            <a:ext cx="3581400" cy="365125"/>
          </a:xfrm>
        </p:spPr>
        <p:txBody>
          <a:bodyPr/>
          <a:lstStyle/>
          <a:p>
            <a:r>
              <a:rPr lang="en-US"/>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a:p>
        </p:txBody>
      </p:sp>
      <p:sp>
        <p:nvSpPr>
          <p:cNvPr id="7" name="Date Placeholder 6"/>
          <p:cNvSpPr>
            <a:spLocks noGrp="1"/>
          </p:cNvSpPr>
          <p:nvPr>
            <p:ph type="dt" sz="half" idx="10"/>
          </p:nvPr>
        </p:nvSpPr>
        <p:spPr/>
        <p:txBody>
          <a:bodyPr/>
          <a:lstStyle/>
          <a:p>
            <a:fld id="{B32792A7-D50B-4CC2-B903-C52FC245C72F}" type="datetime1">
              <a:rPr lang="en-IN" smtClean="0"/>
              <a:t>28-05-2022</a:t>
            </a:fld>
            <a:endParaRPr lang="en-IN"/>
          </a:p>
        </p:txBody>
      </p:sp>
    </p:spTree>
    <p:extLst>
      <p:ext uri="{BB962C8B-B14F-4D97-AF65-F5344CB8AC3E}">
        <p14:creationId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1A36966D-0B73-47DB-BDCF-177FCCB5E633}" type="datetime1">
              <a:rPr lang="en-IN" smtClean="0"/>
              <a:t>28-05-2022</a:t>
            </a:fld>
            <a:endParaRPr lang="en-IN"/>
          </a:p>
        </p:txBody>
      </p:sp>
      <p:sp>
        <p:nvSpPr>
          <p:cNvPr id="3" name="Footer Placeholder 2"/>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30</a:t>
            </a:fld>
            <a:endParaRPr lang="en-IN"/>
          </a:p>
        </p:txBody>
      </p:sp>
      <p:sp>
        <p:nvSpPr>
          <p:cNvPr id="6" name="TextBox 5">
            <a:extLst>
              <a:ext uri="{FF2B5EF4-FFF2-40B4-BE49-F238E27FC236}">
                <a16:creationId xmlns:a16="http://schemas.microsoft.com/office/drawing/2014/main" id="{DFCF9901-EE54-4659-ADE4-1721C9D5EB1D}"/>
              </a:ext>
            </a:extLst>
          </p:cNvPr>
          <p:cNvSpPr txBox="1"/>
          <p:nvPr/>
        </p:nvSpPr>
        <p:spPr>
          <a:xfrm>
            <a:off x="465366" y="588426"/>
            <a:ext cx="2277967" cy="461665"/>
          </a:xfrm>
          <a:prstGeom prst="rect">
            <a:avLst/>
          </a:prstGeom>
          <a:noFill/>
        </p:spPr>
        <p:txBody>
          <a:bodyPr wrap="square" rtlCol="0">
            <a:spAutoFit/>
          </a:bodyPr>
          <a:lstStyle/>
          <a:p>
            <a:r>
              <a:rPr lang="en-IN" sz="2400" b="1" dirty="0">
                <a:latin typeface="Times New Roman" pitchFamily="18" charset="0"/>
                <a:cs typeface="Times New Roman" pitchFamily="18" charset="0"/>
              </a:rPr>
              <a:t>REFERENCES</a:t>
            </a:r>
            <a:endParaRPr lang="en-IN" sz="2400" dirty="0"/>
          </a:p>
        </p:txBody>
      </p:sp>
      <p:sp>
        <p:nvSpPr>
          <p:cNvPr id="9" name="Content Placeholder 1">
            <a:extLst>
              <a:ext uri="{FF2B5EF4-FFF2-40B4-BE49-F238E27FC236}">
                <a16:creationId xmlns:a16="http://schemas.microsoft.com/office/drawing/2014/main" id="{17F5CA56-8404-4378-BA41-AA8A77912A1C}"/>
              </a:ext>
            </a:extLst>
          </p:cNvPr>
          <p:cNvSpPr>
            <a:spLocks noGrp="1"/>
          </p:cNvSpPr>
          <p:nvPr>
            <p:ph idx="1"/>
          </p:nvPr>
        </p:nvSpPr>
        <p:spPr>
          <a:xfrm>
            <a:off x="438036" y="1036736"/>
            <a:ext cx="8229600" cy="5319614"/>
          </a:xfrm>
        </p:spPr>
        <p:txBody>
          <a:bodyPr>
            <a:noAutofit/>
          </a:bodyPr>
          <a:lstStyle/>
          <a:p>
            <a:pPr marL="0" indent="0" algn="just">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kern="1000" dirty="0">
                <a:solidFill>
                  <a:srgbClr val="222222"/>
                </a:solidFill>
                <a:effectLst/>
                <a:latin typeface="Times New Roman" panose="02020603050405020304" pitchFamily="18" charset="0"/>
                <a:cs typeface="Times New Roman" panose="02020603050405020304" pitchFamily="18" charset="0"/>
              </a:rPr>
              <a:t>MK J Khan, N </a:t>
            </a:r>
            <a:r>
              <a:rPr lang="en-US" sz="2000" b="0" i="0" kern="1000" dirty="0" err="1">
                <a:solidFill>
                  <a:srgbClr val="222222"/>
                </a:solidFill>
                <a:effectLst/>
                <a:latin typeface="Times New Roman" panose="02020603050405020304" pitchFamily="18" charset="0"/>
                <a:cs typeface="Times New Roman" panose="02020603050405020304" pitchFamily="18" charset="0"/>
              </a:rPr>
              <a:t>Ud</a:t>
            </a:r>
            <a:r>
              <a:rPr lang="en-US" sz="2000" b="0" i="0" kern="1000" dirty="0">
                <a:solidFill>
                  <a:srgbClr val="222222"/>
                </a:solidFill>
                <a:effectLst/>
                <a:latin typeface="Times New Roman" panose="02020603050405020304" pitchFamily="18" charset="0"/>
                <a:cs typeface="Times New Roman" panose="02020603050405020304" pitchFamily="18" charset="0"/>
              </a:rPr>
              <a:t> Din and B.S.Y. J.(2020), ”Interactive removal of </a:t>
            </a:r>
            <a:r>
              <a:rPr lang="en-US" sz="2000" b="0" i="0" kern="1000" dirty="0" err="1">
                <a:solidFill>
                  <a:srgbClr val="222222"/>
                </a:solidFill>
                <a:effectLst/>
                <a:latin typeface="Times New Roman" panose="02020603050405020304" pitchFamily="18" charset="0"/>
                <a:cs typeface="Times New Roman" panose="02020603050405020304" pitchFamily="18" charset="0"/>
              </a:rPr>
              <a:t>microphoneobject</a:t>
            </a:r>
            <a:r>
              <a:rPr lang="en-US" sz="2000" b="0" i="0" kern="1000" dirty="0">
                <a:solidFill>
                  <a:srgbClr val="222222"/>
                </a:solidFill>
                <a:effectLst/>
                <a:latin typeface="Times New Roman" panose="02020603050405020304" pitchFamily="18" charset="0"/>
                <a:cs typeface="Times New Roman" panose="02020603050405020304" pitchFamily="18" charset="0"/>
              </a:rPr>
              <a:t> in facial images”, Electronics, 8(10), pp.167-256.</a:t>
            </a:r>
          </a:p>
          <a:p>
            <a:pPr marL="0" indent="0" algn="just">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Xu, L. Ren, Jimmy Liu, C. Jia, J.. (2021). Deep convolutional neural </a:t>
            </a:r>
            <a:r>
              <a:rPr lang="en-IN" sz="2000" dirty="0" err="1">
                <a:latin typeface="Times New Roman" panose="02020603050405020304" pitchFamily="18" charset="0"/>
                <a:cs typeface="Times New Roman" panose="02020603050405020304" pitchFamily="18" charset="0"/>
              </a:rPr>
              <a:t>networkfor</a:t>
            </a:r>
            <a:r>
              <a:rPr lang="en-IN" sz="2000" dirty="0">
                <a:latin typeface="Times New Roman" panose="02020603050405020304" pitchFamily="18" charset="0"/>
                <a:cs typeface="Times New Roman" panose="02020603050405020304" pitchFamily="18" charset="0"/>
              </a:rPr>
              <a:t> image deconvolution. Advances in Neural Information Processing Systems,(6)2,pp: 1790-1798</a:t>
            </a: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60000"/>
              </a:lnSpc>
              <a:buNone/>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endParaRPr lang="en-US" sz="2000" b="0" i="0" kern="100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90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endParaRPr lang="en-IN" dirty="0"/>
          </a:p>
        </p:txBody>
      </p:sp>
      <p:sp>
        <p:nvSpPr>
          <p:cNvPr id="4" name="Footer Placeholder 3"/>
          <p:cNvSpPr>
            <a:spLocks noGrp="1"/>
          </p:cNvSpPr>
          <p:nvPr>
            <p:ph type="ftr" sz="quarter" idx="11"/>
          </p:nvPr>
        </p:nvSpPr>
        <p:spPr>
          <a:xfrm>
            <a:off x="3124200" y="6356350"/>
            <a:ext cx="3581400" cy="365125"/>
          </a:xfrm>
        </p:spPr>
        <p:txBody>
          <a:bodyPr/>
          <a:lstStyle/>
          <a:p>
            <a:r>
              <a:rPr lang="en-US"/>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a:p>
        </p:txBody>
      </p:sp>
      <p:sp>
        <p:nvSpPr>
          <p:cNvPr id="7" name="Date Placeholder 6"/>
          <p:cNvSpPr>
            <a:spLocks noGrp="1"/>
          </p:cNvSpPr>
          <p:nvPr>
            <p:ph type="dt" sz="half" idx="10"/>
          </p:nvPr>
        </p:nvSpPr>
        <p:spPr/>
        <p:txBody>
          <a:bodyPr/>
          <a:lstStyle/>
          <a:p>
            <a:fld id="{E081D5D1-E911-4F25-BA5B-86BFF718521D}" type="datetime1">
              <a:rPr lang="en-IN" smtClean="0"/>
              <a:t>28-05-2022</a:t>
            </a:fld>
            <a:endParaRPr lang="en-IN"/>
          </a:p>
        </p:txBody>
      </p:sp>
      <p:sp>
        <p:nvSpPr>
          <p:cNvPr id="9" name="Content Placeholder 2">
            <a:extLst>
              <a:ext uri="{FF2B5EF4-FFF2-40B4-BE49-F238E27FC236}">
                <a16:creationId xmlns:a16="http://schemas.microsoft.com/office/drawing/2014/main" id="{7BD42660-E269-A9C0-F02E-3D264F8E2363}"/>
              </a:ext>
            </a:extLst>
          </p:cNvPr>
          <p:cNvSpPr>
            <a:spLocks noGrp="1"/>
          </p:cNvSpPr>
          <p:nvPr>
            <p:ph idx="1"/>
          </p:nvPr>
        </p:nvSpPr>
        <p:spPr>
          <a:xfrm>
            <a:off x="445416" y="1295400"/>
            <a:ext cx="8229600" cy="4525963"/>
          </a:xfrm>
        </p:spPr>
        <p:txBody>
          <a:bodyPr>
            <a:normAutofit/>
          </a:bodyPr>
          <a:lstStyle/>
          <a:p>
            <a:pPr marL="0" indent="0" algn="just">
              <a:lnSpc>
                <a:spcPct val="150000"/>
              </a:lnSpc>
              <a:buNone/>
            </a:pPr>
            <a:r>
              <a:rPr lang="en-IN" sz="3400" b="1" dirty="0">
                <a:latin typeface="Times New Roman" panose="02020603050405020304" pitchFamily="18" charset="0"/>
                <a:cs typeface="Times New Roman" pitchFamily="18" charset="0"/>
              </a:rPr>
              <a:t>Aim of the Project:</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main  aim   of   the  project  is  to  recognize  human  intentions  </a:t>
            </a:r>
          </a:p>
          <a:p>
            <a:pPr marL="0" indent="0" algn="just">
              <a:buNone/>
            </a:pPr>
            <a:r>
              <a:rPr lang="en-US" sz="2000" b="0" i="0" dirty="0">
                <a:effectLst/>
                <a:latin typeface="Times New Roman" panose="02020603050405020304" pitchFamily="18" charset="0"/>
                <a:cs typeface="Times New Roman" panose="02020603050405020304" pitchFamily="18" charset="0"/>
              </a:rPr>
              <a:t>      through noncontact  communication  modes  as  humans  do,  such  as  by</a:t>
            </a:r>
          </a:p>
          <a:p>
            <a:pPr marL="0" indent="0" algn="just">
              <a:buNone/>
            </a:pPr>
            <a:r>
              <a:rPr lang="en-US" sz="2000" b="0" i="0" dirty="0">
                <a:effectLst/>
                <a:latin typeface="Times New Roman" panose="02020603050405020304" pitchFamily="18" charset="0"/>
                <a:cs typeface="Times New Roman" panose="02020603050405020304" pitchFamily="18" charset="0"/>
              </a:rPr>
              <a:t>      sound, facial expressions,  body  language,  and  gestures.</a:t>
            </a:r>
            <a:endParaRPr lang="en-US"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Among these modes, hand gestures are an important part of human language, and hence, the development of hand gesture recognition affects the nature and flexibility of human–computer interaction.</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053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pPr algn="l"/>
            <a:r>
              <a:rPr lang="en-IN" sz="2400" b="1" dirty="0">
                <a:latin typeface="Times New Roman" pitchFamily="18" charset="0"/>
                <a:cs typeface="Times New Roman" pitchFamily="18" charset="0"/>
              </a:rPr>
              <a:t>OBJECTIVES</a:t>
            </a:r>
            <a:endParaRPr lang="en-IN" dirty="0"/>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a:p>
        </p:txBody>
      </p:sp>
      <p:sp>
        <p:nvSpPr>
          <p:cNvPr id="7" name="Date Placeholder 6"/>
          <p:cNvSpPr>
            <a:spLocks noGrp="1"/>
          </p:cNvSpPr>
          <p:nvPr>
            <p:ph type="dt" sz="half" idx="10"/>
          </p:nvPr>
        </p:nvSpPr>
        <p:spPr/>
        <p:txBody>
          <a:bodyPr/>
          <a:lstStyle/>
          <a:p>
            <a:fld id="{985CC5C4-6985-4D69-BD3B-1CCDD996566D}" type="datetime1">
              <a:rPr lang="en-IN" smtClean="0"/>
              <a:t>28-05-2022</a:t>
            </a:fld>
            <a:endParaRPr lang="en-IN"/>
          </a:p>
        </p:txBody>
      </p:sp>
      <p:sp>
        <p:nvSpPr>
          <p:cNvPr id="9" name="Content Placeholder 2">
            <a:extLst>
              <a:ext uri="{FF2B5EF4-FFF2-40B4-BE49-F238E27FC236}">
                <a16:creationId xmlns:a16="http://schemas.microsoft.com/office/drawing/2014/main" id="{7BD42660-E269-A9C0-F02E-3D264F8E2363}"/>
              </a:ext>
            </a:extLst>
          </p:cNvPr>
          <p:cNvSpPr>
            <a:spLocks noGrp="1"/>
          </p:cNvSpPr>
          <p:nvPr>
            <p:ph idx="1"/>
          </p:nvPr>
        </p:nvSpPr>
        <p:spPr>
          <a:xfrm>
            <a:off x="428134" y="1331913"/>
            <a:ext cx="8229600" cy="4525963"/>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itchFamily="18" charset="0"/>
              </a:rPr>
              <a:t>SCOPE OF THE PROJECT: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demonstrated that with simple architectures of convolutional neural networks, it is possible to achieve excellent results for static gesture classification.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compared the proposed architectures with other existing networks in the literature and other gesture recognition methodologies.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next sections, we present a brief description of the techniques we used, our proposed methodology, and the experiments we carried out. </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578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828"/>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a:xfrm>
            <a:off x="3124200" y="6356350"/>
            <a:ext cx="38862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6</a:t>
            </a:fld>
            <a:endParaRPr lang="en-IN"/>
          </a:p>
        </p:txBody>
      </p:sp>
      <p:sp>
        <p:nvSpPr>
          <p:cNvPr id="7" name="Date Placeholder 6"/>
          <p:cNvSpPr>
            <a:spLocks noGrp="1"/>
          </p:cNvSpPr>
          <p:nvPr>
            <p:ph type="dt" sz="half" idx="10"/>
          </p:nvPr>
        </p:nvSpPr>
        <p:spPr/>
        <p:txBody>
          <a:bodyPr/>
          <a:lstStyle/>
          <a:p>
            <a:fld id="{C1144E36-E256-405C-A2DC-9733E1736EAB}" type="datetime1">
              <a:rPr lang="en-IN" smtClean="0"/>
              <a:t>28-05-2022</a:t>
            </a:fld>
            <a:endParaRPr lang="en-IN"/>
          </a:p>
        </p:txBody>
      </p:sp>
      <p:sp>
        <p:nvSpPr>
          <p:cNvPr id="8" name="TextBox 7">
            <a:extLst>
              <a:ext uri="{FF2B5EF4-FFF2-40B4-BE49-F238E27FC236}">
                <a16:creationId xmlns:a16="http://schemas.microsoft.com/office/drawing/2014/main" id="{4D5FF822-DF53-3803-4B96-0DF8BB6482B5}"/>
              </a:ext>
            </a:extLst>
          </p:cNvPr>
          <p:cNvSpPr txBox="1"/>
          <p:nvPr/>
        </p:nvSpPr>
        <p:spPr>
          <a:xfrm>
            <a:off x="457200" y="1411828"/>
            <a:ext cx="8229600" cy="5057603"/>
          </a:xfrm>
          <a:prstGeom prst="rect">
            <a:avLst/>
          </a:prstGeom>
          <a:noFill/>
        </p:spPr>
        <p:txBody>
          <a:bodyPr wrap="square">
            <a:spAutoFit/>
          </a:bodyPr>
          <a:lstStyle/>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Humans are able to recognize body and sign language easily. This is possible due to the combination of vision and synaptic interactions that were formed along brain development . In order to replicate this skill in computers, some problems need to be solved: how to separate objects of interest in images and which image capture technology and classification technique are more appropriate, among others. </a:t>
            </a:r>
          </a:p>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 The  evolution of computing and the ease of access of new technologies motivated the development , which are examples of innovation in input device technologies . In this way, these devices are capable of capturing human gestures, developing a new medium of human-machine interaction.</a:t>
            </a:r>
          </a:p>
          <a:p>
            <a:pPr algn="just">
              <a:lnSpc>
                <a:spcPct val="125000"/>
              </a:lnSpc>
              <a:buFont typeface="Wingdings" pitchFamily="2" charset="2"/>
              <a:buChar char="Ø"/>
            </a:pPr>
            <a:r>
              <a:rPr lang="en-US" sz="2000" dirty="0">
                <a:latin typeface="Times New Roman" panose="02020603050405020304" pitchFamily="18" charset="0"/>
                <a:cs typeface="Times New Roman" panose="02020603050405020304" pitchFamily="18" charset="0"/>
              </a:rPr>
              <a:t>In this work, we used two image bases of 24 gestures, some segmentation techniques and the use of convolutional neural networks (CNNs) for classification.</a:t>
            </a: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724400" cy="1143000"/>
          </a:xfrm>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a:xfrm>
            <a:off x="3124200" y="6356350"/>
            <a:ext cx="3733800" cy="365125"/>
          </a:xfrm>
        </p:spPr>
        <p:txBody>
          <a:bodyPr/>
          <a:lstStyle/>
          <a:p>
            <a:r>
              <a:rPr lang="en-US" dirty="0"/>
              <a:t>BATCH NO: 60                  PRESENTED DATE: 28-052022</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a:p>
        </p:txBody>
      </p:sp>
      <p:sp>
        <p:nvSpPr>
          <p:cNvPr id="7" name="Date Placeholder 6"/>
          <p:cNvSpPr>
            <a:spLocks noGrp="1"/>
          </p:cNvSpPr>
          <p:nvPr>
            <p:ph type="dt" sz="half" idx="10"/>
          </p:nvPr>
        </p:nvSpPr>
        <p:spPr/>
        <p:txBody>
          <a:bodyPr/>
          <a:lstStyle/>
          <a:p>
            <a:fld id="{DC1032EC-E3D1-4629-925B-DE49795BD3DC}" type="datetime1">
              <a:rPr lang="en-IN" smtClean="0"/>
              <a:t>28-05-2022</a:t>
            </a:fld>
            <a:endParaRPr lang="en-IN"/>
          </a:p>
        </p:txBody>
      </p:sp>
      <p:sp>
        <p:nvSpPr>
          <p:cNvPr id="9" name="Content Placeholder 1">
            <a:extLst>
              <a:ext uri="{FF2B5EF4-FFF2-40B4-BE49-F238E27FC236}">
                <a16:creationId xmlns:a16="http://schemas.microsoft.com/office/drawing/2014/main" id="{283F2D03-3270-3088-283E-1264FA4BE38E}"/>
              </a:ext>
            </a:extLst>
          </p:cNvPr>
          <p:cNvSpPr>
            <a:spLocks noGrp="1"/>
          </p:cNvSpPr>
          <p:nvPr>
            <p:ph idx="1"/>
          </p:nvPr>
        </p:nvSpPr>
        <p:spPr>
          <a:xfrm>
            <a:off x="457200" y="977280"/>
            <a:ext cx="8229600" cy="4903440"/>
          </a:xfrm>
        </p:spPr>
        <p:txBody>
          <a:bodyPr>
            <a:noAutofit/>
          </a:bodyPr>
          <a:lstStyle/>
          <a:p>
            <a:pPr marL="0" indent="0" algn="just">
              <a:lnSpc>
                <a:spcPct val="160000"/>
              </a:lnSpc>
              <a:buNone/>
            </a:pPr>
            <a:r>
              <a:rPr lang="en-US" sz="2000" i="0" dirty="0">
                <a:solidFill>
                  <a:srgbClr val="222222"/>
                </a:solidFill>
                <a:effectLst/>
                <a:latin typeface="Times New Roman" panose="02020603050405020304" pitchFamily="18" charset="0"/>
                <a:cs typeface="Times New Roman" panose="02020603050405020304" pitchFamily="18" charset="0"/>
              </a:rPr>
              <a:t>Krishna </a:t>
            </a:r>
            <a:r>
              <a:rPr lang="en-US" sz="2000" i="0" dirty="0" err="1">
                <a:solidFill>
                  <a:srgbClr val="222222"/>
                </a:solidFill>
                <a:effectLst/>
                <a:latin typeface="Times New Roman" panose="02020603050405020304" pitchFamily="18" charset="0"/>
                <a:cs typeface="Times New Roman" panose="02020603050405020304" pitchFamily="18" charset="0"/>
              </a:rPr>
              <a:t>Dharavath,Fazal</a:t>
            </a:r>
            <a:r>
              <a:rPr lang="en-US" sz="2000" i="0" dirty="0">
                <a:solidFill>
                  <a:srgbClr val="222222"/>
                </a:solidFill>
                <a:effectLst/>
                <a:latin typeface="Times New Roman" panose="02020603050405020304" pitchFamily="18" charset="0"/>
                <a:cs typeface="Times New Roman" panose="02020603050405020304" pitchFamily="18" charset="0"/>
              </a:rPr>
              <a:t> Ahmed Talukdar and </a:t>
            </a:r>
            <a:r>
              <a:rPr lang="en-US" sz="2000" i="0" dirty="0" err="1">
                <a:solidFill>
                  <a:srgbClr val="222222"/>
                </a:solidFill>
                <a:effectLst/>
                <a:latin typeface="Times New Roman" panose="02020603050405020304" pitchFamily="18" charset="0"/>
                <a:cs typeface="Times New Roman" panose="02020603050405020304" pitchFamily="18" charset="0"/>
              </a:rPr>
              <a:t>Rabul</a:t>
            </a:r>
            <a:r>
              <a:rPr lang="en-US" sz="2000" i="0" dirty="0">
                <a:solidFill>
                  <a:srgbClr val="222222"/>
                </a:solidFill>
                <a:effectLst/>
                <a:latin typeface="Times New Roman" panose="02020603050405020304" pitchFamily="18" charset="0"/>
                <a:cs typeface="Times New Roman" panose="02020603050405020304" pitchFamily="18" charset="0"/>
              </a:rPr>
              <a:t> Hussain </a:t>
            </a:r>
            <a:r>
              <a:rPr lang="en-US" sz="2000" i="0" dirty="0" err="1">
                <a:solidFill>
                  <a:srgbClr val="222222"/>
                </a:solidFill>
                <a:effectLst/>
                <a:latin typeface="Times New Roman" panose="02020603050405020304" pitchFamily="18" charset="0"/>
                <a:cs typeface="Times New Roman" panose="02020603050405020304" pitchFamily="18" charset="0"/>
              </a:rPr>
              <a:t>Laskar</a:t>
            </a:r>
            <a:r>
              <a:rPr lang="en-US" sz="2000" i="0" dirty="0">
                <a:solidFill>
                  <a:srgbClr val="222222"/>
                </a:solidFill>
                <a:effectLst/>
                <a:latin typeface="Times New Roman" panose="02020603050405020304" pitchFamily="18" charset="0"/>
                <a:cs typeface="Times New Roman" panose="02020603050405020304" pitchFamily="18" charset="0"/>
              </a:rPr>
              <a:t>(2021),”Improving Face Recognition Rate with Image Preprocessing”, Indian </a:t>
            </a:r>
            <a:r>
              <a:rPr lang="en-US" sz="2000" i="0" dirty="0" err="1">
                <a:solidFill>
                  <a:srgbClr val="222222"/>
                </a:solidFill>
                <a:effectLst/>
                <a:latin typeface="Times New Roman" panose="02020603050405020304" pitchFamily="18" charset="0"/>
                <a:cs typeface="Times New Roman" panose="02020603050405020304" pitchFamily="18" charset="0"/>
              </a:rPr>
              <a:t>Journalof</a:t>
            </a:r>
            <a:r>
              <a:rPr lang="en-US" sz="2000" i="0" dirty="0">
                <a:solidFill>
                  <a:srgbClr val="222222"/>
                </a:solidFill>
                <a:effectLst/>
                <a:latin typeface="Times New Roman" panose="02020603050405020304" pitchFamily="18" charset="0"/>
                <a:cs typeface="Times New Roman" panose="02020603050405020304" pitchFamily="18" charset="0"/>
              </a:rPr>
              <a:t> Science and Technology, 7(8), pp. 1170-1175.</a:t>
            </a:r>
          </a:p>
          <a:p>
            <a:pPr algn="just">
              <a:lnSpc>
                <a:spcPct val="16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Quality of image plays a vital role in increasing face recognition rate. A good quality image gives better recognition rate than noisy images. It is more difficult to extract features from such noisy images which in-turn reduces face recognition rate. </a:t>
            </a:r>
          </a:p>
          <a:p>
            <a:pPr algn="just">
              <a:lnSpc>
                <a:spcPct val="16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To overcome problems occurred due to low quality image, pre-processing is done before extracting features from the image. In this  we will analyze the effect of pre-processing  to feature extraction process w.r.t the face recognition rate.</a:t>
            </a:r>
            <a:endParaRPr lang="en-IN" sz="20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3581400" cy="1152128"/>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381000" y="1261864"/>
            <a:ext cx="8229600" cy="5596136"/>
          </a:xfrm>
        </p:spPr>
        <p:txBody>
          <a:bodyPr>
            <a:noAutofit/>
          </a:bodyPr>
          <a:lstStyle/>
          <a:p>
            <a:pPr marL="0" indent="0" algn="just">
              <a:lnSpc>
                <a:spcPct val="150000"/>
              </a:lnSpc>
              <a:buNone/>
            </a:pPr>
            <a:r>
              <a:rPr lang="en-IN" sz="2000" b="0" i="0" dirty="0">
                <a:effectLst/>
                <a:latin typeface="Arial" panose="020B0604020202020204" pitchFamily="34" charset="0"/>
              </a:rPr>
              <a:t>Ankit V </a:t>
            </a:r>
            <a:r>
              <a:rPr lang="en-IN" sz="2000" b="0" i="0" dirty="0" err="1">
                <a:effectLst/>
                <a:latin typeface="Arial" panose="020B0604020202020204" pitchFamily="34" charset="0"/>
              </a:rPr>
              <a:t>Ponkia</a:t>
            </a:r>
            <a:r>
              <a:rPr lang="en-IN" sz="2000" b="0" i="0" dirty="0">
                <a:effectLst/>
                <a:latin typeface="Arial" panose="020B0604020202020204" pitchFamily="34" charset="0"/>
              </a:rPr>
              <a:t> and Jitendra Chaudhari(2020), ”Face Recognition Using</a:t>
            </a:r>
            <a:br>
              <a:rPr lang="en-IN" sz="2000" dirty="0"/>
            </a:br>
            <a:r>
              <a:rPr lang="en-IN" sz="2000" b="0" i="0" dirty="0">
                <a:effectLst/>
                <a:latin typeface="Arial" panose="020B0604020202020204" pitchFamily="34" charset="0"/>
              </a:rPr>
              <a:t>PCA Algorithm”, </a:t>
            </a:r>
            <a:r>
              <a:rPr lang="en-IN" sz="2000" b="0" i="0" dirty="0" err="1">
                <a:effectLst/>
                <a:latin typeface="Arial" panose="020B0604020202020204" pitchFamily="34" charset="0"/>
              </a:rPr>
              <a:t>Inventi</a:t>
            </a:r>
            <a:r>
              <a:rPr lang="en-IN" sz="2000" b="0" i="0" dirty="0">
                <a:effectLst/>
                <a:latin typeface="Arial" panose="020B0604020202020204" pitchFamily="34" charset="0"/>
              </a:rPr>
              <a:t> Rapid: Image Video Processing Journal, 4(1),pp.519-524.</a:t>
            </a:r>
            <a:r>
              <a:rPr lang="en-IN" sz="2000"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simplest and most effective Principal Component Analysis(PCA) approaches used in face recognition systems is the so-called eigenface approach. This approach transforms faces into a small set of essential characteristics, eigen faces , which are the main components of the initial set of learning images .</a:t>
            </a:r>
          </a:p>
          <a:p>
            <a:pPr algn="just">
              <a:lnSpc>
                <a:spcPct val="150000"/>
              </a:lnSpc>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advantage of this approach over other face recognition systems is in its simplicity, speed and insensitivity to small or gradual changes on the face.</a:t>
            </a:r>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49B86667-E808-49D9-A6A2-BEB0ED3F66A4}" type="datetime1">
              <a:rPr lang="en-IN" smtClean="0"/>
              <a:t>28-05-2022</a:t>
            </a:fld>
            <a:endParaRPr lang="en-IN"/>
          </a:p>
        </p:txBody>
      </p:sp>
      <p:sp>
        <p:nvSpPr>
          <p:cNvPr id="3" name="Footer Placeholder 2"/>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417251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60759"/>
            <a:ext cx="3657600" cy="1152128"/>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53AACBF0-051F-4C60-AC08-9437BD28BFE4}" type="datetime1">
              <a:rPr lang="en-IN" smtClean="0"/>
              <a:t>28-05-2022</a:t>
            </a:fld>
            <a:endParaRPr lang="en-IN"/>
          </a:p>
        </p:txBody>
      </p:sp>
      <p:sp>
        <p:nvSpPr>
          <p:cNvPr id="3" name="Footer Placeholder 2"/>
          <p:cNvSpPr>
            <a:spLocks noGrp="1"/>
          </p:cNvSpPr>
          <p:nvPr>
            <p:ph type="ftr" sz="quarter" idx="11"/>
          </p:nvPr>
        </p:nvSpPr>
        <p:spPr>
          <a:xfrm>
            <a:off x="3124200" y="6356350"/>
            <a:ext cx="3581400" cy="365125"/>
          </a:xfrm>
        </p:spPr>
        <p:txBody>
          <a:bodyPr/>
          <a:lstStyle/>
          <a:p>
            <a:r>
              <a:rPr lang="en-US" dirty="0"/>
              <a:t>BATCH NO: 60                  PRESENTED DATE: 28-052022</a:t>
            </a:r>
            <a:endParaRPr lang="en-IN" dirty="0"/>
          </a:p>
        </p:txBody>
      </p:sp>
      <p:sp>
        <p:nvSpPr>
          <p:cNvPr id="4" name="Slide Number Placeholder 3"/>
          <p:cNvSpPr>
            <a:spLocks noGrp="1"/>
          </p:cNvSpPr>
          <p:nvPr>
            <p:ph type="sldNum" sz="quarter" idx="12"/>
          </p:nvPr>
        </p:nvSpPr>
        <p:spPr/>
        <p:txBody>
          <a:bodyPr/>
          <a:lstStyle/>
          <a:p>
            <a:fld id="{FA00FD27-8DB0-4CB2-BD37-BEA95C6A1008}" type="slidenum">
              <a:rPr lang="en-IN" smtClean="0"/>
              <a:t>9</a:t>
            </a:fld>
            <a:endParaRPr lang="en-IN"/>
          </a:p>
        </p:txBody>
      </p:sp>
      <p:sp>
        <p:nvSpPr>
          <p:cNvPr id="7" name="Content Placeholder 1">
            <a:extLst>
              <a:ext uri="{FF2B5EF4-FFF2-40B4-BE49-F238E27FC236}">
                <a16:creationId xmlns:a16="http://schemas.microsoft.com/office/drawing/2014/main" id="{1CE51C95-2446-9FE0-D657-861942FCEB70}"/>
              </a:ext>
            </a:extLst>
          </p:cNvPr>
          <p:cNvSpPr>
            <a:spLocks noGrp="1"/>
          </p:cNvSpPr>
          <p:nvPr>
            <p:ph idx="1"/>
          </p:nvPr>
        </p:nvSpPr>
        <p:spPr>
          <a:xfrm>
            <a:off x="381000" y="1295400"/>
            <a:ext cx="8229600" cy="4702373"/>
          </a:xfrm>
        </p:spPr>
        <p:txBody>
          <a:bodyPr>
            <a:noAutofit/>
          </a:bodyPr>
          <a:lstStyle/>
          <a:p>
            <a:pPr marL="0" indent="0" algn="just">
              <a:lnSpc>
                <a:spcPct val="160000"/>
              </a:lnSpc>
              <a:buNone/>
            </a:pPr>
            <a:r>
              <a:rPr lang="en-US" sz="2000" b="0" i="0" kern="1000" dirty="0">
                <a:solidFill>
                  <a:srgbClr val="222222"/>
                </a:solidFill>
                <a:effectLst/>
                <a:latin typeface="Times New Roman" panose="02020603050405020304" pitchFamily="18" charset="0"/>
                <a:cs typeface="Times New Roman" panose="02020603050405020304" pitchFamily="18" charset="0"/>
              </a:rPr>
              <a:t> B J Bipin, K </a:t>
            </a:r>
            <a:r>
              <a:rPr lang="en-US" sz="2000" b="0" i="0" kern="1000" dirty="0" err="1">
                <a:solidFill>
                  <a:srgbClr val="222222"/>
                </a:solidFill>
                <a:effectLst/>
                <a:latin typeface="Times New Roman" panose="02020603050405020304" pitchFamily="18" charset="0"/>
                <a:cs typeface="Times New Roman" panose="02020603050405020304" pitchFamily="18" charset="0"/>
              </a:rPr>
              <a:t>Nihar</a:t>
            </a:r>
            <a:r>
              <a:rPr lang="en-US" sz="2000" b="0" i="0" kern="1000" dirty="0">
                <a:solidFill>
                  <a:srgbClr val="222222"/>
                </a:solidFill>
                <a:effectLst/>
                <a:latin typeface="Times New Roman" panose="02020603050405020304" pitchFamily="18" charset="0"/>
                <a:cs typeface="Times New Roman" panose="02020603050405020304" pitchFamily="18" charset="0"/>
              </a:rPr>
              <a:t> and C. Adarsh(2020).Comparative Binarization Approach for Degraded Agreement Document Image from Various </a:t>
            </a:r>
            <a:r>
              <a:rPr lang="en-US" sz="2000" b="0" i="0" kern="1000" dirty="0" err="1">
                <a:solidFill>
                  <a:srgbClr val="222222"/>
                </a:solidFill>
                <a:effectLst/>
                <a:latin typeface="Times New Roman" panose="02020603050405020304" pitchFamily="18" charset="0"/>
                <a:cs typeface="Times New Roman" panose="02020603050405020304" pitchFamily="18" charset="0"/>
              </a:rPr>
              <a:t>Pharmacies,IEEE</a:t>
            </a:r>
            <a:r>
              <a:rPr lang="en-US" sz="2000" b="0" i="0" kern="1000" dirty="0">
                <a:solidFill>
                  <a:srgbClr val="222222"/>
                </a:solidFill>
                <a:effectLst/>
                <a:latin typeface="Times New Roman" panose="02020603050405020304" pitchFamily="18" charset="0"/>
                <a:cs typeface="Times New Roman" panose="02020603050405020304" pitchFamily="18" charset="0"/>
              </a:rPr>
              <a:t> journal, 12(4), pp. 806-814. The paper uses a Machine algorithm so called Random </a:t>
            </a:r>
            <a:r>
              <a:rPr lang="en-US" sz="2000" kern="1000" dirty="0">
                <a:solidFill>
                  <a:srgbClr val="222222"/>
                </a:solidFill>
                <a:latin typeface="Times New Roman" panose="02020603050405020304" pitchFamily="18" charset="0"/>
                <a:cs typeface="Times New Roman" panose="02020603050405020304" pitchFamily="18" charset="0"/>
              </a:rPr>
              <a:t>F</a:t>
            </a:r>
            <a:r>
              <a:rPr lang="en-US" sz="2000" b="0" i="0" kern="1000" dirty="0">
                <a:solidFill>
                  <a:srgbClr val="222222"/>
                </a:solidFill>
                <a:effectLst/>
                <a:latin typeface="Times New Roman" panose="02020603050405020304" pitchFamily="18" charset="0"/>
                <a:cs typeface="Times New Roman" panose="02020603050405020304" pitchFamily="18" charset="0"/>
              </a:rPr>
              <a:t>orest model </a:t>
            </a:r>
            <a:r>
              <a:rPr lang="en-US" sz="2000" dirty="0">
                <a:latin typeface="Times New Roman" panose="02020603050405020304" pitchFamily="18" charset="0"/>
                <a:cs typeface="Times New Roman" panose="02020603050405020304" pitchFamily="18" charset="0"/>
              </a:rPr>
              <a:t>which predicts the severity of the crash.</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Inputting image is the initial step of this procedure. Images are captured by camera or obtained by using secondary sources such as scanner. After completing the above step, we need to verify the image to know the format of the image.</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advantage of the method is it produces 85 – 95% accuracy for given datasets.</a:t>
            </a:r>
          </a:p>
        </p:txBody>
      </p:sp>
    </p:spTree>
    <p:extLst>
      <p:ext uri="{BB962C8B-B14F-4D97-AF65-F5344CB8AC3E}">
        <p14:creationId xmlns:p14="http://schemas.microsoft.com/office/powerpoint/2010/main" val="226490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2737</Words>
  <Application>Microsoft Office PowerPoint</Application>
  <PresentationFormat>On-screen Show (4:3)</PresentationFormat>
  <Paragraphs>264</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Lato</vt:lpstr>
      <vt:lpstr>Times New Roman</vt:lpstr>
      <vt:lpstr>Wingdings</vt:lpstr>
      <vt:lpstr>Office Theme</vt:lpstr>
      <vt:lpstr>PowerPoint Presentation</vt:lpstr>
      <vt:lpstr>PowerPoint Presentation</vt:lpstr>
      <vt:lpstr>ABSTRACT</vt:lpstr>
      <vt:lpstr>OBJECTIVES</vt:lpstr>
      <vt:lpstr>OBJECTIVES</vt:lpstr>
      <vt:lpstr>INTRODUCTION</vt:lpstr>
      <vt:lpstr>LITERATURE REVIEW</vt:lpstr>
      <vt:lpstr>LITERATURE REVIEW</vt:lpstr>
      <vt:lpstr>LITERATURE REVIEW</vt:lpstr>
      <vt:lpstr>DESIGN AND METHODOLOGIES</vt:lpstr>
      <vt:lpstr>DESIGN AND METHODOLOGIES</vt:lpstr>
      <vt:lpstr>DESIGN AND METHODOLOGIES</vt:lpstr>
      <vt:lpstr>DESIGN AND METHODOLOGIES</vt:lpstr>
      <vt:lpstr>IMPLEMENTATION</vt:lpstr>
      <vt:lpstr>ARCHITECTURE DIAGRAM</vt:lpstr>
      <vt:lpstr>DATA FLOW DIAGRAM</vt:lpstr>
      <vt:lpstr>SEQUENCE DIAGRAM </vt:lpstr>
      <vt:lpstr>COLLABORATION DIAGRAM  </vt:lpstr>
      <vt:lpstr>TESTING</vt:lpstr>
      <vt:lpstr>TESTING</vt:lpstr>
      <vt:lpstr>TESTING</vt:lpstr>
      <vt:lpstr>TESTING</vt:lpstr>
      <vt:lpstr>PowerPoint Presentation</vt:lpstr>
      <vt:lpstr>PowerPoint Presentation</vt:lpstr>
      <vt:lpstr>PowerPoint Presentation</vt:lpstr>
      <vt:lpstr>CONCLUSION</vt:lpstr>
      <vt:lpstr>Web references/video links</vt:lpstr>
      <vt:lpstr>Plagiarism Report of PPT</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vikas dasaroju</cp:lastModifiedBy>
  <cp:revision>101</cp:revision>
  <dcterms:created xsi:type="dcterms:W3CDTF">2020-03-05T03:47:09Z</dcterms:created>
  <dcterms:modified xsi:type="dcterms:W3CDTF">2022-05-28T08:35:47Z</dcterms:modified>
</cp:coreProperties>
</file>