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54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9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795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4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1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03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61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3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0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24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2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4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2ADB-A5B6-4C6D-91FA-88C59071947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E881AB-4967-4C44-8575-E13C4DF00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86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KAPI15zSY5ag9jDM216rKS/Infosys-Landing-Page?type=design&amp;node-id=2904-267&amp;t=ZGKTq2b6iwgGAMbD-0&amp;scaling=scale-down-width&amp;page-id=2904%3A2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D5BD-AA49-E543-33A4-3FA8D7856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141" y="1849718"/>
            <a:ext cx="10197353" cy="2387600"/>
          </a:xfrm>
        </p:spPr>
        <p:txBody>
          <a:bodyPr>
            <a:normAutofit fontScale="90000"/>
          </a:bodyPr>
          <a:lstStyle/>
          <a:p>
            <a:r>
              <a:rPr lang="en-US" sz="5000" b="1" dirty="0">
                <a:solidFill>
                  <a:srgbClr val="C00000"/>
                </a:solidFill>
                <a:latin typeface="Arial Black" panose="020B0A04020102020204" pitchFamily="34" charset="0"/>
              </a:rPr>
              <a:t>CRAFTING COMPELLING WEB PRESENCE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6C74C-6FDF-5674-7621-71E8B96A8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8870" y="4443505"/>
            <a:ext cx="2859740" cy="1004047"/>
          </a:xfrm>
        </p:spPr>
        <p:txBody>
          <a:bodyPr/>
          <a:lstStyle/>
          <a:p>
            <a:r>
              <a:rPr lang="en-IN" b="1" i="1" dirty="0">
                <a:latin typeface="Arial Black" panose="020B0A04020102020204" pitchFamily="34" charset="0"/>
              </a:rPr>
              <a:t>BY </a:t>
            </a:r>
          </a:p>
          <a:p>
            <a:r>
              <a:rPr lang="en-IN" b="1" i="1" dirty="0">
                <a:latin typeface="Arial Black" panose="020B0A04020102020204" pitchFamily="34" charset="0"/>
              </a:rPr>
              <a:t>ABIRAMI UA</a:t>
            </a:r>
          </a:p>
        </p:txBody>
      </p:sp>
    </p:spTree>
    <p:extLst>
      <p:ext uri="{BB962C8B-B14F-4D97-AF65-F5344CB8AC3E}">
        <p14:creationId xmlns:p14="http://schemas.microsoft.com/office/powerpoint/2010/main" val="331114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D419-E45D-831C-C5AC-58346270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A list of best practices for creating visually appealing and user-friendly website designs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DD36-BCCA-8116-B3AB-EA4BEF1F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Regular Testing: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Regularly test your website on different devices and browsers to identify and address any design or functionality issues promptly.</a:t>
            </a:r>
          </a:p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Loading Speed Optimization:</a:t>
            </a: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Optimize website performance to ensure fast loading times. Compress images, minimize HTTP requests, and leverage browser caching for efficient page loading.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Consistent Branding: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Maintain a consistent use of colors, fonts, and logo throughout the website. This reinforces brand identity and helps users recognize your brand easily.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Whitespace Utilization: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 whitespace strategically to avoid a cluttered appearance. Adequate spacing between elements enhances readability and allows users to focus on essential content.</a:t>
            </a:r>
          </a:p>
          <a:p>
            <a:pPr marL="0" indent="0" algn="l">
              <a:buNone/>
            </a:pP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01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BAA4-84A5-CF8A-038A-CD8A0EC07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106" y="717176"/>
            <a:ext cx="8915400" cy="53160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Readable Typography: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Choose legible fonts and maintain a readable font size. Ensure good contrast between text and background to enhance readability, especially for users with visual impairments.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High-Quality Imagery: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Use high-resolution images and graphics to create a polished and professional look. Optimize images for web use to ensure fast loading times.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Clear Calls-to-Action (CTAs):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Make CTAs noticeable with contrasting colors and clear wording. Clearly guide users on the actions you want them to take, such as filling out a form or making a purchase.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Limited Color Palette: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Stick to a limited color palette that aligns with your brand. Consistent use of colors contributes to a cohesive and visually pleasing design.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Accessibility Considerations: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Design with accessibility in mind. Ensure that your website is usable by people with disabilities by following accessibility guidelines, such as WCAG (Web Content Accessibility Guidelines).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62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00B6-B934-A467-44F0-03DB8958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 landing page for their product or service to generate leads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F10B-70AD-0F86-D6A9-628AC3BA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900518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https://www.figma.com/proto/KAPI15zSY5ag9jDM216rKS/Infosys-Landing-Page?type=design&amp;node-id=2904-267&amp;t=ZGKTq2b6iwgGAMbD-0&amp;scaling=scale-down-width&amp;page-id=2904%3A262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9482-FAA1-6325-1007-669C44B0E493}"/>
              </a:ext>
            </a:extLst>
          </p:cNvPr>
          <p:cNvSpPr txBox="1"/>
          <p:nvPr/>
        </p:nvSpPr>
        <p:spPr>
          <a:xfrm>
            <a:off x="7360023" y="4670612"/>
            <a:ext cx="29404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5903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7768-5772-BE17-DCF6-F7177947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Services and Support of </a:t>
            </a:r>
            <a:br>
              <a:rPr lang="en-IN" b="1" dirty="0"/>
            </a:br>
            <a:r>
              <a:rPr lang="en-IN" b="1" dirty="0"/>
              <a:t>Infosys Technologies Limited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B28CB-D1EA-867A-435F-FBC27C0B3BF8}"/>
              </a:ext>
            </a:extLst>
          </p:cNvPr>
          <p:cNvSpPr txBox="1"/>
          <p:nvPr/>
        </p:nvSpPr>
        <p:spPr>
          <a:xfrm>
            <a:off x="554183" y="1893489"/>
            <a:ext cx="1006763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i="0" dirty="0">
                <a:effectLst/>
                <a:latin typeface="Söhne"/>
              </a:rPr>
              <a:t>Consulting and Services:</a:t>
            </a:r>
            <a:r>
              <a:rPr lang="en-US" sz="2200" dirty="0">
                <a:latin typeface="Söhne"/>
              </a:rPr>
              <a:t> </a:t>
            </a:r>
            <a:r>
              <a:rPr lang="en-US" sz="2200" b="0" i="0" dirty="0">
                <a:effectLst/>
                <a:latin typeface="Söhne"/>
              </a:rPr>
              <a:t>Infosys provides a wide range of information technology consulting and services to help businesses address their challenges and achieve their goals. This includes application development, maintenance, and modernization.</a:t>
            </a:r>
          </a:p>
          <a:p>
            <a:pPr algn="l"/>
            <a:endParaRPr lang="en-US" sz="2200" b="0" i="0" dirty="0">
              <a:effectLst/>
              <a:latin typeface="Söhne"/>
            </a:endParaRPr>
          </a:p>
          <a:p>
            <a:pPr algn="l"/>
            <a:r>
              <a:rPr lang="en-US" sz="2200" b="1" i="0" dirty="0">
                <a:effectLst/>
                <a:latin typeface="Söhne"/>
              </a:rPr>
              <a:t>Cloud Services:</a:t>
            </a:r>
            <a:r>
              <a:rPr lang="en-US" sz="2200" dirty="0">
                <a:latin typeface="Söhne"/>
              </a:rPr>
              <a:t> </a:t>
            </a:r>
            <a:r>
              <a:rPr lang="en-US" sz="2200" b="0" i="0" dirty="0">
                <a:effectLst/>
                <a:latin typeface="Söhne"/>
              </a:rPr>
              <a:t>Infosys offers cloud-based solutions and services to help organizations migrate to and optimize their operations on cloud platforms. This includes services related to infrastructure as a service (IaaS), platform as a service (PaaS), and software as a service (SaaS).</a:t>
            </a:r>
          </a:p>
          <a:p>
            <a:pPr algn="l"/>
            <a:endParaRPr lang="en-US" sz="2200" dirty="0">
              <a:latin typeface="Söhne"/>
            </a:endParaRPr>
          </a:p>
          <a:p>
            <a:pPr algn="l"/>
            <a:r>
              <a:rPr lang="en-US" sz="2200" b="1" i="0" dirty="0">
                <a:effectLst/>
                <a:latin typeface="Söhne"/>
              </a:rPr>
              <a:t>Data and Analytics:</a:t>
            </a:r>
            <a:r>
              <a:rPr lang="en-US" sz="2200" dirty="0">
                <a:latin typeface="Söhne"/>
              </a:rPr>
              <a:t> I</a:t>
            </a:r>
            <a:r>
              <a:rPr lang="en-US" sz="2200" b="0" i="0" dirty="0">
                <a:effectLst/>
                <a:latin typeface="Söhne"/>
              </a:rPr>
              <a:t>nfosys assists clients in harnessing the power of data through analytics and business intelligence services. This includes data management, data integration, and advanced analytics to derive meaningful insights.</a:t>
            </a:r>
          </a:p>
          <a:p>
            <a:pPr algn="l"/>
            <a:endParaRPr lang="en-US" dirty="0"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/>
            <a:endParaRPr lang="en-US" dirty="0">
              <a:latin typeface="Söhne"/>
            </a:endParaRPr>
          </a:p>
          <a:p>
            <a:pPr algn="l"/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2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BAA73E-CF9A-27E3-CD3F-6F1C7486634C}"/>
              </a:ext>
            </a:extLst>
          </p:cNvPr>
          <p:cNvSpPr txBox="1"/>
          <p:nvPr/>
        </p:nvSpPr>
        <p:spPr>
          <a:xfrm>
            <a:off x="687388" y="1147483"/>
            <a:ext cx="1043781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Söhne"/>
              </a:rPr>
              <a:t>Digital Transformation:</a:t>
            </a:r>
            <a:r>
              <a:rPr lang="en-US" sz="2200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Infosys assists clients in their digital transformation journey by leveraging emerging technologies such as artificial intelligence, machine learning, blockchain, and the Internet of Things (IoT).</a:t>
            </a:r>
          </a:p>
          <a:p>
            <a:pPr marL="0" indent="0" algn="l">
              <a:buNone/>
            </a:pPr>
            <a:endParaRPr lang="en-US" sz="2200" dirty="0">
              <a:solidFill>
                <a:schemeClr val="tx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Söhne"/>
              </a:rPr>
              <a:t>Client Support and Maintenance:</a:t>
            </a:r>
            <a:r>
              <a:rPr lang="en-US" sz="2200" dirty="0">
                <a:solidFill>
                  <a:schemeClr val="tx1"/>
                </a:solidFill>
                <a:latin typeface="Söhne"/>
              </a:rPr>
              <a:t> I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nfosys provides ongoing support and maintenance services to ensure that clients' IT systems and applications operate smoothly. This involves troubleshooting, bug fixing, and updates to keep software up-to-date.</a:t>
            </a:r>
          </a:p>
          <a:p>
            <a:pPr marL="0" indent="0" algn="l">
              <a:buNone/>
            </a:pPr>
            <a:endParaRPr lang="en-US" sz="2200" dirty="0">
              <a:solidFill>
                <a:schemeClr val="tx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Söhne"/>
              </a:rPr>
              <a:t>Enterprise Application Services: </a:t>
            </a:r>
            <a:r>
              <a:rPr lang="en-US" sz="2200" i="0" dirty="0">
                <a:solidFill>
                  <a:schemeClr val="tx1"/>
                </a:solidFill>
                <a:effectLst/>
                <a:latin typeface="Söhne"/>
              </a:rPr>
              <a:t>I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nfosys helps clients in implementing and managing enterprise-level applications, including Enterprise Resource Planning (ERP), Customer Relationship Management (CRM), and other business-critical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056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63CA-CBC4-0E7C-4464-FC4618AE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On which the website is developed</a:t>
            </a:r>
            <a:endParaRPr lang="en-IN" b="1" dirty="0"/>
          </a:p>
        </p:txBody>
      </p:sp>
      <p:pic>
        <p:nvPicPr>
          <p:cNvPr id="1026" name="Picture 2" descr="Web Development Basics. This is my first blog post. I thought… | by Hardik  Shah | Medium">
            <a:extLst>
              <a:ext uri="{FF2B5EF4-FFF2-40B4-BE49-F238E27FC236}">
                <a16:creationId xmlns:a16="http://schemas.microsoft.com/office/drawing/2014/main" id="{5798C51A-28A4-E0FB-FC25-95D2DB3A5B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86" y="1712260"/>
            <a:ext cx="4772055" cy="43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57DAC-EFA1-0D30-8A76-E0F1F77ACA2A}"/>
              </a:ext>
            </a:extLst>
          </p:cNvPr>
          <p:cNvSpPr txBox="1"/>
          <p:nvPr/>
        </p:nvSpPr>
        <p:spPr>
          <a:xfrm>
            <a:off x="6024282" y="1712260"/>
            <a:ext cx="6015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Content Management System (CMS):</a:t>
            </a:r>
            <a:r>
              <a:rPr lang="en-US" b="0" i="0" dirty="0">
                <a:effectLst/>
                <a:latin typeface="Söhne"/>
              </a:rPr>
              <a:t> </a:t>
            </a:r>
          </a:p>
          <a:p>
            <a:r>
              <a:rPr lang="en-US" b="0" i="0" dirty="0">
                <a:effectLst/>
                <a:latin typeface="Söhne"/>
              </a:rPr>
              <a:t>Adobe Experience Manager</a:t>
            </a:r>
          </a:p>
          <a:p>
            <a:r>
              <a:rPr lang="en-IN" b="1" i="0" dirty="0">
                <a:effectLst/>
                <a:latin typeface="Söhne"/>
              </a:rPr>
              <a:t>Tag Managers:</a:t>
            </a:r>
          </a:p>
          <a:p>
            <a:r>
              <a:rPr lang="en-IN" b="0" i="0" dirty="0">
                <a:effectLst/>
                <a:latin typeface="Söhne"/>
              </a:rPr>
              <a:t>Adobe Experience Platform Launch</a:t>
            </a:r>
          </a:p>
          <a:p>
            <a:r>
              <a:rPr lang="en-IN" b="1" i="0" dirty="0">
                <a:effectLst/>
                <a:latin typeface="Söhne"/>
              </a:rPr>
              <a:t>Analytics:</a:t>
            </a:r>
            <a:r>
              <a:rPr lang="en-IN" b="0" i="0" dirty="0">
                <a:effectLst/>
                <a:latin typeface="Söhne"/>
              </a:rPr>
              <a:t> </a:t>
            </a:r>
          </a:p>
          <a:p>
            <a:r>
              <a:rPr lang="en-US" b="0" i="0" dirty="0">
                <a:effectLst/>
                <a:latin typeface="Söhne"/>
              </a:rPr>
              <a:t>Demandbase ; Adobe Analytics ; LinkedIn Insight Tag ; Facebook Pixel</a:t>
            </a:r>
          </a:p>
          <a:p>
            <a:r>
              <a:rPr lang="en-IN" b="1" i="0" dirty="0">
                <a:effectLst/>
                <a:latin typeface="Söhne"/>
              </a:rPr>
              <a:t>JavaScript Libraries:</a:t>
            </a:r>
            <a:r>
              <a:rPr lang="en-IN" b="0" i="0" dirty="0">
                <a:effectLst/>
                <a:latin typeface="Söhne"/>
              </a:rPr>
              <a:t> </a:t>
            </a:r>
          </a:p>
          <a:p>
            <a:r>
              <a:rPr lang="en-US" b="0" i="0" dirty="0">
                <a:effectLst/>
                <a:latin typeface="Söhne"/>
              </a:rPr>
              <a:t>core-</a:t>
            </a:r>
            <a:r>
              <a:rPr lang="en-US" b="0" i="0" dirty="0" err="1">
                <a:effectLst/>
                <a:latin typeface="Söhne"/>
              </a:rPr>
              <a:t>js</a:t>
            </a:r>
            <a:r>
              <a:rPr lang="en-US" b="0" i="0" dirty="0">
                <a:effectLst/>
                <a:latin typeface="Söhne"/>
              </a:rPr>
              <a:t> ; Boomerang ; jQuery UI ; jQuery</a:t>
            </a:r>
          </a:p>
          <a:p>
            <a:r>
              <a:rPr lang="en-IN" b="1" i="0" dirty="0">
                <a:effectLst/>
                <a:latin typeface="Söhne"/>
              </a:rPr>
              <a:t>JavaScript Frameworks:</a:t>
            </a:r>
          </a:p>
          <a:p>
            <a:r>
              <a:rPr lang="en-IN" b="0" i="0" dirty="0">
                <a:effectLst/>
                <a:latin typeface="Söhne"/>
              </a:rPr>
              <a:t>Adobe Client Data Layer</a:t>
            </a:r>
          </a:p>
          <a:p>
            <a:r>
              <a:rPr lang="en-IN" b="1" dirty="0">
                <a:latin typeface="Söhne"/>
              </a:rPr>
              <a:t>UI Frameworks:</a:t>
            </a:r>
          </a:p>
          <a:p>
            <a:r>
              <a:rPr lang="en-IN" dirty="0" err="1">
                <a:latin typeface="Söhne"/>
              </a:rPr>
              <a:t>BootStrap</a:t>
            </a:r>
            <a:endParaRPr lang="en-IN" dirty="0">
              <a:latin typeface="Söhne"/>
            </a:endParaRPr>
          </a:p>
          <a:p>
            <a:r>
              <a:rPr lang="en-IN" b="1" dirty="0">
                <a:latin typeface="Söhne"/>
              </a:rPr>
              <a:t>Video Players:</a:t>
            </a:r>
          </a:p>
          <a:p>
            <a:r>
              <a:rPr lang="en-IN" dirty="0">
                <a:latin typeface="Söhne"/>
              </a:rPr>
              <a:t>JW Player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824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 Great Websites To Help You Learn Web Development Online">
            <a:extLst>
              <a:ext uri="{FF2B5EF4-FFF2-40B4-BE49-F238E27FC236}">
                <a16:creationId xmlns:a16="http://schemas.microsoft.com/office/drawing/2014/main" id="{AC3B1B95-2CFB-87D8-6CE7-CE074BF3A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r="25882"/>
          <a:stretch/>
        </p:blipFill>
        <p:spPr bwMode="auto">
          <a:xfrm>
            <a:off x="770965" y="1703293"/>
            <a:ext cx="4706980" cy="45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84DDE5-2724-4999-23E1-80F7460560EF}"/>
              </a:ext>
            </a:extLst>
          </p:cNvPr>
          <p:cNvSpPr txBox="1"/>
          <p:nvPr/>
        </p:nvSpPr>
        <p:spPr>
          <a:xfrm>
            <a:off x="6096000" y="1577788"/>
            <a:ext cx="50112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öhne"/>
              </a:rPr>
              <a:t>Cookie Compliance</a:t>
            </a:r>
            <a:r>
              <a:rPr lang="en-IN" dirty="0">
                <a:latin typeface="Söhne"/>
              </a:rPr>
              <a:t>:</a:t>
            </a:r>
          </a:p>
          <a:p>
            <a:r>
              <a:rPr lang="en-IN" dirty="0">
                <a:latin typeface="Söhne"/>
              </a:rPr>
              <a:t>One Trust</a:t>
            </a:r>
          </a:p>
          <a:p>
            <a:r>
              <a:rPr lang="en-IN" b="1" dirty="0">
                <a:latin typeface="Söhne"/>
              </a:rPr>
              <a:t>Font Scripts:</a:t>
            </a:r>
          </a:p>
          <a:p>
            <a:r>
              <a:rPr lang="en-IN" dirty="0">
                <a:latin typeface="Söhne"/>
              </a:rPr>
              <a:t>Font Awesome</a:t>
            </a:r>
          </a:p>
          <a:p>
            <a:r>
              <a:rPr lang="en-IN" b="1" dirty="0">
                <a:latin typeface="Söhne"/>
              </a:rPr>
              <a:t>A/B Testing:</a:t>
            </a:r>
          </a:p>
          <a:p>
            <a:r>
              <a:rPr lang="en-IN" dirty="0">
                <a:latin typeface="Söhne"/>
              </a:rPr>
              <a:t>Adobe Target</a:t>
            </a:r>
          </a:p>
          <a:p>
            <a:r>
              <a:rPr lang="en-IN" b="1" dirty="0">
                <a:latin typeface="Söhne"/>
              </a:rPr>
              <a:t>Personalisation:</a:t>
            </a:r>
          </a:p>
          <a:p>
            <a:r>
              <a:rPr lang="en-IN" dirty="0" err="1">
                <a:latin typeface="Söhne"/>
              </a:rPr>
              <a:t>Demandbase</a:t>
            </a:r>
            <a:r>
              <a:rPr lang="en-IN" dirty="0">
                <a:latin typeface="Söhne"/>
              </a:rPr>
              <a:t> ; Adobe Target</a:t>
            </a:r>
          </a:p>
          <a:p>
            <a:r>
              <a:rPr lang="en-IN" b="1" dirty="0">
                <a:latin typeface="Söhne"/>
              </a:rPr>
              <a:t>RUM:</a:t>
            </a:r>
          </a:p>
          <a:p>
            <a:r>
              <a:rPr lang="en-IN" dirty="0">
                <a:latin typeface="Söhne"/>
              </a:rPr>
              <a:t>Boomerang ; Akamai </a:t>
            </a:r>
            <a:r>
              <a:rPr lang="en-IN" dirty="0" err="1">
                <a:latin typeface="Söhne"/>
              </a:rPr>
              <a:t>mPulse</a:t>
            </a:r>
            <a:endParaRPr lang="en-IN" dirty="0">
              <a:latin typeface="Söhne"/>
            </a:endParaRPr>
          </a:p>
          <a:p>
            <a:r>
              <a:rPr lang="en-IN" b="1" dirty="0">
                <a:latin typeface="Söhne"/>
              </a:rPr>
              <a:t>Customer data platform:</a:t>
            </a:r>
          </a:p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BlueConic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; Adobe Experience Platform Identity Service</a:t>
            </a:r>
            <a:r>
              <a:rPr lang="en-US" dirty="0"/>
              <a:t> </a:t>
            </a:r>
            <a:endParaRPr lang="en-IN" dirty="0">
              <a:latin typeface="Söhne"/>
            </a:endParaRPr>
          </a:p>
          <a:p>
            <a:r>
              <a:rPr lang="en-IN" b="1" dirty="0">
                <a:latin typeface="Söhne"/>
              </a:rPr>
              <a:t>JavaScript graphics:</a:t>
            </a:r>
          </a:p>
          <a:p>
            <a:r>
              <a:rPr lang="en-IN" dirty="0">
                <a:latin typeface="Söhne"/>
              </a:rPr>
              <a:t>anime.js</a:t>
            </a:r>
          </a:p>
          <a:p>
            <a:r>
              <a:rPr lang="en-IN" b="1" dirty="0">
                <a:latin typeface="Söhne"/>
              </a:rPr>
              <a:t>CDN:</a:t>
            </a:r>
          </a:p>
          <a:p>
            <a:r>
              <a:rPr lang="en-IN" dirty="0">
                <a:latin typeface="Söhne"/>
              </a:rPr>
              <a:t>Akamai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13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748D-8A27-CB68-333E-F3404E28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Infosys Website's responsive design and mobile optimization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34CC8-436B-DDEF-9654-2F7B17E4D518}"/>
              </a:ext>
            </a:extLst>
          </p:cNvPr>
          <p:cNvSpPr txBox="1"/>
          <p:nvPr/>
        </p:nvSpPr>
        <p:spPr>
          <a:xfrm>
            <a:off x="457200" y="2644677"/>
            <a:ext cx="6024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Navigate your Next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06B80-E48E-F1D3-BA26-7B7B96DEA621}"/>
              </a:ext>
            </a:extLst>
          </p:cNvPr>
          <p:cNvSpPr txBox="1"/>
          <p:nvPr/>
        </p:nvSpPr>
        <p:spPr>
          <a:xfrm>
            <a:off x="6347010" y="2644677"/>
            <a:ext cx="6024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Knowledge Institute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10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E7186-A191-FC5C-D850-8800F5DF42E9}"/>
              </a:ext>
            </a:extLst>
          </p:cNvPr>
          <p:cNvSpPr txBox="1"/>
          <p:nvPr/>
        </p:nvSpPr>
        <p:spPr>
          <a:xfrm>
            <a:off x="735106" y="1317813"/>
            <a:ext cx="61946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Investors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DEC70-F66B-3FA0-A455-330BCD3876B2}"/>
              </a:ext>
            </a:extLst>
          </p:cNvPr>
          <p:cNvSpPr txBox="1"/>
          <p:nvPr/>
        </p:nvSpPr>
        <p:spPr>
          <a:xfrm>
            <a:off x="6373906" y="1416424"/>
            <a:ext cx="58180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Careers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A6FB-0397-84BE-5D83-2E8C41DB3A4D}"/>
              </a:ext>
            </a:extLst>
          </p:cNvPr>
          <p:cNvSpPr txBox="1"/>
          <p:nvPr/>
        </p:nvSpPr>
        <p:spPr>
          <a:xfrm>
            <a:off x="3281082" y="3817081"/>
            <a:ext cx="5898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Infosys Living Labs Page OBSERVATION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320 * 568 (I Phone 5)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375 * 667 (I Phone 6)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1024* 769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Ipad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1440 * 900 (Laptop)  – 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1680* 1050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2560 * 1449 (Desktop)   – </a:t>
            </a: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Good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42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A8F3-7FC0-2818-2C3A-0A1F6326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Common website design mistakes to avoid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2AED-FF04-21AD-60E6-3771EECF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Optimize Homepage Clarity: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 cluttered or confusing homepage can overwhelm visitors and make it challenging for them to grasp Infosys's key offerings and navigation.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Streamline the homepage by focusing on key messages, services, and calls-to-action. Clearly communicate the value proposition, and use strategic visual elements to guide users' attention.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Consistent Branding: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Inconsistent use of branding elements can dilute the corporate identity and confuse visitors.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Ensure a consistent application of Infosys's branding elements, including colors, fonts, and logo usage, across all pages. This creates a unified and professional look, reinforcing brand recognition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79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4EDE-15A3-A7E5-A10F-3DC20DD2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106" y="591671"/>
            <a:ext cx="8915400" cy="5495364"/>
          </a:xfrm>
        </p:spPr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Streamlined Navigation: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Complex or unclear navigation can make it difficult for users to find relevant information on the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Simplify and streamline the navigation menu, grouping related content logically. Use clear and descriptive labels for menu items. Implement search functionality for users to easily locate specific information.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Ensure Fast Loading Times: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Slow-loading pages can lead to a poor user experience and potentially deter visitors.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Optimize images and multimedia elements for web use, leverage browser caching, and consider using a content delivery network (CDN) to improve loading times. Regularly test and optimize the website's performance.</a:t>
            </a:r>
          </a:p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Outdated Content: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Issue: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Stale or outdated content can give the impression that the website is not actively maintained.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Solution: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Regularly update and refresh content to ensure accuracy and relevance. Highlight recent achievements, case studies, and industry insights to demonstrate ongoing engagement.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7019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1316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Söhne</vt:lpstr>
      <vt:lpstr>Wingdings 3</vt:lpstr>
      <vt:lpstr>Wisp</vt:lpstr>
      <vt:lpstr>CRAFTING COMPELLING WEB PRESENCE </vt:lpstr>
      <vt:lpstr>Services and Support of  Infosys Technologies Limited</vt:lpstr>
      <vt:lpstr>PowerPoint Presentation</vt:lpstr>
      <vt:lpstr>On which the website is developed</vt:lpstr>
      <vt:lpstr>PowerPoint Presentation</vt:lpstr>
      <vt:lpstr>Infosys Website's responsive design and mobile optimization</vt:lpstr>
      <vt:lpstr>PowerPoint Presentation</vt:lpstr>
      <vt:lpstr>Common website design mistakes to avoid</vt:lpstr>
      <vt:lpstr>PowerPoint Presentation</vt:lpstr>
      <vt:lpstr>A list of best practices for creating visually appealing and user-friendly website designs</vt:lpstr>
      <vt:lpstr>PowerPoint Presentation</vt:lpstr>
      <vt:lpstr>A landing page for their product or service to generate leads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COMPELLING WEB PRESENCE </dc:title>
  <dc:creator>GOKULAPREYA  S</dc:creator>
  <cp:lastModifiedBy>GOKULAPREYA  S</cp:lastModifiedBy>
  <cp:revision>3</cp:revision>
  <dcterms:created xsi:type="dcterms:W3CDTF">2024-03-06T12:11:47Z</dcterms:created>
  <dcterms:modified xsi:type="dcterms:W3CDTF">2024-03-09T05:51:15Z</dcterms:modified>
</cp:coreProperties>
</file>