
<file path=[Content_Types].xml><?xml version="1.0" encoding="utf-8"?>
<Types xmlns="http://schemas.openxmlformats.org/package/2006/content-types">
  <Default Extension="vml" ContentType="application/vnd.openxmlformats-officedocument.vmlDrawing"/>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70"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480"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24-5CC6-11CF-8D67-00AA00BDCE1D}"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8.wmf"/><Relationship Id="rId1" Type="http://schemas.openxmlformats.org/officeDocument/2006/relationships/control" Target="../activeX/activeX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490661" y="3048000"/>
            <a:ext cx="9674481" cy="1938992"/>
          </a:xfrm>
          <a:prstGeom prst="rect">
            <a:avLst/>
          </a:prstGeom>
          <a:noFill/>
        </p:spPr>
        <p:txBody>
          <a:bodyPr wrap="square" rtlCol="0">
            <a:spAutoFit/>
          </a:bodyPr>
          <a:lstStyle/>
          <a:p>
            <a:r>
              <a:rPr lang="en-US" sz="2400" dirty="0"/>
              <a:t>STUDENT </a:t>
            </a:r>
            <a:r>
              <a:rPr lang="en-US" sz="2400" dirty="0" smtClean="0"/>
              <a:t>NAME: R.ABIRAMI</a:t>
            </a:r>
            <a:endParaRPr lang="en-US" sz="2400" dirty="0"/>
          </a:p>
          <a:p>
            <a:r>
              <a:rPr lang="en-US" sz="2400" dirty="0"/>
              <a:t>REGISTER </a:t>
            </a:r>
            <a:r>
              <a:rPr lang="en-US" sz="2400" dirty="0" smtClean="0"/>
              <a:t>NO: 422200864</a:t>
            </a:r>
            <a:endParaRPr lang="en-US" sz="2400" dirty="0"/>
          </a:p>
          <a:p>
            <a:r>
              <a:rPr lang="en-US" sz="2400" dirty="0"/>
              <a:t>DEPARTMENT</a:t>
            </a:r>
            <a:r>
              <a:rPr lang="en-US" sz="2400" dirty="0" smtClean="0"/>
              <a:t>: III B.COM(INFORMATION SYSTEM MANAGEMENT )</a:t>
            </a:r>
            <a:endParaRPr lang="en-US" sz="2400" dirty="0"/>
          </a:p>
          <a:p>
            <a:r>
              <a:rPr lang="en-US" sz="2400" dirty="0" smtClean="0"/>
              <a:t>COLLEGES : SHRI KRISHNASWAMY COLLEGE FOR WOMEN ANNA NAGAR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057400" y="1857375"/>
            <a:ext cx="7086600" cy="923330"/>
          </a:xfrm>
          <a:prstGeom prst="rect">
            <a:avLst/>
          </a:prstGeom>
        </p:spPr>
        <p:txBody>
          <a:bodyPr wrap="square">
            <a:spAutoFit/>
          </a:bodyPr>
          <a:lstStyle/>
          <a:p>
            <a:r>
              <a:rPr lang="en-US" b="1" dirty="0"/>
              <a:t>1. Competitive Salaries</a:t>
            </a:r>
            <a:endParaRPr lang="en-US" b="1" dirty="0"/>
          </a:p>
          <a:p>
            <a:r>
              <a:rPr lang="en-US" b="1" dirty="0"/>
              <a:t>Benchmarking</a:t>
            </a:r>
            <a:r>
              <a:rPr lang="en-US" dirty="0"/>
              <a:t>: Ensuring that salaries are competitive compared to industry standards and peers.</a:t>
            </a:r>
            <a:endParaRPr lang="en-US" dirty="0"/>
          </a:p>
        </p:txBody>
      </p:sp>
      <p:sp>
        <p:nvSpPr>
          <p:cNvPr id="11" name="Rectangle 10"/>
          <p:cNvSpPr/>
          <p:nvPr/>
        </p:nvSpPr>
        <p:spPr>
          <a:xfrm>
            <a:off x="2209800" y="2831756"/>
            <a:ext cx="6934200" cy="1200329"/>
          </a:xfrm>
          <a:prstGeom prst="rect">
            <a:avLst/>
          </a:prstGeom>
        </p:spPr>
        <p:txBody>
          <a:bodyPr wrap="square">
            <a:spAutoFit/>
          </a:bodyPr>
          <a:lstStyle/>
          <a:p>
            <a:r>
              <a:rPr lang="en-US" b="1" dirty="0"/>
              <a:t>2. Bonuses and Incentives</a:t>
            </a:r>
            <a:endParaRPr lang="en-US" b="1" dirty="0"/>
          </a:p>
          <a:p>
            <a:r>
              <a:rPr lang="en-US" b="1" dirty="0"/>
              <a:t>Performance Bonuses</a:t>
            </a:r>
            <a:r>
              <a:rPr lang="en-US" dirty="0"/>
              <a:t>: Rewards tied to individual or team performance.</a:t>
            </a:r>
            <a:endParaRPr lang="en-US" dirty="0"/>
          </a:p>
          <a:p>
            <a:r>
              <a:rPr lang="en-US" b="1" dirty="0"/>
              <a:t>Profit Sharing</a:t>
            </a:r>
            <a:r>
              <a:rPr lang="en-US" dirty="0"/>
              <a:t>: A share of the company's profits distributed to employees.</a:t>
            </a:r>
            <a:endParaRPr lang="en-US" dirty="0"/>
          </a:p>
        </p:txBody>
      </p:sp>
      <p:sp>
        <p:nvSpPr>
          <p:cNvPr id="12" name="Rectangle 11"/>
          <p:cNvSpPr/>
          <p:nvPr/>
        </p:nvSpPr>
        <p:spPr>
          <a:xfrm rot="10800000" flipV="1">
            <a:off x="2371725" y="4079784"/>
            <a:ext cx="6610350" cy="2585323"/>
          </a:xfrm>
          <a:prstGeom prst="rect">
            <a:avLst/>
          </a:prstGeom>
        </p:spPr>
        <p:txBody>
          <a:bodyPr wrap="square">
            <a:spAutoFit/>
          </a:bodyPr>
          <a:lstStyle/>
          <a:p>
            <a:r>
              <a:rPr lang="en-US" b="1" dirty="0"/>
              <a:t>3. Equity and Stock Options</a:t>
            </a:r>
            <a:endParaRPr lang="en-US" b="1" dirty="0"/>
          </a:p>
          <a:p>
            <a:r>
              <a:rPr lang="en-US" b="1" dirty="0"/>
              <a:t>Stock Options</a:t>
            </a:r>
            <a:r>
              <a:rPr lang="en-US" dirty="0"/>
              <a:t>: Offering employees a chance to buy company stock at a set price.</a:t>
            </a:r>
            <a:endParaRPr lang="en-US" dirty="0"/>
          </a:p>
          <a:p>
            <a:r>
              <a:rPr lang="en-US" b="1" dirty="0"/>
              <a:t>Restricted Stock Units (RSUs)</a:t>
            </a:r>
            <a:r>
              <a:rPr lang="en-US" dirty="0"/>
              <a:t>: Shares given as part of the compensation package, often with vesting periods.</a:t>
            </a:r>
            <a:endParaRPr lang="en-US" dirty="0"/>
          </a:p>
          <a:p>
            <a:r>
              <a:rPr lang="en-US" b="1" dirty="0"/>
              <a:t>4. Comprehensive Benefits Package</a:t>
            </a:r>
            <a:endParaRPr lang="en-US" b="1" dirty="0"/>
          </a:p>
          <a:p>
            <a:r>
              <a:rPr lang="en-US" b="1" dirty="0"/>
              <a:t>Health and Wellness</a:t>
            </a:r>
            <a:r>
              <a:rPr lang="en-US" dirty="0"/>
              <a:t>: Comprehensive health insurance, dental, vision, and wellness programs.</a:t>
            </a:r>
            <a:endParaRPr lang="en-US" dirty="0"/>
          </a:p>
          <a:p>
            <a:r>
              <a:rPr lang="en-US" b="1" dirty="0"/>
              <a:t>Retirement Plans</a:t>
            </a:r>
            <a:r>
              <a:rPr lang="en-US" dirty="0"/>
              <a:t>: Generous 401(k) matching or pension plans.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Rectangle 1"/>
          <p:cNvSpPr/>
          <p:nvPr/>
        </p:nvSpPr>
        <p:spPr>
          <a:xfrm>
            <a:off x="533401" y="1049337"/>
            <a:ext cx="8610600" cy="2585323"/>
          </a:xfrm>
          <a:prstGeom prst="rect">
            <a:avLst/>
          </a:prstGeom>
        </p:spPr>
        <p:txBody>
          <a:bodyPr wrap="square">
            <a:spAutoFit/>
          </a:bodyPr>
          <a:lstStyle/>
          <a:p>
            <a:r>
              <a:rPr lang="en-US" b="1" dirty="0"/>
              <a:t>1. Define Objectives</a:t>
            </a:r>
            <a:endParaRPr lang="en-US" b="1" dirty="0"/>
          </a:p>
          <a:p>
            <a:r>
              <a:rPr lang="en-US" b="1" dirty="0"/>
              <a:t>Alignment with Business Goals</a:t>
            </a:r>
            <a:r>
              <a:rPr lang="en-US" dirty="0"/>
              <a:t>: Ensure the salary model aligns with the organization’s strategic goals and financial constraints.</a:t>
            </a:r>
            <a:endParaRPr lang="en-US" dirty="0"/>
          </a:p>
          <a:p>
            <a:r>
              <a:rPr lang="en-US" b="1" dirty="0"/>
              <a:t>Employee Attraction and Retention</a:t>
            </a:r>
            <a:r>
              <a:rPr lang="en-US" dirty="0"/>
              <a:t>: Design a model that helps attract and retain top talent.</a:t>
            </a:r>
            <a:endParaRPr lang="en-US" dirty="0"/>
          </a:p>
          <a:p>
            <a:r>
              <a:rPr lang="en-US" b="1" dirty="0"/>
              <a:t>2. Conduct Market Research</a:t>
            </a:r>
            <a:endParaRPr lang="en-US" b="1" dirty="0"/>
          </a:p>
          <a:p>
            <a:r>
              <a:rPr lang="en-US" b="1" dirty="0"/>
              <a:t>Benchmarking</a:t>
            </a:r>
            <a:r>
              <a:rPr lang="en-US" dirty="0"/>
              <a:t>: Research industry salary standards and compensation trends. Tools and resources like salary surveys, industry reports, and compensation databases can be valuable.</a:t>
            </a:r>
            <a:endParaRPr lang="en-US" dirty="0"/>
          </a:p>
        </p:txBody>
      </p:sp>
      <p:sp>
        <p:nvSpPr>
          <p:cNvPr id="3" name="Rectangle 2"/>
          <p:cNvSpPr/>
          <p:nvPr/>
        </p:nvSpPr>
        <p:spPr>
          <a:xfrm>
            <a:off x="528183" y="3868582"/>
            <a:ext cx="8610599" cy="2585323"/>
          </a:xfrm>
          <a:prstGeom prst="rect">
            <a:avLst/>
          </a:prstGeom>
        </p:spPr>
        <p:txBody>
          <a:bodyPr wrap="square">
            <a:spAutoFit/>
          </a:bodyPr>
          <a:lstStyle/>
          <a:p>
            <a:r>
              <a:rPr lang="en-US" b="1" dirty="0"/>
              <a:t>3. Establish Salary Structures</a:t>
            </a:r>
            <a:endParaRPr lang="en-US" b="1" dirty="0"/>
          </a:p>
          <a:p>
            <a:r>
              <a:rPr lang="en-US" b="1" dirty="0"/>
              <a:t>Pay Bands</a:t>
            </a:r>
            <a:r>
              <a:rPr lang="en-US" dirty="0"/>
              <a:t>: Create salary ranges for different job levels or roles within the organization. These bands should reflect the skills, responsibilities, and market value of each role.</a:t>
            </a:r>
            <a:endParaRPr lang="en-US" dirty="0"/>
          </a:p>
          <a:p>
            <a:r>
              <a:rPr lang="en-US" b="1" dirty="0"/>
              <a:t>Job Grading</a:t>
            </a:r>
            <a:r>
              <a:rPr lang="en-US" dirty="0"/>
              <a:t>: Implement a system to grade jobs based on factors such as complexity, responsibility, and required skills.</a:t>
            </a:r>
            <a:endParaRPr lang="en-US" dirty="0"/>
          </a:p>
          <a:p>
            <a:r>
              <a:rPr lang="en-US" b="1" dirty="0"/>
              <a:t>4. Incorporate Variables</a:t>
            </a:r>
            <a:endParaRPr lang="en-US" b="1" dirty="0"/>
          </a:p>
          <a:p>
            <a:r>
              <a:rPr lang="en-US" b="1" dirty="0"/>
              <a:t>Base Salary</a:t>
            </a:r>
            <a:r>
              <a:rPr lang="en-US" dirty="0"/>
              <a:t>: Set a competitive base salary for each role or pay band.</a:t>
            </a:r>
            <a:endParaRPr lang="en-US" dirty="0"/>
          </a:p>
          <a:p>
            <a:r>
              <a:rPr lang="en-US" b="1" dirty="0"/>
              <a:t>Bonuses and Incentives</a:t>
            </a:r>
            <a:r>
              <a:rPr lang="en-US" dirty="0"/>
              <a:t>: Include performance-related bonuses, profit-sharing, or other incentive programs.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107" y="1374568"/>
            <a:ext cx="7021186" cy="4216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924425"/>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3200" dirty="0"/>
              <a:t>Alignment with Objectives: Our salary model is designed to align closely with the organization’s strategic goals, ensuring that compensation supports both talent attraction and retention. By benchmarking against industry standards and incorporating competitive pay bands, we’ve created a structure that reflects the market value of each role while maintaining internal equity</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171864" y="2705725"/>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676275" y="1524000"/>
            <a:ext cx="5648325" cy="5539978"/>
          </a:xfrm>
          <a:prstGeom prst="rect">
            <a:avLst/>
          </a:prstGeom>
        </p:spPr>
        <p:txBody>
          <a:bodyPr wrap="square">
            <a:spAutoFit/>
          </a:bodyPr>
          <a:lstStyle/>
          <a:p>
            <a:r>
              <a:rPr lang="en-US" sz="2400" b="1" dirty="0"/>
              <a:t>Background Information:</a:t>
            </a:r>
            <a:r>
              <a:rPr lang="en-US" sz="2400" dirty="0"/>
              <a:t> </a:t>
            </a:r>
            <a:endParaRPr lang="en-US" sz="2400" dirty="0" smtClean="0"/>
          </a:p>
          <a:p>
            <a:r>
              <a:rPr lang="en-US" sz="2400" dirty="0"/>
              <a:t> </a:t>
            </a:r>
            <a:r>
              <a:rPr lang="en-US" sz="2400" dirty="0" smtClean="0"/>
              <a:t>  Provide </a:t>
            </a:r>
            <a:r>
              <a:rPr lang="en-US" sz="2400" dirty="0"/>
              <a:t>context to understand why the problem is significant</a:t>
            </a:r>
            <a:r>
              <a:rPr lang="en-US" sz="2400" dirty="0" smtClean="0"/>
              <a:t>.</a:t>
            </a:r>
            <a:endParaRPr lang="en-US" sz="2400" dirty="0" smtClean="0"/>
          </a:p>
          <a:p>
            <a:r>
              <a:rPr lang="en-US" sz="2400" b="1" dirty="0"/>
              <a:t>Problem Description:</a:t>
            </a:r>
            <a:r>
              <a:rPr lang="en-US" sz="2400" dirty="0"/>
              <a:t> </a:t>
            </a:r>
            <a:endParaRPr lang="en-US" sz="2400" dirty="0" smtClean="0"/>
          </a:p>
          <a:p>
            <a:r>
              <a:rPr lang="en-US" sz="2400" dirty="0"/>
              <a:t> </a:t>
            </a:r>
            <a:r>
              <a:rPr lang="en-US" sz="2400" dirty="0" smtClean="0"/>
              <a:t>  Clearly </a:t>
            </a:r>
            <a:r>
              <a:rPr lang="en-US" sz="2400" dirty="0"/>
              <a:t>describe the specific issue or issues you are facing</a:t>
            </a:r>
            <a:r>
              <a:rPr lang="en-US" sz="2400" dirty="0" smtClean="0"/>
              <a:t>.</a:t>
            </a:r>
            <a:endParaRPr lang="en-US" sz="2400" dirty="0" smtClean="0"/>
          </a:p>
          <a:p>
            <a:r>
              <a:rPr lang="en-US" sz="2400" b="1" dirty="0"/>
              <a:t>Impact of the Problem:</a:t>
            </a:r>
            <a:r>
              <a:rPr lang="en-US" sz="2400" dirty="0"/>
              <a:t> </a:t>
            </a:r>
            <a:endParaRPr lang="en-US" sz="2400" dirty="0" smtClean="0"/>
          </a:p>
          <a:p>
            <a:r>
              <a:rPr lang="en-US" sz="2400" dirty="0"/>
              <a:t> </a:t>
            </a:r>
            <a:r>
              <a:rPr lang="en-US" sz="2400" dirty="0" smtClean="0"/>
              <a:t>  Explain </a:t>
            </a:r>
            <a:r>
              <a:rPr lang="en-US" sz="2400" dirty="0"/>
              <a:t>the consequences or potential impact of the problem on the organization</a:t>
            </a:r>
            <a:r>
              <a:rPr lang="en-US" sz="2400" dirty="0" smtClean="0"/>
              <a:t>.</a:t>
            </a:r>
            <a:endParaRPr lang="en-US" sz="2400" dirty="0" smtClean="0"/>
          </a:p>
          <a:p>
            <a:r>
              <a:rPr lang="en-US" sz="2400" b="1" dirty="0"/>
              <a:t>Purpose of the Analysis</a:t>
            </a:r>
            <a:r>
              <a:rPr lang="en-US" sz="2400" b="1" dirty="0" smtClean="0"/>
              <a:t>:</a:t>
            </a:r>
            <a:endParaRPr lang="en-US" sz="2400" b="1" dirty="0" smtClean="0"/>
          </a:p>
          <a:p>
            <a:r>
              <a:rPr lang="en-US" sz="2400" b="1" dirty="0"/>
              <a:t> </a:t>
            </a:r>
            <a:r>
              <a:rPr lang="en-US" sz="2400" b="1" dirty="0" smtClean="0"/>
              <a:t>  </a:t>
            </a:r>
            <a:r>
              <a:rPr lang="en-US" sz="2400" dirty="0" smtClean="0"/>
              <a:t> </a:t>
            </a:r>
            <a:r>
              <a:rPr lang="en-US" sz="2400" dirty="0"/>
              <a:t>Define what the analysis aims to achieve</a:t>
            </a:r>
            <a:r>
              <a:rPr lang="en-US" sz="2400" dirty="0" smtClean="0"/>
              <a:t>.</a:t>
            </a:r>
            <a:endParaRPr lang="en-US" sz="2400" dirty="0" smtClean="0"/>
          </a:p>
          <a:p>
            <a:r>
              <a:rPr lang="en-US" sz="2400" b="1" dirty="0"/>
              <a:t>Desired Outcomes:</a:t>
            </a:r>
            <a:r>
              <a:rPr lang="en-US" sz="2400" dirty="0"/>
              <a:t> </a:t>
            </a:r>
            <a:endParaRPr lang="en-US" sz="2400" dirty="0" smtClean="0"/>
          </a:p>
          <a:p>
            <a:r>
              <a:rPr lang="en-US" sz="2400" dirty="0"/>
              <a:t> </a:t>
            </a:r>
            <a:r>
              <a:rPr lang="en-US" sz="2400" dirty="0" smtClean="0"/>
              <a:t> Specify </a:t>
            </a:r>
            <a:r>
              <a:rPr lang="en-US" sz="2400" dirty="0"/>
              <a:t>the outcomes or results you expect from the analysis.</a:t>
            </a:r>
            <a:endParaRPr lang="en-US" sz="24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369060" y="381000"/>
            <a:ext cx="53270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496866" y="665857"/>
            <a:ext cx="7924800" cy="6001643"/>
          </a:xfrm>
          <a:prstGeom prst="rect">
            <a:avLst/>
          </a:prstGeom>
          <a:noFill/>
        </p:spPr>
        <p:txBody>
          <a:bodyPr wrap="square" rtlCol="0">
            <a:spAutoFit/>
          </a:bodyPr>
          <a:lstStyle/>
          <a:p>
            <a:r>
              <a:rPr lang="en-US" sz="2400" b="1" dirty="0" smtClean="0"/>
              <a:t>Project </a:t>
            </a:r>
            <a:r>
              <a:rPr lang="en-US" sz="2400" b="1" dirty="0"/>
              <a:t>Title:</a:t>
            </a:r>
            <a:r>
              <a:rPr lang="en-US" sz="2400" dirty="0"/>
              <a:t> </a:t>
            </a:r>
            <a:endParaRPr lang="en-US" sz="2400" dirty="0" smtClean="0"/>
          </a:p>
          <a:p>
            <a:r>
              <a:rPr lang="en-US" sz="2400" dirty="0"/>
              <a:t> </a:t>
            </a:r>
            <a:r>
              <a:rPr lang="en-US" sz="2400" dirty="0" smtClean="0"/>
              <a:t>  Salary </a:t>
            </a:r>
            <a:r>
              <a:rPr lang="en-US" sz="2400" dirty="0"/>
              <a:t>and Compensation Analysis for [Company Name</a:t>
            </a:r>
            <a:r>
              <a:rPr lang="en-US" sz="2400" dirty="0" smtClean="0"/>
              <a:t>]</a:t>
            </a:r>
            <a:endParaRPr lang="en-US" sz="2400" dirty="0" smtClean="0"/>
          </a:p>
          <a:p>
            <a:r>
              <a:rPr lang="en-US" sz="2400" b="1" dirty="0"/>
              <a:t>Project Background</a:t>
            </a:r>
            <a:r>
              <a:rPr lang="en-US" sz="2400" b="1" dirty="0" smtClean="0"/>
              <a:t>:</a:t>
            </a:r>
            <a:endParaRPr lang="en-US" sz="2400" b="1" dirty="0" smtClean="0"/>
          </a:p>
          <a:p>
            <a:r>
              <a:rPr lang="en-US" sz="2400" b="1" dirty="0"/>
              <a:t> </a:t>
            </a:r>
            <a:r>
              <a:rPr lang="en-US" sz="2400" b="1" dirty="0" smtClean="0"/>
              <a:t> </a:t>
            </a:r>
            <a:r>
              <a:rPr lang="en-US" sz="2400" dirty="0" smtClean="0"/>
              <a:t> </a:t>
            </a:r>
            <a:r>
              <a:rPr lang="en-US" sz="2400" dirty="0"/>
              <a:t>[Company Name] has experienced significant growth and expansion in recent years, leading to an increased workforce and rising compensation costs</a:t>
            </a:r>
            <a:r>
              <a:rPr lang="en-US" sz="2400" dirty="0" smtClean="0"/>
              <a:t>.</a:t>
            </a:r>
            <a:endParaRPr lang="en-US" sz="2400" dirty="0" smtClean="0"/>
          </a:p>
          <a:p>
            <a:r>
              <a:rPr lang="en-US" sz="2400" b="1" dirty="0"/>
              <a:t>Project Objectives:</a:t>
            </a:r>
            <a:r>
              <a:rPr lang="en-US" sz="2400" dirty="0"/>
              <a:t> </a:t>
            </a:r>
            <a:endParaRPr lang="en-US" sz="2400" dirty="0" smtClean="0"/>
          </a:p>
          <a:p>
            <a:r>
              <a:rPr lang="en-US" sz="2400" dirty="0"/>
              <a:t> </a:t>
            </a:r>
            <a:r>
              <a:rPr lang="en-US" sz="2400" dirty="0" smtClean="0"/>
              <a:t>  The </a:t>
            </a:r>
            <a:r>
              <a:rPr lang="en-US" sz="2400" dirty="0"/>
              <a:t>primary objectives of this salary and compensation analysis are to:</a:t>
            </a:r>
            <a:endParaRPr lang="en-US" sz="2400" dirty="0"/>
          </a:p>
          <a:p>
            <a:r>
              <a:rPr lang="en-US" sz="2400" b="1" dirty="0"/>
              <a:t>Benchmark Compensation</a:t>
            </a:r>
            <a:r>
              <a:rPr lang="en-US" sz="2400" dirty="0"/>
              <a:t>: </a:t>
            </a:r>
            <a:endParaRPr lang="en-US" sz="2400" dirty="0" smtClean="0"/>
          </a:p>
          <a:p>
            <a:r>
              <a:rPr lang="en-US" sz="2400" dirty="0"/>
              <a:t> </a:t>
            </a:r>
            <a:r>
              <a:rPr lang="en-US" sz="2400" dirty="0" smtClean="0"/>
              <a:t>   Compare </a:t>
            </a:r>
            <a:r>
              <a:rPr lang="en-US" sz="2400" dirty="0"/>
              <a:t>our compensation packages with industry standards to ensure they are competitive and attractive to potential and current employees.</a:t>
            </a:r>
            <a:endParaRPr lang="en-US" sz="2400" dirty="0"/>
          </a:p>
          <a:p>
            <a:r>
              <a:rPr lang="en-US" sz="2400" b="1" dirty="0"/>
              <a:t>Scope of Work:</a:t>
            </a:r>
            <a:r>
              <a:rPr lang="en-US" sz="2400" dirty="0"/>
              <a:t> </a:t>
            </a:r>
            <a:endParaRPr lang="en-US" sz="2400" dirty="0" smtClean="0"/>
          </a:p>
          <a:p>
            <a:r>
              <a:rPr lang="en-US" sz="2400" dirty="0" smtClean="0"/>
              <a:t>    The </a:t>
            </a:r>
            <a:r>
              <a:rPr lang="en-US" sz="2400" dirty="0"/>
              <a:t>analysis will </a:t>
            </a:r>
            <a:r>
              <a:rPr lang="en-US" sz="2400" dirty="0" smtClean="0"/>
              <a:t>cover</a:t>
            </a:r>
            <a:endParaRPr lang="en-US" sz="2400" dirty="0"/>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228600" y="5304119"/>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Rectangle 6"/>
          <p:cNvSpPr/>
          <p:nvPr/>
        </p:nvSpPr>
        <p:spPr>
          <a:xfrm>
            <a:off x="533400" y="1695450"/>
            <a:ext cx="8610600" cy="1477328"/>
          </a:xfrm>
          <a:prstGeom prst="rect">
            <a:avLst/>
          </a:prstGeom>
        </p:spPr>
        <p:txBody>
          <a:bodyPr wrap="square">
            <a:spAutoFit/>
          </a:bodyPr>
          <a:lstStyle/>
          <a:p>
            <a:r>
              <a:rPr lang="en-US" b="1" dirty="0"/>
              <a:t>Project Overview: Salary and Compensation Analysis</a:t>
            </a:r>
            <a:endParaRPr lang="en-US" b="1" dirty="0"/>
          </a:p>
          <a:p>
            <a:r>
              <a:rPr lang="en-US" b="1" dirty="0"/>
              <a:t>1. Project Title:</a:t>
            </a:r>
            <a:r>
              <a:rPr lang="en-US" dirty="0"/>
              <a:t> Salary and Compensation Analysis for [Company Name]</a:t>
            </a:r>
            <a:endParaRPr lang="en-US" dirty="0"/>
          </a:p>
          <a:p>
            <a:r>
              <a:rPr lang="en-US" b="1" dirty="0"/>
              <a:t>2. Project Background:</a:t>
            </a:r>
            <a:r>
              <a:rPr lang="en-US" dirty="0"/>
              <a:t> [Company Name] has experienced significant growth and expansion in recent years, leading to an increased workforce and rising compensation costs.</a:t>
            </a:r>
            <a:endParaRPr lang="en-US" dirty="0"/>
          </a:p>
        </p:txBody>
      </p:sp>
      <p:sp>
        <p:nvSpPr>
          <p:cNvPr id="9" name="Rectangle 8"/>
          <p:cNvSpPr/>
          <p:nvPr/>
        </p:nvSpPr>
        <p:spPr>
          <a:xfrm>
            <a:off x="381000" y="3172778"/>
            <a:ext cx="10265080" cy="923330"/>
          </a:xfrm>
          <a:prstGeom prst="rect">
            <a:avLst/>
          </a:prstGeom>
        </p:spPr>
        <p:txBody>
          <a:bodyPr wrap="square">
            <a:spAutoFit/>
          </a:bodyPr>
          <a:lstStyle/>
          <a:p>
            <a:r>
              <a:rPr lang="en-US" b="1" dirty="0"/>
              <a:t>3. Project Objectives:</a:t>
            </a:r>
            <a:r>
              <a:rPr lang="en-US" dirty="0"/>
              <a:t> The primary objectives of this salary and compensation analysis are to:</a:t>
            </a:r>
            <a:endParaRPr lang="en-US" dirty="0"/>
          </a:p>
          <a:p>
            <a:r>
              <a:rPr lang="en-US" b="1" dirty="0"/>
              <a:t>Benchmark Compensation</a:t>
            </a:r>
            <a:r>
              <a:rPr lang="en-US" dirty="0"/>
              <a:t>: Compare our compensation packages with industry standards to ensure they are competitive and attractive to potential and current employees.</a:t>
            </a:r>
            <a:endParaRPr lang="en-US" dirty="0"/>
          </a:p>
        </p:txBody>
      </p:sp>
      <p:sp>
        <p:nvSpPr>
          <p:cNvPr id="11" name="Rectangle 10"/>
          <p:cNvSpPr/>
          <p:nvPr/>
        </p:nvSpPr>
        <p:spPr>
          <a:xfrm flipV="1">
            <a:off x="3581401" y="5181599"/>
            <a:ext cx="2873680" cy="646331"/>
          </a:xfrm>
          <a:prstGeom prst="rect">
            <a:avLst/>
          </a:prstGeom>
        </p:spPr>
        <p:txBody>
          <a:bodyPr wrap="square">
            <a:spAutoFit/>
          </a:bodyPr>
          <a:lstStyle/>
          <a:p>
            <a:endParaRPr lang="en-US" b="1" dirty="0" smtClean="0"/>
          </a:p>
          <a:p>
            <a:endParaRPr lang="en-US" dirty="0"/>
          </a:p>
        </p:txBody>
      </p:sp>
      <p:sp>
        <p:nvSpPr>
          <p:cNvPr id="12" name="Rectangle 11"/>
          <p:cNvSpPr/>
          <p:nvPr/>
        </p:nvSpPr>
        <p:spPr>
          <a:xfrm flipV="1">
            <a:off x="1685925" y="4952998"/>
            <a:ext cx="2438400" cy="369332"/>
          </a:xfrm>
          <a:prstGeom prst="rect">
            <a:avLst/>
          </a:prstGeom>
        </p:spPr>
        <p:txBody>
          <a:bodyPr wrap="square">
            <a:spAutoFit/>
          </a:bodyPr>
          <a:lstStyle/>
          <a:p>
            <a:r>
              <a:rPr lang="en-US" dirty="0" smtClean="0"/>
              <a:t>.</a:t>
            </a:r>
            <a:endParaRPr lang="en-US" dirty="0"/>
          </a:p>
        </p:txBody>
      </p:sp>
      <p:sp>
        <p:nvSpPr>
          <p:cNvPr id="13" name="Rectangle 12"/>
          <p:cNvSpPr/>
          <p:nvPr/>
        </p:nvSpPr>
        <p:spPr>
          <a:xfrm>
            <a:off x="3048000" y="2828836"/>
            <a:ext cx="6096000" cy="369332"/>
          </a:xfrm>
          <a:prstGeom prst="rect">
            <a:avLst/>
          </a:prstGeom>
        </p:spPr>
        <p:txBody>
          <a:bodyPr>
            <a:spAutoFit/>
          </a:bodyPr>
          <a:lstStyle/>
          <a:p>
            <a:r>
              <a:rPr lang="en-US" dirty="0" smtClean="0"/>
              <a:t>.</a:t>
            </a:r>
            <a:endParaRPr lang="en-US" dirty="0"/>
          </a:p>
        </p:txBody>
      </p:sp>
      <p:sp>
        <p:nvSpPr>
          <p:cNvPr id="14" name="Rectangle 13"/>
          <p:cNvSpPr/>
          <p:nvPr/>
        </p:nvSpPr>
        <p:spPr>
          <a:xfrm rot="10800000" flipV="1">
            <a:off x="533400" y="4400788"/>
            <a:ext cx="10293656" cy="923330"/>
          </a:xfrm>
          <a:prstGeom prst="rect">
            <a:avLst/>
          </a:prstGeom>
        </p:spPr>
        <p:txBody>
          <a:bodyPr wrap="square">
            <a:spAutoFit/>
          </a:bodyPr>
          <a:lstStyle/>
          <a:p>
            <a:r>
              <a:rPr lang="en-US" b="1" dirty="0"/>
              <a:t>4. Scope of Work:</a:t>
            </a:r>
            <a:r>
              <a:rPr lang="en-US" dirty="0"/>
              <a:t> The analysis will cover:</a:t>
            </a:r>
            <a:endParaRPr lang="en-US" dirty="0"/>
          </a:p>
          <a:p>
            <a:r>
              <a:rPr lang="en-US" b="1" dirty="0"/>
              <a:t>Data Collection</a:t>
            </a:r>
            <a:r>
              <a:rPr lang="en-US" dirty="0"/>
              <a:t>: Gathering internal salary and compensation data, including base salaries, bonuses, commissions, overtime, and benefits.</a:t>
            </a:r>
            <a:endParaRPr lang="en-US" dirty="0"/>
          </a:p>
        </p:txBody>
      </p:sp>
      <p:sp>
        <p:nvSpPr>
          <p:cNvPr id="15" name="Rectangle 14"/>
          <p:cNvSpPr/>
          <p:nvPr/>
        </p:nvSpPr>
        <p:spPr>
          <a:xfrm rot="10800000" flipV="1">
            <a:off x="838200" y="5733258"/>
            <a:ext cx="8585184" cy="923330"/>
          </a:xfrm>
          <a:prstGeom prst="rect">
            <a:avLst/>
          </a:prstGeom>
        </p:spPr>
        <p:txBody>
          <a:bodyPr wrap="square">
            <a:spAutoFit/>
          </a:bodyPr>
          <a:lstStyle/>
          <a:p>
            <a:r>
              <a:rPr lang="en-US" b="1" dirty="0"/>
              <a:t>5. Methodology:</a:t>
            </a:r>
            <a:r>
              <a:rPr lang="en-US" dirty="0"/>
              <a:t> The project will employ the following methodology:</a:t>
            </a:r>
            <a:endParaRPr lang="en-US" dirty="0"/>
          </a:p>
          <a:p>
            <a:r>
              <a:rPr lang="en-US" b="1" dirty="0"/>
              <a:t>Data Gathering</a:t>
            </a:r>
            <a:r>
              <a:rPr lang="en-US" dirty="0"/>
              <a:t>: Collect and organize data from HR systems, compensation records, and external salary surveys.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0287000" cy="984885"/>
          </a:xfrm>
        </p:spPr>
        <p:txBody>
          <a:bodyPr/>
          <a:lstStyle/>
          <a:p>
            <a:r>
              <a:rPr lang="en-US" sz="3200" dirty="0" smtClean="0"/>
              <a:t>OUR SOLUATION AND ITS VALUE PROPOSHION </a:t>
            </a:r>
            <a:br>
              <a:rPr lang="en-US" sz="3200" dirty="0" smtClean="0"/>
            </a:br>
            <a:endParaRPr lang="en-US" sz="3200" dirty="0"/>
          </a:p>
        </p:txBody>
      </p:sp>
      <p:sp>
        <p:nvSpPr>
          <p:cNvPr id="4" name="Rectangle 3"/>
          <p:cNvSpPr/>
          <p:nvPr/>
        </p:nvSpPr>
        <p:spPr>
          <a:xfrm>
            <a:off x="685800" y="1143000"/>
            <a:ext cx="8458200" cy="1200329"/>
          </a:xfrm>
          <a:prstGeom prst="rect">
            <a:avLst/>
          </a:prstGeom>
        </p:spPr>
        <p:txBody>
          <a:bodyPr wrap="square">
            <a:spAutoFit/>
          </a:bodyPr>
          <a:lstStyle/>
          <a:p>
            <a:r>
              <a:rPr lang="en-US" b="1" dirty="0"/>
              <a:t>1. Define the Objectives</a:t>
            </a:r>
            <a:endParaRPr lang="en-US" b="1" dirty="0"/>
          </a:p>
          <a:p>
            <a:r>
              <a:rPr lang="en-US" b="1" dirty="0"/>
              <a:t>Objective Setting:</a:t>
            </a:r>
            <a:endParaRPr lang="en-US" dirty="0"/>
          </a:p>
          <a:p>
            <a:r>
              <a:rPr lang="en-US" b="1" dirty="0"/>
              <a:t>Benchmarking</a:t>
            </a:r>
            <a:r>
              <a:rPr lang="en-US" dirty="0"/>
              <a:t>: Compare compensation packages with industry standards.</a:t>
            </a:r>
            <a:endParaRPr lang="en-US" dirty="0"/>
          </a:p>
          <a:p>
            <a:r>
              <a:rPr lang="en-US" b="1" dirty="0"/>
              <a:t>Equity Analysis</a:t>
            </a:r>
            <a:r>
              <a:rPr lang="en-US" dirty="0"/>
              <a:t>: Ensure fair and equitable pay across the organization.</a:t>
            </a:r>
            <a:endParaRPr lang="en-US" dirty="0"/>
          </a:p>
        </p:txBody>
      </p:sp>
      <p:sp>
        <p:nvSpPr>
          <p:cNvPr id="5" name="Rectangle 4"/>
          <p:cNvSpPr/>
          <p:nvPr/>
        </p:nvSpPr>
        <p:spPr>
          <a:xfrm>
            <a:off x="685800" y="2690336"/>
            <a:ext cx="8458200" cy="1200329"/>
          </a:xfrm>
          <a:prstGeom prst="rect">
            <a:avLst/>
          </a:prstGeom>
        </p:spPr>
        <p:txBody>
          <a:bodyPr wrap="square">
            <a:spAutoFit/>
          </a:bodyPr>
          <a:lstStyle/>
          <a:p>
            <a:r>
              <a:rPr lang="en-US" b="1" dirty="0"/>
              <a:t>2. Collect and Prepare Data</a:t>
            </a:r>
            <a:endParaRPr lang="en-US" b="1" dirty="0"/>
          </a:p>
          <a:p>
            <a:r>
              <a:rPr lang="en-US" b="1" dirty="0"/>
              <a:t>Data Collection:</a:t>
            </a:r>
            <a:endParaRPr lang="en-US" dirty="0"/>
          </a:p>
          <a:p>
            <a:r>
              <a:rPr lang="en-US" b="1" dirty="0"/>
              <a:t>Internal Data</a:t>
            </a:r>
            <a:r>
              <a:rPr lang="en-US" dirty="0"/>
              <a:t>: Gather information on current salaries, bonuses, commissions, overtime, benefits, and any other compensation elements.</a:t>
            </a:r>
            <a:endParaRPr lang="en-US" dirty="0"/>
          </a:p>
        </p:txBody>
      </p:sp>
      <p:sp>
        <p:nvSpPr>
          <p:cNvPr id="6" name="Rectangle 5"/>
          <p:cNvSpPr/>
          <p:nvPr/>
        </p:nvSpPr>
        <p:spPr>
          <a:xfrm rot="10800000" flipV="1">
            <a:off x="685800" y="4029165"/>
            <a:ext cx="8458200" cy="1200329"/>
          </a:xfrm>
          <a:prstGeom prst="rect">
            <a:avLst/>
          </a:prstGeom>
        </p:spPr>
        <p:txBody>
          <a:bodyPr wrap="square">
            <a:spAutoFit/>
          </a:bodyPr>
          <a:lstStyle/>
          <a:p>
            <a:r>
              <a:rPr lang="en-US" b="1" dirty="0"/>
              <a:t>3. Analyze the Data</a:t>
            </a:r>
            <a:endParaRPr lang="en-US" b="1" dirty="0"/>
          </a:p>
          <a:p>
            <a:r>
              <a:rPr lang="en-US" b="1" dirty="0"/>
              <a:t>Benchmarking Analysis:</a:t>
            </a:r>
            <a:endParaRPr lang="en-US" dirty="0"/>
          </a:p>
          <a:p>
            <a:r>
              <a:rPr lang="en-US" b="1" dirty="0"/>
              <a:t>Comparison</a:t>
            </a:r>
            <a:r>
              <a:rPr lang="en-US" dirty="0"/>
              <a:t>: Compare internal compensation with industry benchmarks to evaluate competitiveness.</a:t>
            </a:r>
            <a:endParaRPr lang="en-US" dirty="0"/>
          </a:p>
        </p:txBody>
      </p:sp>
      <p:sp>
        <p:nvSpPr>
          <p:cNvPr id="7" name="Rectangle 6"/>
          <p:cNvSpPr/>
          <p:nvPr/>
        </p:nvSpPr>
        <p:spPr>
          <a:xfrm>
            <a:off x="685800" y="5367992"/>
            <a:ext cx="8458200" cy="1477328"/>
          </a:xfrm>
          <a:prstGeom prst="rect">
            <a:avLst/>
          </a:prstGeom>
        </p:spPr>
        <p:txBody>
          <a:bodyPr wrap="square">
            <a:spAutoFit/>
          </a:bodyPr>
          <a:lstStyle/>
          <a:p>
            <a:r>
              <a:rPr lang="en-US" b="1" dirty="0"/>
              <a:t>4. Visualize the Findings</a:t>
            </a:r>
            <a:endParaRPr lang="en-US" b="1" dirty="0"/>
          </a:p>
          <a:p>
            <a:r>
              <a:rPr lang="en-US" b="1" dirty="0"/>
              <a:t>Data Visualization:</a:t>
            </a:r>
            <a:endParaRPr lang="en-US" dirty="0"/>
          </a:p>
          <a:p>
            <a:r>
              <a:rPr lang="en-US" b="1" dirty="0"/>
              <a:t>Charts and Graphs</a:t>
            </a:r>
            <a:r>
              <a:rPr lang="en-US" dirty="0"/>
              <a:t>: Use bar charts, pie charts, and histograms to present salary distributions, compensation components, and benchmark comparisons</a:t>
            </a:r>
            <a:r>
              <a:rPr lang="en-US" dirty="0" smtClean="0"/>
              <a:t>.</a:t>
            </a:r>
            <a:endParaRPr lang="en-US" dirty="0" smtClean="0"/>
          </a:p>
          <a:p>
            <a:endParaRPr lang="en-US" dirty="0"/>
          </a:p>
        </p:txBody>
      </p:sp>
    </p:spTree>
    <p:controls>
      <mc:AlternateContent xmlns:mc="http://schemas.openxmlformats.org/markup-compatibility/2006">
        <mc:Choice xmlns:v="urn:schemas-microsoft-com:vml" Requires="v">
          <p:control spid="1026" name="" r:id="rId1" imgW="2601913" imgH="455613"/>
        </mc:Choice>
        <mc:Fallback>
          <p:control name="" r:id="rId1" imgW="2601913" imgH="455613">
            <p:pic>
              <p:nvPicPr>
                <p:cNvPr id="0" name="DefaultOcx"/>
                <p:cNvPicPr preferRelativeResize="0">
                  <a:picLocks noChangeArrowheads="1" noChangeShapeType="1"/>
                </p:cNvPicPr>
                <p:nvPr/>
              </p:nvPicPr>
              <p:blipFill>
                <a:blip r:embed="rId2"/>
                <a:srcRect/>
                <a:stretch>
                  <a:fillRect/>
                </a:stretch>
              </p:blipFill>
              <p:spPr bwMode="auto">
                <a:xfrm>
                  <a:off x="2209800" y="0"/>
                  <a:ext cx="2601913" cy="45561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Rectangle 7"/>
          <p:cNvSpPr/>
          <p:nvPr/>
        </p:nvSpPr>
        <p:spPr>
          <a:xfrm>
            <a:off x="2819400" y="2019300"/>
            <a:ext cx="6324600" cy="1200329"/>
          </a:xfrm>
          <a:prstGeom prst="rect">
            <a:avLst/>
          </a:prstGeom>
        </p:spPr>
        <p:txBody>
          <a:bodyPr wrap="square">
            <a:spAutoFit/>
          </a:bodyPr>
          <a:lstStyle/>
          <a:p>
            <a:r>
              <a:rPr lang="en-US" b="1" dirty="0"/>
              <a:t>1. Define the Objectives</a:t>
            </a:r>
            <a:endParaRPr lang="en-US" b="1" dirty="0"/>
          </a:p>
          <a:p>
            <a:r>
              <a:rPr lang="en-US" b="1" dirty="0"/>
              <a:t>Objective Setting:</a:t>
            </a:r>
            <a:endParaRPr lang="en-US" dirty="0"/>
          </a:p>
          <a:p>
            <a:r>
              <a:rPr lang="en-US" b="1" dirty="0"/>
              <a:t>Benchmarking</a:t>
            </a:r>
            <a:r>
              <a:rPr lang="en-US" dirty="0"/>
              <a:t>: Compare compensation packages with industry standards.</a:t>
            </a:r>
            <a:endParaRPr lang="en-US" dirty="0"/>
          </a:p>
        </p:txBody>
      </p:sp>
      <p:sp>
        <p:nvSpPr>
          <p:cNvPr id="10" name="Rectangle 9"/>
          <p:cNvSpPr/>
          <p:nvPr/>
        </p:nvSpPr>
        <p:spPr>
          <a:xfrm>
            <a:off x="2819400" y="3219629"/>
            <a:ext cx="7119937" cy="1200329"/>
          </a:xfrm>
          <a:prstGeom prst="rect">
            <a:avLst/>
          </a:prstGeom>
        </p:spPr>
        <p:txBody>
          <a:bodyPr wrap="square">
            <a:spAutoFit/>
          </a:bodyPr>
          <a:lstStyle/>
          <a:p>
            <a:r>
              <a:rPr lang="en-US" b="1" dirty="0"/>
              <a:t>2. Collect and Prepare Data</a:t>
            </a:r>
            <a:endParaRPr lang="en-US" b="1" dirty="0"/>
          </a:p>
          <a:p>
            <a:r>
              <a:rPr lang="en-US" b="1" dirty="0"/>
              <a:t>Data Collection:</a:t>
            </a:r>
            <a:endParaRPr lang="en-US" dirty="0"/>
          </a:p>
          <a:p>
            <a:r>
              <a:rPr lang="en-US" b="1" dirty="0"/>
              <a:t>Internal Data</a:t>
            </a:r>
            <a:r>
              <a:rPr lang="en-US" dirty="0"/>
              <a:t>: Gather information on current salaries, bonuses, commissions, overtime, benefits, and any other compensation elements.</a:t>
            </a:r>
            <a:endParaRPr lang="en-US" dirty="0"/>
          </a:p>
        </p:txBody>
      </p:sp>
      <p:sp>
        <p:nvSpPr>
          <p:cNvPr id="11" name="Rectangle 10"/>
          <p:cNvSpPr/>
          <p:nvPr/>
        </p:nvSpPr>
        <p:spPr>
          <a:xfrm rot="10800000" flipV="1">
            <a:off x="2819400" y="4452983"/>
            <a:ext cx="6324600" cy="1200329"/>
          </a:xfrm>
          <a:prstGeom prst="rect">
            <a:avLst/>
          </a:prstGeom>
        </p:spPr>
        <p:txBody>
          <a:bodyPr wrap="square">
            <a:spAutoFit/>
          </a:bodyPr>
          <a:lstStyle/>
          <a:p>
            <a:r>
              <a:rPr lang="en-US" b="1" dirty="0"/>
              <a:t>3. Analyz</a:t>
            </a:r>
            <a:r>
              <a:rPr lang="en-US" dirty="0"/>
              <a:t>e</a:t>
            </a:r>
            <a:r>
              <a:rPr lang="en-US" b="1" dirty="0"/>
              <a:t> the Data</a:t>
            </a:r>
            <a:endParaRPr lang="en-US" b="1" dirty="0"/>
          </a:p>
          <a:p>
            <a:r>
              <a:rPr lang="en-US" b="1" dirty="0"/>
              <a:t>Benchmarking Analysis:</a:t>
            </a:r>
            <a:endParaRPr lang="en-US" dirty="0"/>
          </a:p>
          <a:p>
            <a:r>
              <a:rPr lang="en-US" b="1" dirty="0"/>
              <a:t>Comparison</a:t>
            </a:r>
            <a:r>
              <a:rPr lang="en-US" dirty="0"/>
              <a:t>: Compare internal compensation with industry benchmarks to evaluate competitiveness.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Rectangle 2"/>
          <p:cNvSpPr/>
          <p:nvPr/>
        </p:nvSpPr>
        <p:spPr>
          <a:xfrm>
            <a:off x="838200" y="1524000"/>
            <a:ext cx="8305800" cy="1200329"/>
          </a:xfrm>
          <a:prstGeom prst="rect">
            <a:avLst/>
          </a:prstGeom>
        </p:spPr>
        <p:txBody>
          <a:bodyPr wrap="square">
            <a:spAutoFit/>
          </a:bodyPr>
          <a:lstStyle/>
          <a:p>
            <a:r>
              <a:rPr lang="en-US" b="1" dirty="0"/>
              <a:t>1. Value of a Salary and Compensation Solution</a:t>
            </a:r>
            <a:endParaRPr lang="en-US" b="1" dirty="0"/>
          </a:p>
          <a:p>
            <a:r>
              <a:rPr lang="en-US" b="1" dirty="0"/>
              <a:t>1.1. Attracting Talent</a:t>
            </a:r>
            <a:endParaRPr lang="en-US" dirty="0"/>
          </a:p>
          <a:p>
            <a:r>
              <a:rPr lang="en-US" b="1" dirty="0"/>
              <a:t>Competitive Advantage</a:t>
            </a:r>
            <a:r>
              <a:rPr lang="en-US" dirty="0"/>
              <a:t>: A competitive salary and benefits package helps attract top talent in a competitive job market.</a:t>
            </a:r>
            <a:endParaRPr lang="en-US" dirty="0"/>
          </a:p>
        </p:txBody>
      </p:sp>
      <p:sp>
        <p:nvSpPr>
          <p:cNvPr id="4" name="Rectangle 3"/>
          <p:cNvSpPr/>
          <p:nvPr/>
        </p:nvSpPr>
        <p:spPr>
          <a:xfrm>
            <a:off x="838200" y="2971800"/>
            <a:ext cx="8305800" cy="1200329"/>
          </a:xfrm>
          <a:prstGeom prst="rect">
            <a:avLst/>
          </a:prstGeom>
        </p:spPr>
        <p:txBody>
          <a:bodyPr wrap="square">
            <a:spAutoFit/>
          </a:bodyPr>
          <a:lstStyle/>
          <a:p>
            <a:r>
              <a:rPr lang="en-US" b="1" dirty="0"/>
              <a:t>2. Solutions for Optimizing Salary and Compensation</a:t>
            </a:r>
            <a:endParaRPr lang="en-US" b="1" dirty="0"/>
          </a:p>
          <a:p>
            <a:r>
              <a:rPr lang="en-US" b="1" dirty="0"/>
              <a:t>2.1. Benchmarking and Market Research</a:t>
            </a:r>
            <a:endParaRPr lang="en-US" dirty="0"/>
          </a:p>
          <a:p>
            <a:r>
              <a:rPr lang="en-US" b="1" dirty="0"/>
              <a:t>Industry Comparisons</a:t>
            </a:r>
            <a:r>
              <a:rPr lang="en-US" dirty="0"/>
              <a:t>: Regularly benchmark salaries and benefits against industry standards to ensure competitiveness.</a:t>
            </a:r>
            <a:endParaRPr lang="en-US" dirty="0"/>
          </a:p>
        </p:txBody>
      </p:sp>
      <p:sp>
        <p:nvSpPr>
          <p:cNvPr id="5" name="Rectangle 4"/>
          <p:cNvSpPr/>
          <p:nvPr/>
        </p:nvSpPr>
        <p:spPr>
          <a:xfrm rot="10800000" flipV="1">
            <a:off x="838200" y="4172129"/>
            <a:ext cx="8305800" cy="1195864"/>
          </a:xfrm>
          <a:prstGeom prst="rect">
            <a:avLst/>
          </a:prstGeom>
        </p:spPr>
        <p:txBody>
          <a:bodyPr wrap="square">
            <a:spAutoFit/>
          </a:bodyPr>
          <a:lstStyle/>
          <a:p>
            <a:r>
              <a:rPr lang="en-US" b="1" dirty="0"/>
              <a:t>3. Measuring the Impact and Value</a:t>
            </a:r>
            <a:endParaRPr lang="en-US" b="1" dirty="0"/>
          </a:p>
          <a:p>
            <a:r>
              <a:rPr lang="en-US" b="1" dirty="0"/>
              <a:t>3.1. Key Performance Indicators (KPIs)</a:t>
            </a:r>
            <a:endParaRPr lang="en-US" dirty="0"/>
          </a:p>
          <a:p>
            <a:r>
              <a:rPr lang="en-US" b="1" dirty="0"/>
              <a:t>Recruitment Metrics</a:t>
            </a:r>
            <a:r>
              <a:rPr lang="en-US" dirty="0"/>
              <a:t>: Track time-to-fill, cost-per-hire, and offer acceptance rates to measure the effectiveness of compensation packages in attracting talent.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6278</Words>
  <Application>WPS Presentation</Application>
  <PresentationFormat>Custom</PresentationFormat>
  <Paragraphs>182</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SOLUATION AND ITS VALUE PROPOSHION  </vt:lpstr>
      <vt:lpstr>OUR SOLUTION AND ITS VALUE PROPOSITION</vt:lpstr>
      <vt:lpstr>Dataset Description</vt:lpstr>
      <vt:lpstr>THE "WOW" IN OUR SOLUTION</vt:lpstr>
      <vt:lpstr>PowerPoint 演示文稿</vt:lpstr>
      <vt:lpstr>RESULTS</vt:lpstr>
      <vt:lpstr>Conclusion       Alignment with Objectives: Our salary model is designed to align closely with the organization’s strategic goals, ensuring that compensation supports both talent attraction and retention. By benchmarking against industry standards and incorporating competitive pay bands, we’ve created a structure that reflects the market value of each role while maintaining internal equity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27</cp:revision>
  <dcterms:created xsi:type="dcterms:W3CDTF">2024-03-29T15:07:00Z</dcterms:created>
  <dcterms:modified xsi:type="dcterms:W3CDTF">2024-09-09T04:31:09Z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CAD46BAECABF422D99DA9CD73F544F91_13</vt:lpwstr>
  </property>
  <property fmtid="{D5CDD505-2E9C-101B-9397-08002B2CF9AE}" pid="5" name="KSOProductBuildVer">
    <vt:lpwstr>1033-12.2.0.17562</vt:lpwstr>
  </property>
</Properties>
</file>