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70" r:id="rId5"/>
    <p:sldId id="260" r:id="rId6"/>
    <p:sldId id="261" r:id="rId7"/>
    <p:sldId id="262" r:id="rId8"/>
    <p:sldId id="269" r:id="rId9"/>
    <p:sldId id="264" r:id="rId10"/>
    <p:sldId id="265" r:id="rId11"/>
    <p:sldId id="268"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9.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0.jpg" /><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3183404"/>
            <a:ext cx="9725025" cy="1938992"/>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STUDENT NAME: ABIRAMI.V</a:t>
            </a:r>
          </a:p>
          <a:p>
            <a:r>
              <a:rPr lang="en-US" sz="2400" dirty="0">
                <a:latin typeface="Times New Roman" panose="02020603050405020304" pitchFamily="18" charset="0"/>
                <a:cs typeface="Times New Roman" panose="02020603050405020304" pitchFamily="18" charset="0"/>
              </a:rPr>
              <a:t>REGISTER NO:312204557, D8ECE0974B0BC309170432B529F38D32</a:t>
            </a:r>
          </a:p>
          <a:p>
            <a:r>
              <a:rPr lang="en-US" sz="2400" dirty="0">
                <a:latin typeface="Times New Roman" panose="02020603050405020304" pitchFamily="18" charset="0"/>
                <a:cs typeface="Times New Roman" panose="02020603050405020304" pitchFamily="18" charset="0"/>
              </a:rPr>
              <a:t>DEPARTMENT: Commerce</a:t>
            </a:r>
          </a:p>
          <a:p>
            <a:r>
              <a:rPr lang="en-US" sz="2400" dirty="0">
                <a:latin typeface="Times New Roman" panose="02020603050405020304" pitchFamily="18" charset="0"/>
                <a:cs typeface="Times New Roman" panose="02020603050405020304" pitchFamily="18" charset="0"/>
              </a:rPr>
              <a:t>COLLEGE        :  K.C.S Kasi Nadar College of Arts &amp; Science</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304800" y="125640"/>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3" name="TextBox 12">
            <a:extLst>
              <a:ext uri="{FF2B5EF4-FFF2-40B4-BE49-F238E27FC236}">
                <a16:creationId xmlns:a16="http://schemas.microsoft.com/office/drawing/2014/main" id="{B0F47989-0B00-7884-FE6F-7F0E5D07D9FC}"/>
              </a:ext>
            </a:extLst>
          </p:cNvPr>
          <p:cNvSpPr txBox="1"/>
          <p:nvPr/>
        </p:nvSpPr>
        <p:spPr>
          <a:xfrm>
            <a:off x="1981200" y="979125"/>
            <a:ext cx="6934200" cy="584775"/>
          </a:xfrm>
          <a:prstGeom prst="rect">
            <a:avLst/>
          </a:prstGeom>
          <a:noFill/>
        </p:spPr>
        <p:txBody>
          <a:bodyPr wrap="square">
            <a:spAutoFit/>
          </a:bodyPr>
          <a:lstStyle/>
          <a:p>
            <a:r>
              <a:rPr lang="en-IN" sz="3200" b="1" dirty="0"/>
              <a:t>Employee Project Management</a:t>
            </a:r>
          </a:p>
        </p:txBody>
      </p:sp>
      <p:pic>
        <p:nvPicPr>
          <p:cNvPr id="15" name="Picture 14">
            <a:extLst>
              <a:ext uri="{FF2B5EF4-FFF2-40B4-BE49-F238E27FC236}">
                <a16:creationId xmlns:a16="http://schemas.microsoft.com/office/drawing/2014/main" id="{221BEBFF-7D48-3D16-08E1-453400DBB455}"/>
              </a:ext>
            </a:extLst>
          </p:cNvPr>
          <p:cNvPicPr>
            <a:picLocks noChangeAspect="1"/>
          </p:cNvPicPr>
          <p:nvPr/>
        </p:nvPicPr>
        <p:blipFill>
          <a:blip r:embed="rId3"/>
          <a:stretch>
            <a:fillRect/>
          </a:stretch>
        </p:blipFill>
        <p:spPr>
          <a:xfrm>
            <a:off x="494644" y="1692992"/>
            <a:ext cx="9868556" cy="4689831"/>
          </a:xfrm>
          <a:prstGeom prst="rect">
            <a:avLst/>
          </a:prstGeom>
        </p:spPr>
      </p:pic>
      <p:pic>
        <p:nvPicPr>
          <p:cNvPr id="17" name="Picture 16">
            <a:extLst>
              <a:ext uri="{FF2B5EF4-FFF2-40B4-BE49-F238E27FC236}">
                <a16:creationId xmlns:a16="http://schemas.microsoft.com/office/drawing/2014/main" id="{7EDF7347-8A03-B503-43BE-308FD18B0E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400" y="172687"/>
            <a:ext cx="1143000" cy="70131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DCB295D-B878-1784-443E-4EAEE38AA527}"/>
              </a:ext>
            </a:extLst>
          </p:cNvPr>
          <p:cNvSpPr txBox="1"/>
          <p:nvPr/>
        </p:nvSpPr>
        <p:spPr>
          <a:xfrm>
            <a:off x="755332" y="1566773"/>
            <a:ext cx="9760268" cy="353943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The role of the Managing area of a company is vital in its development and growth since it is in charge of obtaining a good or bad response on the part of the human resources of the company. This is why it requires a high level of leadership in the people who run the company. Besides, it requires the establishment of a free-flowing communication system in the whole company that allows teamwork with the employees and the coordination of tasks that will contribute to achieving the proposed goals.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756151"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Project  management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00989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1428E-9829-4F6F-0271-498A5498EFE2}"/>
              </a:ext>
            </a:extLst>
          </p:cNvPr>
          <p:cNvSpPr>
            <a:spLocks noGrp="1"/>
          </p:cNvSpPr>
          <p:nvPr>
            <p:ph type="title"/>
          </p:nvPr>
        </p:nvSpPr>
        <p:spPr/>
        <p:txBody>
          <a:bodyPr/>
          <a:lstStyle/>
          <a:p>
            <a:r>
              <a:rPr lang="en-US" dirty="0"/>
              <a:t> </a:t>
            </a:r>
            <a:r>
              <a:rPr lang="en-US" dirty="0">
                <a:latin typeface="Times New Roman" panose="02020603050405020304" pitchFamily="18" charset="0"/>
                <a:cs typeface="Times New Roman" panose="02020603050405020304" pitchFamily="18" charset="0"/>
              </a:rPr>
              <a:t>PROBLEM</a:t>
            </a:r>
            <a:r>
              <a:rPr lang="en-US" dirty="0"/>
              <a:t> STATEMENT</a:t>
            </a:r>
            <a:endParaRPr lang="en-IN" dirty="0"/>
          </a:p>
        </p:txBody>
      </p:sp>
      <p:grpSp>
        <p:nvGrpSpPr>
          <p:cNvPr id="4" name="object 2">
            <a:extLst>
              <a:ext uri="{FF2B5EF4-FFF2-40B4-BE49-F238E27FC236}">
                <a16:creationId xmlns:a16="http://schemas.microsoft.com/office/drawing/2014/main" id="{0673BED6-EB7C-26B9-8414-2188E4A8230C}"/>
              </a:ext>
            </a:extLst>
          </p:cNvPr>
          <p:cNvGrpSpPr/>
          <p:nvPr/>
        </p:nvGrpSpPr>
        <p:grpSpPr>
          <a:xfrm>
            <a:off x="8229600" y="3124200"/>
            <a:ext cx="2762250" cy="3257550"/>
            <a:chOff x="7991475" y="2933700"/>
            <a:chExt cx="2762250" cy="3257550"/>
          </a:xfrm>
        </p:grpSpPr>
        <p:sp>
          <p:nvSpPr>
            <p:cNvPr id="5" name="object 3">
              <a:extLst>
                <a:ext uri="{FF2B5EF4-FFF2-40B4-BE49-F238E27FC236}">
                  <a16:creationId xmlns:a16="http://schemas.microsoft.com/office/drawing/2014/main" id="{71297603-E3BB-7D7F-55BB-8FF1DDC36603}"/>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6" name="object 4">
              <a:extLst>
                <a:ext uri="{FF2B5EF4-FFF2-40B4-BE49-F238E27FC236}">
                  <a16:creationId xmlns:a16="http://schemas.microsoft.com/office/drawing/2014/main" id="{AF95C738-BA48-B064-4641-B8512891B49A}"/>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5">
              <a:extLst>
                <a:ext uri="{FF2B5EF4-FFF2-40B4-BE49-F238E27FC236}">
                  <a16:creationId xmlns:a16="http://schemas.microsoft.com/office/drawing/2014/main" id="{A5D2F7F7-B2C6-B6DC-DA0E-F0ED513F823E}"/>
                </a:ext>
              </a:extLst>
            </p:cNvPr>
            <p:cNvPicPr/>
            <p:nvPr/>
          </p:nvPicPr>
          <p:blipFill>
            <a:blip r:embed="rId2" cstate="print"/>
            <a:stretch>
              <a:fillRect/>
            </a:stretch>
          </p:blipFill>
          <p:spPr>
            <a:xfrm>
              <a:off x="7991475" y="2933700"/>
              <a:ext cx="2762250" cy="3257550"/>
            </a:xfrm>
            <a:prstGeom prst="rect">
              <a:avLst/>
            </a:prstGeom>
          </p:spPr>
        </p:pic>
      </p:grpSp>
      <p:sp>
        <p:nvSpPr>
          <p:cNvPr id="9" name="Text Placeholder 8">
            <a:extLst>
              <a:ext uri="{FF2B5EF4-FFF2-40B4-BE49-F238E27FC236}">
                <a16:creationId xmlns:a16="http://schemas.microsoft.com/office/drawing/2014/main" id="{39E399AF-6E9C-9E4D-69C6-5BE76A73ADC2}"/>
              </a:ext>
            </a:extLst>
          </p:cNvPr>
          <p:cNvSpPr>
            <a:spLocks noGrp="1"/>
          </p:cNvSpPr>
          <p:nvPr>
            <p:ph type="body" idx="1"/>
          </p:nvPr>
        </p:nvSpPr>
        <p:spPr>
          <a:xfrm>
            <a:off x="609600" y="1752600"/>
            <a:ext cx="9677400" cy="2492990"/>
          </a:xfrm>
        </p:spPr>
        <p:txBody>
          <a:bodyPr/>
          <a:lstStyle/>
          <a:p>
            <a:r>
              <a:rPr lang="en-US" sz="2800" dirty="0"/>
              <a:t>    </a:t>
            </a:r>
            <a:r>
              <a:rPr lang="en-US" sz="3600" b="1" dirty="0">
                <a:latin typeface="Times New Roman" panose="02020603050405020304" pitchFamily="18" charset="0"/>
                <a:cs typeface="Times New Roman" panose="02020603050405020304" pitchFamily="18" charset="0"/>
              </a:rPr>
              <a:t>The problem is to identify</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project wise analysis</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Task wise analysis</a:t>
            </a:r>
          </a:p>
          <a:p>
            <a:pPr marL="285750" indent="-285750">
              <a:buFont typeface="Arial" panose="020B0604020202020204" pitchFamily="34" charset="0"/>
              <a:buChar char="•"/>
            </a:pPr>
            <a:r>
              <a:rPr lang="en-US" sz="3600" dirty="0">
                <a:latin typeface="Times New Roman" panose="02020603050405020304" pitchFamily="18" charset="0"/>
                <a:cs typeface="Times New Roman" panose="02020603050405020304" pitchFamily="18" charset="0"/>
              </a:rPr>
              <a:t>  Employee wise analysis</a:t>
            </a:r>
          </a:p>
          <a:p>
            <a:r>
              <a:rPr lang="en-US" dirty="0"/>
              <a:t>             </a:t>
            </a:r>
            <a:endParaRPr lang="en-IN" dirty="0"/>
          </a:p>
        </p:txBody>
      </p:sp>
    </p:spTree>
    <p:extLst>
      <p:ext uri="{BB962C8B-B14F-4D97-AF65-F5344CB8AC3E}">
        <p14:creationId xmlns:p14="http://schemas.microsoft.com/office/powerpoint/2010/main" val="186463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651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8229600" cy="4708981"/>
          </a:xfrm>
          <a:prstGeom prst="rect">
            <a:avLst/>
          </a:prstGeom>
          <a:noFill/>
        </p:spPr>
        <p:txBody>
          <a:bodyPr wrap="square" rtlCol="0">
            <a:spAutoFit/>
          </a:bodyPr>
          <a:lstStyle/>
          <a:p>
            <a:pPr algn="l"/>
            <a:r>
              <a:rPr lang="en-US" sz="2800" dirty="0">
                <a:solidFill>
                  <a:srgbClr val="0D0D0D"/>
                </a:solidFill>
                <a:latin typeface="Times New Roman" panose="02020603050405020304" pitchFamily="18" charset="0"/>
                <a:cs typeface="Times New Roman" panose="02020603050405020304" pitchFamily="18" charset="0"/>
              </a:rPr>
              <a:t>To streamline the process, this analysis aims to identify the</a:t>
            </a:r>
          </a:p>
          <a:p>
            <a:pPr algn="l"/>
            <a:r>
              <a:rPr lang="en-US" sz="2800" dirty="0">
                <a:solidFill>
                  <a:srgbClr val="0D0D0D"/>
                </a:solidFill>
                <a:latin typeface="Times New Roman" panose="02020603050405020304" pitchFamily="18" charset="0"/>
                <a:cs typeface="Times New Roman" panose="02020603050405020304" pitchFamily="18" charset="0"/>
              </a:rPr>
              <a:t> project wise analysis task wise analysis employee wise analysis using Excel ,with the help of below mentioned tools in excel</a:t>
            </a: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Tablets</a:t>
            </a: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Pivot chart(line chart pie chart bar chart)</a:t>
            </a: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Slicers</a:t>
            </a:r>
          </a:p>
          <a:p>
            <a:pPr marL="342900" indent="-342900" algn="l">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Conditional formatting</a:t>
            </a:r>
          </a:p>
          <a:p>
            <a:pPr marL="342900" indent="-342900" algn="l">
              <a:buFont typeface="Arial" panose="020B0604020202020204" pitchFamily="34" charset="0"/>
              <a:buChar char="•"/>
            </a:pPr>
            <a:endParaRPr lang="en-US" sz="2400" dirty="0">
              <a:solidFill>
                <a:srgbClr val="0D0D0D"/>
              </a:solidFill>
              <a:latin typeface="Times New Roman" panose="02020603050405020304" pitchFamily="18" charset="0"/>
              <a:cs typeface="Times New Roman" panose="02020603050405020304" pitchFamily="18" charset="0"/>
            </a:endParaRPr>
          </a:p>
          <a:p>
            <a:pPr algn="l"/>
            <a:r>
              <a:rPr lang="en-US" sz="2400" dirty="0">
                <a:solidFill>
                  <a:srgbClr val="0D0D0D"/>
                </a:solidFill>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839460"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r>
              <a:rPr sz="3200" spc="5" dirty="0"/>
              <a:t>?</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B6F4EE6-1097-F6D0-A3C9-71BBF17E23CC}"/>
              </a:ext>
            </a:extLst>
          </p:cNvPr>
          <p:cNvSpPr txBox="1"/>
          <p:nvPr/>
        </p:nvSpPr>
        <p:spPr>
          <a:xfrm>
            <a:off x="752320" y="1695450"/>
            <a:ext cx="7172479" cy="2554545"/>
          </a:xfrm>
          <a:prstGeom prst="rect">
            <a:avLst/>
          </a:prstGeom>
          <a:noFill/>
        </p:spPr>
        <p:txBody>
          <a:bodyPr wrap="square">
            <a:spAutoFit/>
          </a:bodyPr>
          <a:lstStyle/>
          <a:p>
            <a:pPr marL="342900" indent="-342900">
              <a:buAutoNum type="arabicPeriod"/>
            </a:pPr>
            <a:r>
              <a:rPr lang="en-US" sz="3200" dirty="0">
                <a:latin typeface="Times New Roman" panose="02020603050405020304" pitchFamily="18" charset="0"/>
                <a:cs typeface="Times New Roman" panose="02020603050405020304" pitchFamily="18" charset="0"/>
              </a:rPr>
              <a:t>Dashboard Overview</a:t>
            </a:r>
          </a:p>
          <a:p>
            <a:pPr marL="342900" indent="-342900">
              <a:buAutoNum type="arabicPeriod"/>
            </a:pPr>
            <a:r>
              <a:rPr lang="en-US" sz="3200" dirty="0">
                <a:latin typeface="Times New Roman" panose="02020603050405020304" pitchFamily="18" charset="0"/>
                <a:cs typeface="Times New Roman" panose="02020603050405020304" pitchFamily="18" charset="0"/>
              </a:rPr>
              <a:t>Employee Profiles</a:t>
            </a:r>
          </a:p>
          <a:p>
            <a:pPr marL="342900" indent="-342900">
              <a:buAutoNum type="arabicPeriod"/>
            </a:pPr>
            <a:r>
              <a:rPr lang="en-US" sz="3200" dirty="0">
                <a:latin typeface="Times New Roman" panose="02020603050405020304" pitchFamily="18" charset="0"/>
                <a:cs typeface="Times New Roman" panose="02020603050405020304" pitchFamily="18" charset="0"/>
              </a:rPr>
              <a:t>Project Assignments</a:t>
            </a:r>
          </a:p>
          <a:p>
            <a:pPr marL="342900" indent="-342900">
              <a:buAutoNum type="arabicPeriod"/>
            </a:pPr>
            <a:r>
              <a:rPr lang="en-US" sz="3200" dirty="0">
                <a:latin typeface="Times New Roman" panose="02020603050405020304" pitchFamily="18" charset="0"/>
                <a:cs typeface="Times New Roman" panose="02020603050405020304" pitchFamily="18" charset="0"/>
              </a:rPr>
              <a:t>Task Tracking</a:t>
            </a:r>
          </a:p>
          <a:p>
            <a:pPr marL="342900" indent="-342900">
              <a:buAutoNum type="arabicPeriod"/>
            </a:pPr>
            <a:r>
              <a:rPr lang="en-US" sz="3200" dirty="0">
                <a:latin typeface="Times New Roman" panose="02020603050405020304" pitchFamily="18" charset="0"/>
                <a:cs typeface="Times New Roman" panose="02020603050405020304" pitchFamily="18" charset="0"/>
              </a:rPr>
              <a:t>Performance Metrics</a:t>
            </a:r>
            <a:endParaRPr lang="en-IN" sz="3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TextBox 13">
            <a:extLst>
              <a:ext uri="{FF2B5EF4-FFF2-40B4-BE49-F238E27FC236}">
                <a16:creationId xmlns:a16="http://schemas.microsoft.com/office/drawing/2014/main" id="{647F81CA-DF92-5CBB-7103-0669DDEE6C0E}"/>
              </a:ext>
            </a:extLst>
          </p:cNvPr>
          <p:cNvSpPr txBox="1"/>
          <p:nvPr/>
        </p:nvSpPr>
        <p:spPr>
          <a:xfrm>
            <a:off x="2971800" y="1433196"/>
            <a:ext cx="7772400" cy="5262979"/>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Advanced Analytical tool</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Formulas and function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Pivot table</a:t>
            </a: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Visual representation</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Charts and graphs</a:t>
            </a: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User -friendly interface </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Accessibility</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Ease of use</a:t>
            </a:r>
          </a:p>
          <a:p>
            <a:r>
              <a:rPr lang="en-IN" sz="2800" dirty="0">
                <a:latin typeface="Times New Roman" panose="02020603050405020304" pitchFamily="18" charset="0"/>
                <a:cs typeface="Times New Roman" panose="02020603050405020304" pitchFamily="18" charset="0"/>
              </a:rPr>
              <a:t>   </a:t>
            </a:r>
            <a:r>
              <a:rPr lang="en-IN" sz="2800" b="1" dirty="0">
                <a:latin typeface="Times New Roman" panose="02020603050405020304" pitchFamily="18" charset="0"/>
                <a:cs typeface="Times New Roman" panose="02020603050405020304" pitchFamily="18" charset="0"/>
              </a:rPr>
              <a:t>Scenario analysis</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Used to analysis different situation</a:t>
            </a:r>
          </a:p>
          <a:p>
            <a:r>
              <a:rPr lang="en-IN"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Comprehensive</a:t>
            </a:r>
            <a:r>
              <a:rPr lang="en-IN" sz="2800" b="1" dirty="0">
                <a:latin typeface="Times New Roman" panose="02020603050405020304" pitchFamily="18" charset="0"/>
                <a:cs typeface="Times New Roman" panose="02020603050405020304" pitchFamily="18" charset="0"/>
              </a:rPr>
              <a:t> data management</a:t>
            </a: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Data organisation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a:latin typeface="Times New Roman" panose="02020603050405020304" pitchFamily="18" charset="0"/>
                <a:cs typeface="Times New Roman" panose="02020603050405020304" pitchFamily="18" charset="0"/>
              </a:rPr>
              <a:t>Dataset</a:t>
            </a:r>
            <a:r>
              <a:rPr lang="en-IN" dirty="0"/>
              <a:t> Description</a:t>
            </a:r>
          </a:p>
        </p:txBody>
      </p:sp>
      <p:sp>
        <p:nvSpPr>
          <p:cNvPr id="4" name="TextBox 3">
            <a:extLst>
              <a:ext uri="{FF2B5EF4-FFF2-40B4-BE49-F238E27FC236}">
                <a16:creationId xmlns:a16="http://schemas.microsoft.com/office/drawing/2014/main" id="{12A104D3-EBA3-4C88-859B-49D06EB52556}"/>
              </a:ext>
            </a:extLst>
          </p:cNvPr>
          <p:cNvSpPr txBox="1"/>
          <p:nvPr/>
        </p:nvSpPr>
        <p:spPr>
          <a:xfrm>
            <a:off x="533400" y="1119027"/>
            <a:ext cx="8001000" cy="584775"/>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Data overview</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58EBBA1-8F4B-E525-61BC-022D488E1C33}"/>
              </a:ext>
            </a:extLst>
          </p:cNvPr>
          <p:cNvSpPr txBox="1"/>
          <p:nvPr/>
        </p:nvSpPr>
        <p:spPr>
          <a:xfrm>
            <a:off x="533400" y="1664732"/>
            <a:ext cx="10591800" cy="4401205"/>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Data is a collection of information gathered by observations, measurements, research or analysis. They may consist of facts, numbers, names, figures or even description of things. Data is organized in the form of graphs, charts or tables.</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Data field</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Project name </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Task name</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Assigned to</a:t>
            </a: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progress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4" y="291147"/>
            <a:ext cx="5280025"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11" name="Picture 10">
            <a:extLst>
              <a:ext uri="{FF2B5EF4-FFF2-40B4-BE49-F238E27FC236}">
                <a16:creationId xmlns:a16="http://schemas.microsoft.com/office/drawing/2014/main" id="{11A6D45A-E1C2-2DDA-842F-F2DD0A7487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6645" y="1462087"/>
            <a:ext cx="7710488" cy="39338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1405</TotalTime>
  <Words>361</Words>
  <Application>Microsoft Office PowerPoint</Application>
  <PresentationFormat>Widescreen</PresentationFormat>
  <Paragraphs>76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Employee Data Analysis using Excel  </vt:lpstr>
      <vt:lpstr>PROJECT TITLE</vt:lpstr>
      <vt:lpstr>AGENDA</vt:lpstr>
      <vt:lpstr> PROBLEM STATEMENT</vt:lpstr>
      <vt:lpstr>PROJECT OVERVIEW</vt:lpstr>
      <vt:lpstr>WHO ARE THE END USERS?</vt:lpstr>
      <vt:lpstr>OUR SOLUTION AND ITS VALUE PROPOSITION</vt:lpstr>
      <vt:lpstr>Dataset Description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abirami56abi@gmail.com</cp:lastModifiedBy>
  <cp:revision>25</cp:revision>
  <dcterms:created xsi:type="dcterms:W3CDTF">2024-03-29T15:07:22Z</dcterms:created>
  <dcterms:modified xsi:type="dcterms:W3CDTF">2024-08-27T09:34:52Z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