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1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1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1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1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1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5" name="Google Shape;25;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1" name="Google Shape;91;p1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92" name="Google Shape;9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1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p:nvPr>
            <p:ph idx="2" type="pic"/>
          </p:nvPr>
        </p:nvSpPr>
        <p:spPr>
          <a:xfrm>
            <a:off x="677334" y="609600"/>
            <a:ext cx="8596668" cy="3845718"/>
          </a:xfrm>
          <a:prstGeom prst="rect">
            <a:avLst/>
          </a:prstGeom>
          <a:noFill/>
          <a:ln>
            <a:noFill/>
          </a:ln>
        </p:spPr>
      </p:sp>
      <p:sp>
        <p:nvSpPr>
          <p:cNvPr id="98" name="Google Shape;98;p1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9" name="Google Shape;99;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1" name="Google Shape;10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2" name="Shape 102"/>
        <p:cNvGrpSpPr/>
        <p:nvPr/>
      </p:nvGrpSpPr>
      <p:grpSpPr>
        <a:xfrm>
          <a:off x="0" y="0"/>
          <a:ext cx="0" cy="0"/>
          <a:chOff x="0" y="0"/>
          <a:chExt cx="0" cy="0"/>
        </a:xfrm>
      </p:grpSpPr>
      <p:sp>
        <p:nvSpPr>
          <p:cNvPr id="103" name="Google Shape;103;p1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5" name="Google Shape;105;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8" name="Shape 108"/>
        <p:cNvGrpSpPr/>
        <p:nvPr/>
      </p:nvGrpSpPr>
      <p:grpSpPr>
        <a:xfrm>
          <a:off x="0" y="0"/>
          <a:ext cx="0" cy="0"/>
          <a:chOff x="0" y="0"/>
          <a:chExt cx="0" cy="0"/>
        </a:xfrm>
      </p:grpSpPr>
      <p:sp>
        <p:nvSpPr>
          <p:cNvPr id="109" name="Google Shape;109;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1" name="Google Shape;111;p1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5" name="Google Shape;115;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 name="Google Shape;116;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7" name="Shape 117"/>
        <p:cNvGrpSpPr/>
        <p:nvPr/>
      </p:nvGrpSpPr>
      <p:grpSpPr>
        <a:xfrm>
          <a:off x="0" y="0"/>
          <a:ext cx="0" cy="0"/>
          <a:chOff x="0" y="0"/>
          <a:chExt cx="0" cy="0"/>
        </a:xfrm>
      </p:grpSpPr>
      <p:sp>
        <p:nvSpPr>
          <p:cNvPr id="118" name="Google Shape;118;p1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0" name="Google Shape;12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6" name="Google Shape;126;p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7" name="Google Shape;127;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0" name="Google Shape;130;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2" name="Shape 132"/>
        <p:cNvGrpSpPr/>
        <p:nvPr/>
      </p:nvGrpSpPr>
      <p:grpSpPr>
        <a:xfrm>
          <a:off x="0" y="0"/>
          <a:ext cx="0" cy="0"/>
          <a:chOff x="0" y="0"/>
          <a:chExt cx="0" cy="0"/>
        </a:xfrm>
      </p:grpSpPr>
      <p:sp>
        <p:nvSpPr>
          <p:cNvPr id="133" name="Google Shape;133;p1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5" name="Google Shape;135;p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2" name="Google Shape;14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1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8" name="Google Shape;14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28" name="Shape 28"/>
        <p:cNvGrpSpPr/>
        <p:nvPr/>
      </p:nvGrpSpPr>
      <p:grpSpPr>
        <a:xfrm>
          <a:off x="0" y="0"/>
          <a:ext cx="0" cy="0"/>
          <a:chOff x="0" y="0"/>
          <a:chExt cx="0" cy="0"/>
        </a:xfrm>
      </p:grpSpPr>
      <p:sp>
        <p:nvSpPr>
          <p:cNvPr id="29" name="Google Shape;29;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Font typeface="Trebuchet MS"/>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Clr>
                <a:schemeClr val="dk2"/>
              </a:buClr>
              <a:buSzPts val="1400"/>
              <a:buNone/>
              <a:defRPr/>
            </a:lvl2pPr>
            <a:lvl3pPr lvl="2" algn="l">
              <a:lnSpc>
                <a:spcPct val="100000"/>
              </a:lnSpc>
              <a:spcBef>
                <a:spcPts val="0"/>
              </a:spcBef>
              <a:spcAft>
                <a:spcPts val="0"/>
              </a:spcAft>
              <a:buClr>
                <a:schemeClr val="dk2"/>
              </a:buClr>
              <a:buSzPts val="1400"/>
              <a:buNone/>
              <a:defRPr/>
            </a:lvl3pPr>
            <a:lvl4pPr lvl="3" algn="l">
              <a:lnSpc>
                <a:spcPct val="100000"/>
              </a:lnSpc>
              <a:spcBef>
                <a:spcPts val="0"/>
              </a:spcBef>
              <a:spcAft>
                <a:spcPts val="0"/>
              </a:spcAft>
              <a:buClr>
                <a:schemeClr val="dk2"/>
              </a:buClr>
              <a:buSzPts val="1400"/>
              <a:buNone/>
              <a:defRPr/>
            </a:lvl4pPr>
            <a:lvl5pPr lvl="4" algn="l">
              <a:lnSpc>
                <a:spcPct val="100000"/>
              </a:lnSpc>
              <a:spcBef>
                <a:spcPts val="0"/>
              </a:spcBef>
              <a:spcAft>
                <a:spcPts val="0"/>
              </a:spcAft>
              <a:buClr>
                <a:schemeClr val="dk2"/>
              </a:buClr>
              <a:buSzPts val="1400"/>
              <a:buNone/>
              <a:defRPr/>
            </a:lvl5pPr>
            <a:lvl6pPr lvl="5" algn="l">
              <a:lnSpc>
                <a:spcPct val="100000"/>
              </a:lnSpc>
              <a:spcBef>
                <a:spcPts val="0"/>
              </a:spcBef>
              <a:spcAft>
                <a:spcPts val="0"/>
              </a:spcAft>
              <a:buClr>
                <a:schemeClr val="dk2"/>
              </a:buClr>
              <a:buSzPts val="1400"/>
              <a:buNone/>
              <a:defRPr/>
            </a:lvl6pPr>
            <a:lvl7pPr lvl="6" algn="l">
              <a:lnSpc>
                <a:spcPct val="100000"/>
              </a:lnSpc>
              <a:spcBef>
                <a:spcPts val="0"/>
              </a:spcBef>
              <a:spcAft>
                <a:spcPts val="0"/>
              </a:spcAft>
              <a:buClr>
                <a:schemeClr val="dk2"/>
              </a:buClr>
              <a:buSzPts val="1400"/>
              <a:buNone/>
              <a:defRPr/>
            </a:lvl7pPr>
            <a:lvl8pPr lvl="7" algn="l">
              <a:lnSpc>
                <a:spcPct val="100000"/>
              </a:lnSpc>
              <a:spcBef>
                <a:spcPts val="0"/>
              </a:spcBef>
              <a:spcAft>
                <a:spcPts val="0"/>
              </a:spcAft>
              <a:buClr>
                <a:schemeClr val="dk2"/>
              </a:buClr>
              <a:buSzPts val="1400"/>
              <a:buNone/>
              <a:defRPr/>
            </a:lvl8pPr>
            <a:lvl9pPr lvl="8" algn="l">
              <a:lnSpc>
                <a:spcPct val="100000"/>
              </a:lnSpc>
              <a:spcBef>
                <a:spcPts val="0"/>
              </a:spcBef>
              <a:spcAft>
                <a:spcPts val="0"/>
              </a:spcAft>
              <a:buClr>
                <a:schemeClr val="dk2"/>
              </a:buClr>
              <a:buSzPts val="1400"/>
              <a:buNone/>
              <a:defRPr/>
            </a:lvl9pPr>
          </a:lstStyle>
          <a:p/>
        </p:txBody>
      </p:sp>
      <p:sp>
        <p:nvSpPr>
          <p:cNvPr id="30" name="Google Shape;3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rgbClr val="888888"/>
              </a:buClr>
              <a:buSzPts val="1400"/>
              <a:buFont typeface="Trebuchet MS"/>
              <a:buNone/>
              <a:defRPr>
                <a:solidFill>
                  <a:srgbClr val="888888"/>
                </a:solidFill>
              </a:defRPr>
            </a:lvl1pPr>
            <a:lvl2pPr lvl="1" algn="l">
              <a:lnSpc>
                <a:spcPct val="100000"/>
              </a:lnSpc>
              <a:spcBef>
                <a:spcPts val="0"/>
              </a:spcBef>
              <a:spcAft>
                <a:spcPts val="0"/>
              </a:spcAft>
              <a:buClr>
                <a:schemeClr val="dk1"/>
              </a:buClr>
              <a:buSzPts val="1400"/>
              <a:buFont typeface="Trebuchet MS"/>
              <a:buNone/>
              <a:defRPr/>
            </a:lvl2pPr>
            <a:lvl3pPr lvl="2" algn="l">
              <a:lnSpc>
                <a:spcPct val="100000"/>
              </a:lnSpc>
              <a:spcBef>
                <a:spcPts val="0"/>
              </a:spcBef>
              <a:spcAft>
                <a:spcPts val="0"/>
              </a:spcAft>
              <a:buClr>
                <a:schemeClr val="dk1"/>
              </a:buClr>
              <a:buSzPts val="1400"/>
              <a:buFont typeface="Trebuchet MS"/>
              <a:buNone/>
              <a:defRPr/>
            </a:lvl3pPr>
            <a:lvl4pPr lvl="3" algn="l">
              <a:lnSpc>
                <a:spcPct val="100000"/>
              </a:lnSpc>
              <a:spcBef>
                <a:spcPts val="0"/>
              </a:spcBef>
              <a:spcAft>
                <a:spcPts val="0"/>
              </a:spcAft>
              <a:buClr>
                <a:schemeClr val="dk1"/>
              </a:buClr>
              <a:buSzPts val="1400"/>
              <a:buFont typeface="Trebuchet MS"/>
              <a:buNone/>
              <a:defRPr/>
            </a:lvl4pPr>
            <a:lvl5pPr lvl="4" algn="l">
              <a:lnSpc>
                <a:spcPct val="100000"/>
              </a:lnSpc>
              <a:spcBef>
                <a:spcPts val="0"/>
              </a:spcBef>
              <a:spcAft>
                <a:spcPts val="0"/>
              </a:spcAft>
              <a:buClr>
                <a:schemeClr val="dk1"/>
              </a:buClr>
              <a:buSzPts val="1400"/>
              <a:buFont typeface="Trebuchet MS"/>
              <a:buNone/>
              <a:defRPr/>
            </a:lvl5pPr>
            <a:lvl6pPr lvl="5" algn="l">
              <a:lnSpc>
                <a:spcPct val="100000"/>
              </a:lnSpc>
              <a:spcBef>
                <a:spcPts val="0"/>
              </a:spcBef>
              <a:spcAft>
                <a:spcPts val="0"/>
              </a:spcAft>
              <a:buClr>
                <a:schemeClr val="dk1"/>
              </a:buClr>
              <a:buSzPts val="1400"/>
              <a:buFont typeface="Trebuchet MS"/>
              <a:buNone/>
              <a:defRPr/>
            </a:lvl6pPr>
            <a:lvl7pPr lvl="6" algn="l">
              <a:lnSpc>
                <a:spcPct val="100000"/>
              </a:lnSpc>
              <a:spcBef>
                <a:spcPts val="0"/>
              </a:spcBef>
              <a:spcAft>
                <a:spcPts val="0"/>
              </a:spcAft>
              <a:buClr>
                <a:schemeClr val="dk1"/>
              </a:buClr>
              <a:buSzPts val="1400"/>
              <a:buFont typeface="Trebuchet MS"/>
              <a:buNone/>
              <a:defRPr/>
            </a:lvl7pPr>
            <a:lvl8pPr lvl="7" algn="l">
              <a:lnSpc>
                <a:spcPct val="100000"/>
              </a:lnSpc>
              <a:spcBef>
                <a:spcPts val="0"/>
              </a:spcBef>
              <a:spcAft>
                <a:spcPts val="0"/>
              </a:spcAft>
              <a:buClr>
                <a:schemeClr val="dk1"/>
              </a:buClr>
              <a:buSzPts val="1400"/>
              <a:buFont typeface="Trebuchet MS"/>
              <a:buNone/>
              <a:defRPr/>
            </a:lvl8pPr>
            <a:lvl9pPr lvl="8" algn="l">
              <a:lnSpc>
                <a:spcPct val="100000"/>
              </a:lnSpc>
              <a:spcBef>
                <a:spcPts val="0"/>
              </a:spcBef>
              <a:spcAft>
                <a:spcPts val="0"/>
              </a:spcAft>
              <a:buClr>
                <a:schemeClr val="dk1"/>
              </a:buClr>
              <a:buSzPts val="1400"/>
              <a:buFont typeface="Trebuchet MS"/>
              <a:buNone/>
              <a:defRPr/>
            </a:lvl9pPr>
          </a:lstStyle>
          <a:p/>
        </p:txBody>
      </p:sp>
      <p:sp>
        <p:nvSpPr>
          <p:cNvPr id="31" name="Google Shape;3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400"/>
              <a:buFont typeface="Trebuchet MS"/>
              <a:buNone/>
              <a:defRPr>
                <a:solidFill>
                  <a:srgbClr val="888888"/>
                </a:solidFill>
              </a:defRPr>
            </a:lvl1pPr>
            <a:lvl2pPr lvl="1" algn="l">
              <a:lnSpc>
                <a:spcPct val="100000"/>
              </a:lnSpc>
              <a:spcBef>
                <a:spcPts val="0"/>
              </a:spcBef>
              <a:spcAft>
                <a:spcPts val="0"/>
              </a:spcAft>
              <a:buClr>
                <a:schemeClr val="dk1"/>
              </a:buClr>
              <a:buSzPts val="1400"/>
              <a:buFont typeface="Trebuchet MS"/>
              <a:buNone/>
              <a:defRPr/>
            </a:lvl2pPr>
            <a:lvl3pPr lvl="2" algn="l">
              <a:lnSpc>
                <a:spcPct val="100000"/>
              </a:lnSpc>
              <a:spcBef>
                <a:spcPts val="0"/>
              </a:spcBef>
              <a:spcAft>
                <a:spcPts val="0"/>
              </a:spcAft>
              <a:buClr>
                <a:schemeClr val="dk1"/>
              </a:buClr>
              <a:buSzPts val="1400"/>
              <a:buFont typeface="Trebuchet MS"/>
              <a:buNone/>
              <a:defRPr/>
            </a:lvl3pPr>
            <a:lvl4pPr lvl="3" algn="l">
              <a:lnSpc>
                <a:spcPct val="100000"/>
              </a:lnSpc>
              <a:spcBef>
                <a:spcPts val="0"/>
              </a:spcBef>
              <a:spcAft>
                <a:spcPts val="0"/>
              </a:spcAft>
              <a:buClr>
                <a:schemeClr val="dk1"/>
              </a:buClr>
              <a:buSzPts val="1400"/>
              <a:buFont typeface="Trebuchet MS"/>
              <a:buNone/>
              <a:defRPr/>
            </a:lvl4pPr>
            <a:lvl5pPr lvl="4" algn="l">
              <a:lnSpc>
                <a:spcPct val="100000"/>
              </a:lnSpc>
              <a:spcBef>
                <a:spcPts val="0"/>
              </a:spcBef>
              <a:spcAft>
                <a:spcPts val="0"/>
              </a:spcAft>
              <a:buClr>
                <a:schemeClr val="dk1"/>
              </a:buClr>
              <a:buSzPts val="1400"/>
              <a:buFont typeface="Trebuchet MS"/>
              <a:buNone/>
              <a:defRPr/>
            </a:lvl5pPr>
            <a:lvl6pPr lvl="5" algn="l">
              <a:lnSpc>
                <a:spcPct val="100000"/>
              </a:lnSpc>
              <a:spcBef>
                <a:spcPts val="0"/>
              </a:spcBef>
              <a:spcAft>
                <a:spcPts val="0"/>
              </a:spcAft>
              <a:buClr>
                <a:schemeClr val="dk1"/>
              </a:buClr>
              <a:buSzPts val="1400"/>
              <a:buFont typeface="Trebuchet MS"/>
              <a:buNone/>
              <a:defRPr/>
            </a:lvl6pPr>
            <a:lvl7pPr lvl="6" algn="l">
              <a:lnSpc>
                <a:spcPct val="100000"/>
              </a:lnSpc>
              <a:spcBef>
                <a:spcPts val="0"/>
              </a:spcBef>
              <a:spcAft>
                <a:spcPts val="0"/>
              </a:spcAft>
              <a:buClr>
                <a:schemeClr val="dk1"/>
              </a:buClr>
              <a:buSzPts val="1400"/>
              <a:buFont typeface="Trebuchet MS"/>
              <a:buNone/>
              <a:defRPr/>
            </a:lvl7pPr>
            <a:lvl8pPr lvl="7" algn="l">
              <a:lnSpc>
                <a:spcPct val="100000"/>
              </a:lnSpc>
              <a:spcBef>
                <a:spcPts val="0"/>
              </a:spcBef>
              <a:spcAft>
                <a:spcPts val="0"/>
              </a:spcAft>
              <a:buClr>
                <a:schemeClr val="dk1"/>
              </a:buClr>
              <a:buSzPts val="1400"/>
              <a:buFont typeface="Trebuchet MS"/>
              <a:buNone/>
              <a:defRPr/>
            </a:lvl8pPr>
            <a:lvl9pPr lvl="8" algn="l">
              <a:lnSpc>
                <a:spcPct val="100000"/>
              </a:lnSpc>
              <a:spcBef>
                <a:spcPts val="0"/>
              </a:spcBef>
              <a:spcAft>
                <a:spcPts val="0"/>
              </a:spcAft>
              <a:buClr>
                <a:schemeClr val="dk1"/>
              </a:buClr>
              <a:buSzPts val="1400"/>
              <a:buFont typeface="Trebuchet MS"/>
              <a:buNone/>
              <a:defRPr/>
            </a:lvl9pPr>
          </a:lstStyle>
          <a:p/>
        </p:txBody>
      </p:sp>
      <p:sp>
        <p:nvSpPr>
          <p:cNvPr id="32" name="Google Shape;32;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33" name="Shape 33"/>
        <p:cNvGrpSpPr/>
        <p:nvPr/>
      </p:nvGrpSpPr>
      <p:grpSpPr>
        <a:xfrm>
          <a:off x="0" y="0"/>
          <a:ext cx="0" cy="0"/>
          <a:chOff x="0" y="0"/>
          <a:chExt cx="0" cy="0"/>
        </a:xfrm>
      </p:grpSpPr>
      <p:sp>
        <p:nvSpPr>
          <p:cNvPr id="34" name="Google Shape;34;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400"/>
              <a:buFont typeface="Trebuchet MS"/>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Clr>
                <a:schemeClr val="dk2"/>
              </a:buClr>
              <a:buSzPts val="1400"/>
              <a:buNone/>
              <a:defRPr/>
            </a:lvl2pPr>
            <a:lvl3pPr lvl="2" algn="l">
              <a:lnSpc>
                <a:spcPct val="100000"/>
              </a:lnSpc>
              <a:spcBef>
                <a:spcPts val="0"/>
              </a:spcBef>
              <a:spcAft>
                <a:spcPts val="0"/>
              </a:spcAft>
              <a:buClr>
                <a:schemeClr val="dk2"/>
              </a:buClr>
              <a:buSzPts val="1400"/>
              <a:buNone/>
              <a:defRPr/>
            </a:lvl3pPr>
            <a:lvl4pPr lvl="3" algn="l">
              <a:lnSpc>
                <a:spcPct val="100000"/>
              </a:lnSpc>
              <a:spcBef>
                <a:spcPts val="0"/>
              </a:spcBef>
              <a:spcAft>
                <a:spcPts val="0"/>
              </a:spcAft>
              <a:buClr>
                <a:schemeClr val="dk2"/>
              </a:buClr>
              <a:buSzPts val="1400"/>
              <a:buNone/>
              <a:defRPr/>
            </a:lvl4pPr>
            <a:lvl5pPr lvl="4" algn="l">
              <a:lnSpc>
                <a:spcPct val="100000"/>
              </a:lnSpc>
              <a:spcBef>
                <a:spcPts val="0"/>
              </a:spcBef>
              <a:spcAft>
                <a:spcPts val="0"/>
              </a:spcAft>
              <a:buClr>
                <a:schemeClr val="dk2"/>
              </a:buClr>
              <a:buSzPts val="1400"/>
              <a:buNone/>
              <a:defRPr/>
            </a:lvl5pPr>
            <a:lvl6pPr lvl="5" algn="l">
              <a:lnSpc>
                <a:spcPct val="100000"/>
              </a:lnSpc>
              <a:spcBef>
                <a:spcPts val="0"/>
              </a:spcBef>
              <a:spcAft>
                <a:spcPts val="0"/>
              </a:spcAft>
              <a:buClr>
                <a:schemeClr val="dk2"/>
              </a:buClr>
              <a:buSzPts val="1400"/>
              <a:buNone/>
              <a:defRPr/>
            </a:lvl6pPr>
            <a:lvl7pPr lvl="6" algn="l">
              <a:lnSpc>
                <a:spcPct val="100000"/>
              </a:lnSpc>
              <a:spcBef>
                <a:spcPts val="0"/>
              </a:spcBef>
              <a:spcAft>
                <a:spcPts val="0"/>
              </a:spcAft>
              <a:buClr>
                <a:schemeClr val="dk2"/>
              </a:buClr>
              <a:buSzPts val="1400"/>
              <a:buNone/>
              <a:defRPr/>
            </a:lvl7pPr>
            <a:lvl8pPr lvl="7" algn="l">
              <a:lnSpc>
                <a:spcPct val="100000"/>
              </a:lnSpc>
              <a:spcBef>
                <a:spcPts val="0"/>
              </a:spcBef>
              <a:spcAft>
                <a:spcPts val="0"/>
              </a:spcAft>
              <a:buClr>
                <a:schemeClr val="dk2"/>
              </a:buClr>
              <a:buSzPts val="1400"/>
              <a:buNone/>
              <a:defRPr/>
            </a:lvl8pPr>
            <a:lvl9pPr lvl="8" algn="l">
              <a:lnSpc>
                <a:spcPct val="100000"/>
              </a:lnSpc>
              <a:spcBef>
                <a:spcPts val="0"/>
              </a:spcBef>
              <a:spcAft>
                <a:spcPts val="0"/>
              </a:spcAft>
              <a:buClr>
                <a:schemeClr val="dk2"/>
              </a:buClr>
              <a:buSzPts val="1400"/>
              <a:buNone/>
              <a:defRPr/>
            </a:lvl9pPr>
          </a:lstStyle>
          <a:p/>
        </p:txBody>
      </p:sp>
      <p:sp>
        <p:nvSpPr>
          <p:cNvPr id="35" name="Google Shape;35;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rgbClr val="888888"/>
              </a:buClr>
              <a:buSzPts val="1400"/>
              <a:buFont typeface="Trebuchet MS"/>
              <a:buNone/>
              <a:defRPr>
                <a:solidFill>
                  <a:srgbClr val="888888"/>
                </a:solidFill>
              </a:defRPr>
            </a:lvl1pPr>
            <a:lvl2pPr lvl="1" algn="l">
              <a:lnSpc>
                <a:spcPct val="100000"/>
              </a:lnSpc>
              <a:spcBef>
                <a:spcPts val="0"/>
              </a:spcBef>
              <a:spcAft>
                <a:spcPts val="0"/>
              </a:spcAft>
              <a:buClr>
                <a:schemeClr val="dk1"/>
              </a:buClr>
              <a:buSzPts val="1400"/>
              <a:buFont typeface="Trebuchet MS"/>
              <a:buNone/>
              <a:defRPr/>
            </a:lvl2pPr>
            <a:lvl3pPr lvl="2" algn="l">
              <a:lnSpc>
                <a:spcPct val="100000"/>
              </a:lnSpc>
              <a:spcBef>
                <a:spcPts val="0"/>
              </a:spcBef>
              <a:spcAft>
                <a:spcPts val="0"/>
              </a:spcAft>
              <a:buClr>
                <a:schemeClr val="dk1"/>
              </a:buClr>
              <a:buSzPts val="1400"/>
              <a:buFont typeface="Trebuchet MS"/>
              <a:buNone/>
              <a:defRPr/>
            </a:lvl3pPr>
            <a:lvl4pPr lvl="3" algn="l">
              <a:lnSpc>
                <a:spcPct val="100000"/>
              </a:lnSpc>
              <a:spcBef>
                <a:spcPts val="0"/>
              </a:spcBef>
              <a:spcAft>
                <a:spcPts val="0"/>
              </a:spcAft>
              <a:buClr>
                <a:schemeClr val="dk1"/>
              </a:buClr>
              <a:buSzPts val="1400"/>
              <a:buFont typeface="Trebuchet MS"/>
              <a:buNone/>
              <a:defRPr/>
            </a:lvl4pPr>
            <a:lvl5pPr lvl="4" algn="l">
              <a:lnSpc>
                <a:spcPct val="100000"/>
              </a:lnSpc>
              <a:spcBef>
                <a:spcPts val="0"/>
              </a:spcBef>
              <a:spcAft>
                <a:spcPts val="0"/>
              </a:spcAft>
              <a:buClr>
                <a:schemeClr val="dk1"/>
              </a:buClr>
              <a:buSzPts val="1400"/>
              <a:buFont typeface="Trebuchet MS"/>
              <a:buNone/>
              <a:defRPr/>
            </a:lvl5pPr>
            <a:lvl6pPr lvl="5" algn="l">
              <a:lnSpc>
                <a:spcPct val="100000"/>
              </a:lnSpc>
              <a:spcBef>
                <a:spcPts val="0"/>
              </a:spcBef>
              <a:spcAft>
                <a:spcPts val="0"/>
              </a:spcAft>
              <a:buClr>
                <a:schemeClr val="dk1"/>
              </a:buClr>
              <a:buSzPts val="1400"/>
              <a:buFont typeface="Trebuchet MS"/>
              <a:buNone/>
              <a:defRPr/>
            </a:lvl6pPr>
            <a:lvl7pPr lvl="6" algn="l">
              <a:lnSpc>
                <a:spcPct val="100000"/>
              </a:lnSpc>
              <a:spcBef>
                <a:spcPts val="0"/>
              </a:spcBef>
              <a:spcAft>
                <a:spcPts val="0"/>
              </a:spcAft>
              <a:buClr>
                <a:schemeClr val="dk1"/>
              </a:buClr>
              <a:buSzPts val="1400"/>
              <a:buFont typeface="Trebuchet MS"/>
              <a:buNone/>
              <a:defRPr/>
            </a:lvl7pPr>
            <a:lvl8pPr lvl="7" algn="l">
              <a:lnSpc>
                <a:spcPct val="100000"/>
              </a:lnSpc>
              <a:spcBef>
                <a:spcPts val="0"/>
              </a:spcBef>
              <a:spcAft>
                <a:spcPts val="0"/>
              </a:spcAft>
              <a:buClr>
                <a:schemeClr val="dk1"/>
              </a:buClr>
              <a:buSzPts val="1400"/>
              <a:buFont typeface="Trebuchet MS"/>
              <a:buNone/>
              <a:defRPr/>
            </a:lvl8pPr>
            <a:lvl9pPr lvl="8" algn="l">
              <a:lnSpc>
                <a:spcPct val="100000"/>
              </a:lnSpc>
              <a:spcBef>
                <a:spcPts val="0"/>
              </a:spcBef>
              <a:spcAft>
                <a:spcPts val="0"/>
              </a:spcAft>
              <a:buClr>
                <a:schemeClr val="dk1"/>
              </a:buClr>
              <a:buSzPts val="1400"/>
              <a:buFont typeface="Trebuchet MS"/>
              <a:buNone/>
              <a:defRPr/>
            </a:lvl9pPr>
          </a:lstStyle>
          <a:p/>
        </p:txBody>
      </p:sp>
      <p:sp>
        <p:nvSpPr>
          <p:cNvPr id="38" name="Google Shape;3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400"/>
              <a:buFont typeface="Trebuchet MS"/>
              <a:buNone/>
              <a:defRPr>
                <a:solidFill>
                  <a:srgbClr val="888888"/>
                </a:solidFill>
              </a:defRPr>
            </a:lvl1pPr>
            <a:lvl2pPr lvl="1" algn="l">
              <a:lnSpc>
                <a:spcPct val="100000"/>
              </a:lnSpc>
              <a:spcBef>
                <a:spcPts val="0"/>
              </a:spcBef>
              <a:spcAft>
                <a:spcPts val="0"/>
              </a:spcAft>
              <a:buClr>
                <a:schemeClr val="dk1"/>
              </a:buClr>
              <a:buSzPts val="1400"/>
              <a:buFont typeface="Trebuchet MS"/>
              <a:buNone/>
              <a:defRPr/>
            </a:lvl2pPr>
            <a:lvl3pPr lvl="2" algn="l">
              <a:lnSpc>
                <a:spcPct val="100000"/>
              </a:lnSpc>
              <a:spcBef>
                <a:spcPts val="0"/>
              </a:spcBef>
              <a:spcAft>
                <a:spcPts val="0"/>
              </a:spcAft>
              <a:buClr>
                <a:schemeClr val="dk1"/>
              </a:buClr>
              <a:buSzPts val="1400"/>
              <a:buFont typeface="Trebuchet MS"/>
              <a:buNone/>
              <a:defRPr/>
            </a:lvl3pPr>
            <a:lvl4pPr lvl="3" algn="l">
              <a:lnSpc>
                <a:spcPct val="100000"/>
              </a:lnSpc>
              <a:spcBef>
                <a:spcPts val="0"/>
              </a:spcBef>
              <a:spcAft>
                <a:spcPts val="0"/>
              </a:spcAft>
              <a:buClr>
                <a:schemeClr val="dk1"/>
              </a:buClr>
              <a:buSzPts val="1400"/>
              <a:buFont typeface="Trebuchet MS"/>
              <a:buNone/>
              <a:defRPr/>
            </a:lvl4pPr>
            <a:lvl5pPr lvl="4" algn="l">
              <a:lnSpc>
                <a:spcPct val="100000"/>
              </a:lnSpc>
              <a:spcBef>
                <a:spcPts val="0"/>
              </a:spcBef>
              <a:spcAft>
                <a:spcPts val="0"/>
              </a:spcAft>
              <a:buClr>
                <a:schemeClr val="dk1"/>
              </a:buClr>
              <a:buSzPts val="1400"/>
              <a:buFont typeface="Trebuchet MS"/>
              <a:buNone/>
              <a:defRPr/>
            </a:lvl5pPr>
            <a:lvl6pPr lvl="5" algn="l">
              <a:lnSpc>
                <a:spcPct val="100000"/>
              </a:lnSpc>
              <a:spcBef>
                <a:spcPts val="0"/>
              </a:spcBef>
              <a:spcAft>
                <a:spcPts val="0"/>
              </a:spcAft>
              <a:buClr>
                <a:schemeClr val="dk1"/>
              </a:buClr>
              <a:buSzPts val="1400"/>
              <a:buFont typeface="Trebuchet MS"/>
              <a:buNone/>
              <a:defRPr/>
            </a:lvl6pPr>
            <a:lvl7pPr lvl="6" algn="l">
              <a:lnSpc>
                <a:spcPct val="100000"/>
              </a:lnSpc>
              <a:spcBef>
                <a:spcPts val="0"/>
              </a:spcBef>
              <a:spcAft>
                <a:spcPts val="0"/>
              </a:spcAft>
              <a:buClr>
                <a:schemeClr val="dk1"/>
              </a:buClr>
              <a:buSzPts val="1400"/>
              <a:buFont typeface="Trebuchet MS"/>
              <a:buNone/>
              <a:defRPr/>
            </a:lvl7pPr>
            <a:lvl8pPr lvl="7" algn="l">
              <a:lnSpc>
                <a:spcPct val="100000"/>
              </a:lnSpc>
              <a:spcBef>
                <a:spcPts val="0"/>
              </a:spcBef>
              <a:spcAft>
                <a:spcPts val="0"/>
              </a:spcAft>
              <a:buClr>
                <a:schemeClr val="dk1"/>
              </a:buClr>
              <a:buSzPts val="1400"/>
              <a:buFont typeface="Trebuchet MS"/>
              <a:buNone/>
              <a:defRPr/>
            </a:lvl8pPr>
            <a:lvl9pPr lvl="8" algn="l">
              <a:lnSpc>
                <a:spcPct val="100000"/>
              </a:lnSpc>
              <a:spcBef>
                <a:spcPts val="0"/>
              </a:spcBef>
              <a:spcAft>
                <a:spcPts val="0"/>
              </a:spcAft>
              <a:buClr>
                <a:schemeClr val="dk1"/>
              </a:buClr>
              <a:buSzPts val="1400"/>
              <a:buFont typeface="Trebuchet MS"/>
              <a:buNone/>
              <a:defRPr/>
            </a:lvl9pPr>
          </a:lstStyle>
          <a:p/>
        </p:txBody>
      </p:sp>
      <p:sp>
        <p:nvSpPr>
          <p:cNvPr id="39" name="Google Shape;39;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0" name="Shape 40"/>
        <p:cNvGrpSpPr/>
        <p:nvPr/>
      </p:nvGrpSpPr>
      <p:grpSpPr>
        <a:xfrm>
          <a:off x="0" y="0"/>
          <a:ext cx="0" cy="0"/>
          <a:chOff x="0" y="0"/>
          <a:chExt cx="0" cy="0"/>
        </a:xfrm>
      </p:grpSpPr>
      <p:grpSp>
        <p:nvGrpSpPr>
          <p:cNvPr id="41" name="Google Shape;41;p5"/>
          <p:cNvGrpSpPr/>
          <p:nvPr/>
        </p:nvGrpSpPr>
        <p:grpSpPr>
          <a:xfrm>
            <a:off x="0" y="-8467"/>
            <a:ext cx="12192000" cy="6866467"/>
            <a:chOff x="0" y="-8467"/>
            <a:chExt cx="12192000" cy="6866467"/>
          </a:xfrm>
        </p:grpSpPr>
        <p:sp>
          <p:nvSpPr>
            <p:cNvPr id="42" name="Google Shape;42;p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43" name="Google Shape;43;p5"/>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44" name="Google Shape;44;p5"/>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45" name="Google Shape;45;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46" name="Google Shape;46;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49" name="Google Shape;49;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50" name="Google Shape;50;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1" name="Google Shape;51;p5"/>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54" name="Google Shape;54;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0" name="Google Shape;60;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3" name="Google Shape;73;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4" name="Google Shape;74;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5" name="Google Shape;75;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6" name="Google Shape;76;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hyperlink" Target="https://github.com/abiramiv29/Pneumonia_Detection_CNN.git" TargetMode="External"/><Relationship Id="rId5" Type="http://schemas.openxmlformats.org/officeDocument/2006/relationships/image" Target="../media/image17.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20"/>
          <p:cNvGrpSpPr/>
          <p:nvPr/>
        </p:nvGrpSpPr>
        <p:grpSpPr>
          <a:xfrm>
            <a:off x="739775" y="1183531"/>
            <a:ext cx="1743075" cy="1333500"/>
            <a:chOff x="742950" y="1104900"/>
            <a:chExt cx="1743075" cy="1333500"/>
          </a:xfrm>
        </p:grpSpPr>
        <p:sp>
          <p:nvSpPr>
            <p:cNvPr id="156" name="Google Shape;156;p20"/>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57" name="Google Shape;157;p20"/>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158" name="Google Shape;158;p20"/>
          <p:cNvSpPr/>
          <p:nvPr/>
        </p:nvSpPr>
        <p:spPr>
          <a:xfrm>
            <a:off x="3875890" y="1157287"/>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59" name="Google Shape;159;p20"/>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60" name="Google Shape;160;p20"/>
          <p:cNvSpPr txBox="1"/>
          <p:nvPr>
            <p:ph type="title"/>
          </p:nvPr>
        </p:nvSpPr>
        <p:spPr>
          <a:xfrm>
            <a:off x="1517886" y="3102586"/>
            <a:ext cx="7898927" cy="1493989"/>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Clr>
                <a:schemeClr val="accent1"/>
              </a:buClr>
              <a:buSzPts val="1800"/>
              <a:buFont typeface="Trebuchet MS"/>
              <a:buNone/>
            </a:pPr>
            <a:r>
              <a:t/>
            </a:r>
            <a:endParaRPr sz="1800"/>
          </a:p>
          <a:p>
            <a:pPr indent="0" lvl="0" marL="0" rtl="0" algn="ctr">
              <a:lnSpc>
                <a:spcPct val="100000"/>
              </a:lnSpc>
              <a:spcBef>
                <a:spcPts val="0"/>
              </a:spcBef>
              <a:spcAft>
                <a:spcPts val="0"/>
              </a:spcAft>
              <a:buClr>
                <a:schemeClr val="dk1"/>
              </a:buClr>
              <a:buSzPts val="2000"/>
              <a:buFont typeface="Trebuchet MS"/>
              <a:buNone/>
            </a:pPr>
            <a:r>
              <a:rPr lang="en-US" sz="2000">
                <a:solidFill>
                  <a:schemeClr val="dk1"/>
                </a:solidFill>
              </a:rPr>
              <a:t>PRESENTED BY: ABIRAMI V</a:t>
            </a:r>
            <a:br>
              <a:rPr lang="en-US" sz="2000">
                <a:solidFill>
                  <a:schemeClr val="dk1"/>
                </a:solidFill>
              </a:rPr>
            </a:br>
            <a:r>
              <a:rPr lang="en-US" sz="2000">
                <a:solidFill>
                  <a:schemeClr val="dk1"/>
                </a:solidFill>
              </a:rPr>
              <a:t>REGISTER N0:813821104005</a:t>
            </a:r>
            <a:br>
              <a:rPr lang="en-US" sz="2000">
                <a:solidFill>
                  <a:schemeClr val="dk1"/>
                </a:solidFill>
              </a:rPr>
            </a:br>
            <a:r>
              <a:rPr lang="en-US" sz="2000">
                <a:solidFill>
                  <a:schemeClr val="dk1"/>
                </a:solidFill>
              </a:rPr>
              <a:t>DEPARTMENT:COMPUTER SCIENCE AND ENGINEERING</a:t>
            </a:r>
            <a:endParaRPr sz="2000">
              <a:solidFill>
                <a:schemeClr val="dk1"/>
              </a:solidFill>
            </a:endParaRPr>
          </a:p>
          <a:p>
            <a:pPr indent="0" lvl="0" marL="3213735" rtl="0" algn="l">
              <a:lnSpc>
                <a:spcPct val="100000"/>
              </a:lnSpc>
              <a:spcBef>
                <a:spcPts val="0"/>
              </a:spcBef>
              <a:spcAft>
                <a:spcPts val="0"/>
              </a:spcAft>
              <a:buClr>
                <a:schemeClr val="accent1"/>
              </a:buClr>
              <a:buSzPts val="1800"/>
              <a:buFont typeface="Trebuchet MS"/>
              <a:buNone/>
            </a:pPr>
            <a:r>
              <a:t/>
            </a:r>
            <a:endParaRPr sz="1800"/>
          </a:p>
        </p:txBody>
      </p:sp>
      <p:sp>
        <p:nvSpPr>
          <p:cNvPr id="161" name="Google Shape;161;p20"/>
          <p:cNvSpPr txBox="1"/>
          <p:nvPr>
            <p:ph idx="12" type="sldNum"/>
          </p:nvPr>
        </p:nvSpPr>
        <p:spPr>
          <a:xfrm>
            <a:off x="8590663" y="6041362"/>
            <a:ext cx="683339" cy="36512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chemeClr val="accent1"/>
              </a:buClr>
              <a:buSzPts val="900"/>
              <a:buFont typeface="Trebuchet MS"/>
              <a:buNone/>
            </a:pPr>
            <a:fld id="{00000000-1234-1234-1234-123412341234}" type="slidenum">
              <a:rPr lang="en-US"/>
              <a:t>‹#›</a:t>
            </a:fld>
            <a:endParaRPr/>
          </a:p>
        </p:txBody>
      </p:sp>
      <p:pic>
        <p:nvPicPr>
          <p:cNvPr id="162" name="Google Shape;162;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3" name="Google Shape;163;p2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4" name="Google Shape;164;p20"/>
          <p:cNvSpPr txBox="1"/>
          <p:nvPr/>
        </p:nvSpPr>
        <p:spPr>
          <a:xfrm>
            <a:off x="1339162" y="43040"/>
            <a:ext cx="87651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rebuchet MS"/>
                <a:ea typeface="Trebuchet MS"/>
                <a:cs typeface="Trebuchet MS"/>
                <a:sym typeface="Trebuchet MS"/>
              </a:rPr>
              <a:t>PNEUMONIA DETECTION USING CONVOLUTIONAL NEURAL NETWORK(CNN)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99" name="Google Shape;299;p2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0" name="Google Shape;300;p2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01" name="Google Shape;301;p2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02" name="Google Shape;302;p2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Trebuchet MS"/>
              <a:ea typeface="Trebuchet MS"/>
              <a:cs typeface="Trebuchet MS"/>
              <a:sym typeface="Trebuchet MS"/>
            </a:endParaRPr>
          </a:p>
        </p:txBody>
      </p:sp>
      <p:sp>
        <p:nvSpPr>
          <p:cNvPr id="303" name="Google Shape;303;p29"/>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04" name="Google Shape;304;p29"/>
          <p:cNvSpPr txBox="1"/>
          <p:nvPr/>
        </p:nvSpPr>
        <p:spPr>
          <a:xfrm>
            <a:off x="364725" y="112575"/>
            <a:ext cx="4109100" cy="690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400"/>
              <a:buFont typeface="Trebuchet MS"/>
              <a:buNone/>
            </a:pPr>
            <a:r>
              <a:rPr b="1" i="0" lang="en-US" sz="4400" u="none" cap="none" strike="noStrike">
                <a:solidFill>
                  <a:schemeClr val="dk1"/>
                </a:solidFill>
                <a:latin typeface="Trebuchet MS"/>
                <a:ea typeface="Trebuchet MS"/>
                <a:cs typeface="Trebuchet MS"/>
                <a:sym typeface="Trebuchet MS"/>
              </a:rPr>
              <a:t>MODELLING</a:t>
            </a:r>
            <a:endParaRPr b="0" i="0" sz="4400" u="none" cap="none" strike="noStrike">
              <a:solidFill>
                <a:schemeClr val="dk1"/>
              </a:solidFill>
              <a:latin typeface="Trebuchet MS"/>
              <a:ea typeface="Trebuchet MS"/>
              <a:cs typeface="Trebuchet MS"/>
              <a:sym typeface="Trebuchet MS"/>
            </a:endParaRPr>
          </a:p>
        </p:txBody>
      </p:sp>
      <p:sp>
        <p:nvSpPr>
          <p:cNvPr id="305" name="Google Shape;305;p29"/>
          <p:cNvSpPr txBox="1"/>
          <p:nvPr>
            <p:ph idx="1" type="body"/>
          </p:nvPr>
        </p:nvSpPr>
        <p:spPr>
          <a:xfrm>
            <a:off x="512650" y="846500"/>
            <a:ext cx="8682900" cy="54384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50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Model Architecture:</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CNN model is constructed using the Sequential API from TensorFlow.keras.</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Times New Roman"/>
                <a:ea typeface="Times New Roman"/>
                <a:cs typeface="Times New Roman"/>
                <a:sym typeface="Times New Roman"/>
              </a:rPr>
              <a:t>Three pairs of convolutional (Conv2D) and max-pooling (MaxPooling2D) layers are used to extract features from the input images while reducing spatial dimensions.</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convolutional layers are followed by ReLU activation functions to introduce non-linearity.</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Times New Roman"/>
                <a:ea typeface="Times New Roman"/>
                <a:cs typeface="Times New Roman"/>
                <a:sym typeface="Times New Roman"/>
              </a:rPr>
              <a:t>After the convolutional layers, the feature maps are flattened into a one-dimensional vector using the Flatten layer.</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Times New Roman"/>
                <a:ea typeface="Times New Roman"/>
                <a:cs typeface="Times New Roman"/>
                <a:sym typeface="Times New Roman"/>
              </a:rPr>
              <a:t>Two dense (Dense) layers are added for classification. The first dense layer consists of 512 units with a ReLU activation function, followed by a single unit output layer with a sigmoid activation function for binary classification.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11" name="Google Shape;311;p3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2" name="Google Shape;312;p3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13" name="Google Shape;313;p3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14" name="Google Shape;314;p30"/>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Trebuchet MS"/>
              <a:ea typeface="Trebuchet MS"/>
              <a:cs typeface="Trebuchet MS"/>
              <a:sym typeface="Trebuchet MS"/>
            </a:endParaRPr>
          </a:p>
        </p:txBody>
      </p:sp>
      <p:sp>
        <p:nvSpPr>
          <p:cNvPr id="315" name="Google Shape;315;p30"/>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16" name="Google Shape;316;p30"/>
          <p:cNvSpPr txBox="1"/>
          <p:nvPr/>
        </p:nvSpPr>
        <p:spPr>
          <a:xfrm>
            <a:off x="364725" y="112575"/>
            <a:ext cx="4109100" cy="690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400"/>
              <a:buFont typeface="Trebuchet MS"/>
              <a:buNone/>
            </a:pPr>
            <a:r>
              <a:rPr b="1" i="0" lang="en-US" sz="4400" u="none" cap="none" strike="noStrike">
                <a:solidFill>
                  <a:schemeClr val="dk1"/>
                </a:solidFill>
                <a:latin typeface="Trebuchet MS"/>
                <a:ea typeface="Trebuchet MS"/>
                <a:cs typeface="Trebuchet MS"/>
                <a:sym typeface="Trebuchet MS"/>
              </a:rPr>
              <a:t>MODELLING</a:t>
            </a:r>
            <a:endParaRPr b="0" i="0" sz="4400" u="none" cap="none" strike="noStrike">
              <a:solidFill>
                <a:schemeClr val="dk1"/>
              </a:solidFill>
              <a:latin typeface="Trebuchet MS"/>
              <a:ea typeface="Trebuchet MS"/>
              <a:cs typeface="Trebuchet MS"/>
              <a:sym typeface="Trebuchet MS"/>
            </a:endParaRPr>
          </a:p>
        </p:txBody>
      </p:sp>
      <p:sp>
        <p:nvSpPr>
          <p:cNvPr id="317" name="Google Shape;317;p30"/>
          <p:cNvSpPr txBox="1"/>
          <p:nvPr>
            <p:ph idx="1" type="body"/>
          </p:nvPr>
        </p:nvSpPr>
        <p:spPr>
          <a:xfrm>
            <a:off x="590950" y="930925"/>
            <a:ext cx="8682900" cy="55551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50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Model Compilation:</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model is compiled using the Adam optimizer and binary cross-entropy loss function, suitable for binary classification tasks like pneumonia detection.</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accuracy metric is specified to monitor model performance during training.</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Model Training:</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Times New Roman"/>
                <a:ea typeface="Times New Roman"/>
                <a:cs typeface="Times New Roman"/>
                <a:sym typeface="Times New Roman"/>
              </a:rPr>
              <a:t>The model is trained using the fit method, specifying the training generator, validation data, number of epochs, and class weights.</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Training progresses through multiple epochs, with each epoch iterating over the training data in batches.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Model Evaluation:</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Times New Roman"/>
                <a:ea typeface="Times New Roman"/>
                <a:cs typeface="Times New Roman"/>
                <a:sym typeface="Times New Roman"/>
              </a:rPr>
              <a:t>The trained model is evaluated on the test data using the evaluate method, computing the test loss and accuracy.</a:t>
            </a:r>
            <a:endParaRPr sz="2000">
              <a:solidFill>
                <a:srgbClr val="0D0D0D"/>
              </a:solidFill>
              <a:highlight>
                <a:srgbClr val="FFFFFF"/>
              </a:highlight>
              <a:latin typeface="Times New Roman"/>
              <a:ea typeface="Times New Roman"/>
              <a:cs typeface="Times New Roman"/>
              <a:sym typeface="Times New Roman"/>
            </a:endParaRPr>
          </a:p>
          <a:p>
            <a:pPr indent="0" lvl="0" marL="914400" rtl="0" algn="l">
              <a:lnSpc>
                <a:spcPct val="115000"/>
              </a:lnSpc>
              <a:spcBef>
                <a:spcPts val="1500"/>
              </a:spcBef>
              <a:spcAft>
                <a:spcPts val="0"/>
              </a:spcAft>
              <a:buSzPts val="1440"/>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914400" rtl="0" algn="l">
              <a:lnSpc>
                <a:spcPct val="115000"/>
              </a:lnSpc>
              <a:spcBef>
                <a:spcPts val="1500"/>
              </a:spcBef>
              <a:spcAft>
                <a:spcPts val="0"/>
              </a:spcAft>
              <a:buSzPts val="1440"/>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lnSpc>
                <a:spcPct val="100000"/>
              </a:lnSpc>
              <a:spcBef>
                <a:spcPts val="1000"/>
              </a:spcBef>
              <a:spcAft>
                <a:spcPts val="0"/>
              </a:spcAft>
              <a:buSzPts val="1440"/>
              <a:buNone/>
            </a:pPr>
            <a:r>
              <a:t/>
            </a:r>
            <a:endParaRPr sz="2000"/>
          </a:p>
          <a:p>
            <a:pPr indent="0" lvl="0" marL="0" rtl="0" algn="l">
              <a:lnSpc>
                <a:spcPct val="100000"/>
              </a:lnSpc>
              <a:spcBef>
                <a:spcPts val="1000"/>
              </a:spcBef>
              <a:spcAft>
                <a:spcPts val="0"/>
              </a:spcAft>
              <a:buSzPts val="1440"/>
              <a:buNone/>
            </a:pPr>
            <a:r>
              <a:t/>
            </a:r>
            <a:endParaRPr sz="2000"/>
          </a:p>
          <a:p>
            <a:pPr indent="0" lvl="0" marL="0" rtl="0" algn="l">
              <a:lnSpc>
                <a:spcPct val="115000"/>
              </a:lnSpc>
              <a:spcBef>
                <a:spcPts val="1500"/>
              </a:spcBef>
              <a:spcAft>
                <a:spcPts val="0"/>
              </a:spcAft>
              <a:buSzPts val="1440"/>
              <a:buNone/>
            </a:pPr>
            <a:r>
              <a:t/>
            </a:r>
            <a:endParaRPr b="1" sz="2000">
              <a:solidFill>
                <a:srgbClr val="0D0D0D"/>
              </a:solidFill>
              <a:highlight>
                <a:srgbClr val="FFFFFF"/>
              </a:highlight>
              <a:latin typeface="Times New Roman"/>
              <a:ea typeface="Times New Roman"/>
              <a:cs typeface="Times New Roman"/>
              <a:sym typeface="Times New Roman"/>
            </a:endParaRPr>
          </a:p>
          <a:p>
            <a:pPr indent="-278892" lvl="0" marL="342900" rtl="0" algn="l">
              <a:lnSpc>
                <a:spcPct val="100000"/>
              </a:lnSpc>
              <a:spcBef>
                <a:spcPts val="1500"/>
              </a:spcBef>
              <a:spcAft>
                <a:spcPts val="0"/>
              </a:spcAft>
              <a:buSzPts val="144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23" name="Google Shape;323;p3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24" name="Google Shape;324;p3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25" name="Google Shape;325;p3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26" name="Google Shape;326;p31"/>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Trebuchet MS"/>
              <a:ea typeface="Trebuchet MS"/>
              <a:cs typeface="Trebuchet MS"/>
              <a:sym typeface="Trebuchet MS"/>
            </a:endParaRPr>
          </a:p>
        </p:txBody>
      </p:sp>
      <p:sp>
        <p:nvSpPr>
          <p:cNvPr id="327" name="Google Shape;327;p31"/>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28" name="Google Shape;328;p31"/>
          <p:cNvSpPr txBox="1"/>
          <p:nvPr/>
        </p:nvSpPr>
        <p:spPr>
          <a:xfrm>
            <a:off x="364725" y="112575"/>
            <a:ext cx="4109100" cy="690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400"/>
              <a:buFont typeface="Trebuchet MS"/>
              <a:buNone/>
            </a:pPr>
            <a:r>
              <a:rPr b="1" i="0" lang="en-US" sz="4400" u="none" cap="none" strike="noStrike">
                <a:solidFill>
                  <a:schemeClr val="dk1"/>
                </a:solidFill>
                <a:latin typeface="Trebuchet MS"/>
                <a:ea typeface="Trebuchet MS"/>
                <a:cs typeface="Trebuchet MS"/>
                <a:sym typeface="Trebuchet MS"/>
              </a:rPr>
              <a:t>MODELLING</a:t>
            </a:r>
            <a:endParaRPr b="0" i="0" sz="4400" u="none" cap="none" strike="noStrike">
              <a:solidFill>
                <a:schemeClr val="dk1"/>
              </a:solidFill>
              <a:latin typeface="Trebuchet MS"/>
              <a:ea typeface="Trebuchet MS"/>
              <a:cs typeface="Trebuchet MS"/>
              <a:sym typeface="Trebuchet MS"/>
            </a:endParaRPr>
          </a:p>
        </p:txBody>
      </p:sp>
      <p:sp>
        <p:nvSpPr>
          <p:cNvPr id="329" name="Google Shape;329;p31"/>
          <p:cNvSpPr txBox="1"/>
          <p:nvPr>
            <p:ph idx="1" type="body"/>
          </p:nvPr>
        </p:nvSpPr>
        <p:spPr>
          <a:xfrm>
            <a:off x="512644" y="846502"/>
            <a:ext cx="8682900" cy="5165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500"/>
              </a:spcBef>
              <a:spcAft>
                <a:spcPts val="0"/>
              </a:spcAft>
              <a:buSzPts val="1440"/>
              <a:buNone/>
            </a:pPr>
            <a:r>
              <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150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resulting CNN model is capable of detecting pneumonia from chest X-ray images with a high level of accuracy, providing a valuable tool for automating the diagnosis process in healthcare settings.</a:t>
            </a:r>
            <a:endParaRPr sz="2000">
              <a:solidFill>
                <a:srgbClr val="0D0D0D"/>
              </a:solidFill>
              <a:highlight>
                <a:srgbClr val="FFFFFF"/>
              </a:highlight>
              <a:latin typeface="Times New Roman"/>
              <a:ea typeface="Times New Roman"/>
              <a:cs typeface="Times New Roman"/>
              <a:sym typeface="Times New Roman"/>
            </a:endParaRPr>
          </a:p>
          <a:p>
            <a:pPr indent="0" lvl="0" marL="914400" rtl="0" algn="l">
              <a:lnSpc>
                <a:spcPct val="115000"/>
              </a:lnSpc>
              <a:spcBef>
                <a:spcPts val="1500"/>
              </a:spcBef>
              <a:spcAft>
                <a:spcPts val="0"/>
              </a:spcAft>
              <a:buSzPts val="1440"/>
              <a:buNone/>
            </a:pPr>
            <a:r>
              <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lnSpc>
                <a:spcPct val="100000"/>
              </a:lnSpc>
              <a:spcBef>
                <a:spcPts val="1000"/>
              </a:spcBef>
              <a:spcAft>
                <a:spcPts val="0"/>
              </a:spcAft>
              <a:buSzPts val="1440"/>
              <a:buNone/>
            </a:pPr>
            <a:r>
              <a:t/>
            </a:r>
            <a:endParaRPr sz="2000"/>
          </a:p>
          <a:p>
            <a:pPr indent="0" lvl="0" marL="0" rtl="0" algn="l">
              <a:lnSpc>
                <a:spcPct val="100000"/>
              </a:lnSpc>
              <a:spcBef>
                <a:spcPts val="1000"/>
              </a:spcBef>
              <a:spcAft>
                <a:spcPts val="0"/>
              </a:spcAft>
              <a:buSzPts val="144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35" name="Google Shape;335;p3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36" name="Google Shape;336;p32"/>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37" name="Google Shape;337;p3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38" name="Google Shape;338;p3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39" name="Google Shape;339;p32"/>
          <p:cNvSpPr txBox="1"/>
          <p:nvPr>
            <p:ph type="title"/>
          </p:nvPr>
        </p:nvSpPr>
        <p:spPr>
          <a:xfrm>
            <a:off x="755322" y="385450"/>
            <a:ext cx="34356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RESULTS</a:t>
            </a:r>
            <a:endParaRPr/>
          </a:p>
        </p:txBody>
      </p:sp>
      <p:sp>
        <p:nvSpPr>
          <p:cNvPr id="340" name="Google Shape;340;p3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41" name="Google Shape;341;p32"/>
          <p:cNvSpPr txBox="1"/>
          <p:nvPr/>
        </p:nvSpPr>
        <p:spPr>
          <a:xfrm>
            <a:off x="1049796" y="5422934"/>
            <a:ext cx="79203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6FC0"/>
              </a:buClr>
              <a:buSzPts val="2000"/>
              <a:buFont typeface="Trebuchet MS"/>
              <a:buNone/>
            </a:pPr>
            <a:r>
              <a:t/>
            </a:r>
            <a:endParaRPr b="0" i="0" sz="2000" u="none" cap="none" strike="noStrike">
              <a:solidFill>
                <a:schemeClr val="dk1"/>
              </a:solidFill>
              <a:latin typeface="Trebuchet MS"/>
              <a:ea typeface="Trebuchet MS"/>
              <a:cs typeface="Trebuchet MS"/>
              <a:sym typeface="Trebuchet MS"/>
            </a:endParaRPr>
          </a:p>
        </p:txBody>
      </p:sp>
      <p:pic>
        <p:nvPicPr>
          <p:cNvPr id="342" name="Google Shape;342;p32"/>
          <p:cNvPicPr preferRelativeResize="0"/>
          <p:nvPr/>
        </p:nvPicPr>
        <p:blipFill rotWithShape="1">
          <a:blip r:embed="rId4">
            <a:alphaModFix/>
          </a:blip>
          <a:srcRect b="0" l="0" r="0" t="0"/>
          <a:stretch/>
        </p:blipFill>
        <p:spPr>
          <a:xfrm>
            <a:off x="2072300" y="1349278"/>
            <a:ext cx="7076301" cy="4659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48" name="Google Shape;348;p3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9" name="Google Shape;349;p33"/>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0" name="Google Shape;350;p3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51" name="Google Shape;351;p3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52" name="Google Shape;352;p33"/>
          <p:cNvSpPr txBox="1"/>
          <p:nvPr>
            <p:ph type="title"/>
          </p:nvPr>
        </p:nvSpPr>
        <p:spPr>
          <a:xfrm>
            <a:off x="755319" y="385450"/>
            <a:ext cx="4493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RESULTS</a:t>
            </a:r>
            <a:endParaRPr/>
          </a:p>
        </p:txBody>
      </p:sp>
      <p:sp>
        <p:nvSpPr>
          <p:cNvPr id="353" name="Google Shape;353;p33"/>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54" name="Google Shape;354;p33"/>
          <p:cNvSpPr txBox="1"/>
          <p:nvPr/>
        </p:nvSpPr>
        <p:spPr>
          <a:xfrm>
            <a:off x="1049796" y="5422934"/>
            <a:ext cx="79203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6FC0"/>
              </a:buClr>
              <a:buSzPts val="2000"/>
              <a:buFont typeface="Trebuchet MS"/>
              <a:buNone/>
            </a:pPr>
            <a:r>
              <a:t/>
            </a:r>
            <a:endParaRPr b="0" i="0" sz="2000" u="none" cap="none" strike="noStrike">
              <a:solidFill>
                <a:schemeClr val="dk1"/>
              </a:solidFill>
              <a:latin typeface="Trebuchet MS"/>
              <a:ea typeface="Trebuchet MS"/>
              <a:cs typeface="Trebuchet MS"/>
              <a:sym typeface="Trebuchet MS"/>
            </a:endParaRPr>
          </a:p>
        </p:txBody>
      </p:sp>
      <p:pic>
        <p:nvPicPr>
          <p:cNvPr id="355" name="Google Shape;355;p33"/>
          <p:cNvPicPr preferRelativeResize="0"/>
          <p:nvPr/>
        </p:nvPicPr>
        <p:blipFill rotWithShape="1">
          <a:blip r:embed="rId4">
            <a:alphaModFix/>
          </a:blip>
          <a:srcRect b="0" l="5374" r="0" t="0"/>
          <a:stretch/>
        </p:blipFill>
        <p:spPr>
          <a:xfrm>
            <a:off x="2056350" y="1504287"/>
            <a:ext cx="7008451" cy="46152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61" name="Google Shape;361;p3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2" name="Google Shape;362;p34"/>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3" name="Google Shape;363;p3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364" name="Google Shape;364;p3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65" name="Google Shape;365;p34"/>
          <p:cNvSpPr txBox="1"/>
          <p:nvPr>
            <p:ph type="title"/>
          </p:nvPr>
        </p:nvSpPr>
        <p:spPr>
          <a:xfrm>
            <a:off x="755318" y="385450"/>
            <a:ext cx="4821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RESULTS</a:t>
            </a:r>
            <a:endParaRPr/>
          </a:p>
        </p:txBody>
      </p:sp>
      <p:sp>
        <p:nvSpPr>
          <p:cNvPr id="366" name="Google Shape;366;p34"/>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67" name="Google Shape;367;p34"/>
          <p:cNvSpPr txBox="1"/>
          <p:nvPr/>
        </p:nvSpPr>
        <p:spPr>
          <a:xfrm>
            <a:off x="1049796" y="5422934"/>
            <a:ext cx="79203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6FC0"/>
              </a:buClr>
              <a:buSzPts val="2000"/>
              <a:buFont typeface="Trebuchet MS"/>
              <a:buNone/>
            </a:pPr>
            <a:r>
              <a:rPr lang="en-US" sz="2000" u="sng">
                <a:solidFill>
                  <a:schemeClr val="hlink"/>
                </a:solidFill>
                <a:latin typeface="Trebuchet MS"/>
                <a:ea typeface="Trebuchet MS"/>
                <a:cs typeface="Trebuchet MS"/>
                <a:sym typeface="Trebuchet MS"/>
                <a:hlinkClick r:id="rId4"/>
              </a:rPr>
              <a:t>https://github.com/abiramiv29/Pneumonia_Detection_CNN.git</a:t>
            </a:r>
            <a:endParaRPr b="0" i="0" sz="2000" u="none" cap="none" strike="noStrike">
              <a:solidFill>
                <a:schemeClr val="dk1"/>
              </a:solidFill>
              <a:latin typeface="Trebuchet MS"/>
              <a:ea typeface="Trebuchet MS"/>
              <a:cs typeface="Trebuchet MS"/>
              <a:sym typeface="Trebuchet MS"/>
            </a:endParaRPr>
          </a:p>
        </p:txBody>
      </p:sp>
      <p:sp>
        <p:nvSpPr>
          <p:cNvPr id="368" name="Google Shape;368;p34"/>
          <p:cNvSpPr txBox="1"/>
          <p:nvPr/>
        </p:nvSpPr>
        <p:spPr>
          <a:xfrm>
            <a:off x="989875" y="4982376"/>
            <a:ext cx="129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DEMO LINK</a:t>
            </a:r>
            <a:endParaRPr b="0" i="0" sz="1400" u="none" cap="none" strike="noStrike">
              <a:solidFill>
                <a:srgbClr val="000000"/>
              </a:solidFill>
              <a:latin typeface="Arial"/>
              <a:ea typeface="Arial"/>
              <a:cs typeface="Arial"/>
              <a:sym typeface="Arial"/>
            </a:endParaRPr>
          </a:p>
        </p:txBody>
      </p:sp>
      <p:pic>
        <p:nvPicPr>
          <p:cNvPr id="369" name="Google Shape;369;p34"/>
          <p:cNvPicPr preferRelativeResize="0"/>
          <p:nvPr/>
        </p:nvPicPr>
        <p:blipFill rotWithShape="1">
          <a:blip r:embed="rId5">
            <a:alphaModFix/>
          </a:blip>
          <a:srcRect b="15958" l="14012" r="9668" t="24204"/>
          <a:stretch/>
        </p:blipFill>
        <p:spPr>
          <a:xfrm>
            <a:off x="374200" y="2120678"/>
            <a:ext cx="4576750" cy="2302388"/>
          </a:xfrm>
          <a:prstGeom prst="rect">
            <a:avLst/>
          </a:prstGeom>
          <a:noFill/>
          <a:ln>
            <a:noFill/>
          </a:ln>
        </p:spPr>
      </p:pic>
      <p:pic>
        <p:nvPicPr>
          <p:cNvPr id="370" name="Google Shape;370;p34"/>
          <p:cNvPicPr preferRelativeResize="0"/>
          <p:nvPr/>
        </p:nvPicPr>
        <p:blipFill rotWithShape="1">
          <a:blip r:embed="rId6">
            <a:alphaModFix/>
          </a:blip>
          <a:srcRect b="0" l="0" r="0" t="0"/>
          <a:stretch/>
        </p:blipFill>
        <p:spPr>
          <a:xfrm>
            <a:off x="4837175" y="1501675"/>
            <a:ext cx="6936249" cy="348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grpSp>
        <p:nvGrpSpPr>
          <p:cNvPr id="169" name="Google Shape;169;p21"/>
          <p:cNvGrpSpPr/>
          <p:nvPr/>
        </p:nvGrpSpPr>
        <p:grpSpPr>
          <a:xfrm>
            <a:off x="7448612" y="0"/>
            <a:ext cx="4743796" cy="6858466"/>
            <a:chOff x="7448612" y="0"/>
            <a:chExt cx="4743796" cy="6858466"/>
          </a:xfrm>
        </p:grpSpPr>
        <p:sp>
          <p:nvSpPr>
            <p:cNvPr id="170" name="Google Shape;170;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1" name="Google Shape;171;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2" name="Google Shape;172;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3" name="Google Shape;173;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4" name="Google Shape;174;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5" name="Google Shape;175;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6" name="Google Shape;176;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7" name="Google Shape;177;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8" name="Google Shape;178;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179" name="Google Shape;179;p2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0" name="Google Shape;180;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1" name="Google Shape;181;p21"/>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2" name="Google Shape;182;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3" name="Google Shape;183;p21"/>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PROJECT TITLE</a:t>
            </a:r>
            <a:endParaRPr sz="4250"/>
          </a:p>
        </p:txBody>
      </p:sp>
      <p:sp>
        <p:nvSpPr>
          <p:cNvPr id="184" name="Google Shape;184;p2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grpSp>
        <p:nvGrpSpPr>
          <p:cNvPr id="185" name="Google Shape;185;p21"/>
          <p:cNvGrpSpPr/>
          <p:nvPr/>
        </p:nvGrpSpPr>
        <p:grpSpPr>
          <a:xfrm>
            <a:off x="466725" y="6410325"/>
            <a:ext cx="3705225" cy="295275"/>
            <a:chOff x="466725" y="6410325"/>
            <a:chExt cx="3705225" cy="295275"/>
          </a:xfrm>
        </p:grpSpPr>
        <p:pic>
          <p:nvPicPr>
            <p:cNvPr id="186" name="Google Shape;186;p2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87" name="Google Shape;187;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88" name="Google Shape;188;p2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9" name="Google Shape;189;p21"/>
          <p:cNvSpPr txBox="1"/>
          <p:nvPr/>
        </p:nvSpPr>
        <p:spPr>
          <a:xfrm>
            <a:off x="596996" y="1935621"/>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rebuchet MS"/>
                <a:ea typeface="Trebuchet MS"/>
                <a:cs typeface="Trebuchet MS"/>
                <a:sym typeface="Trebuchet MS"/>
              </a:rPr>
              <a:t>PNEUMONIA DETECTION USING CNN </a:t>
            </a:r>
            <a:endParaRPr b="0" i="0" sz="3200" u="none" cap="none" strike="noStrike">
              <a:solidFill>
                <a:schemeClr val="dk1"/>
              </a:solidFill>
              <a:latin typeface="Trebuchet MS"/>
              <a:ea typeface="Trebuchet MS"/>
              <a:cs typeface="Trebuchet MS"/>
              <a:sym typeface="Trebuchet MS"/>
            </a:endParaRPr>
          </a:p>
        </p:txBody>
      </p:sp>
      <p:pic>
        <p:nvPicPr>
          <p:cNvPr id="190" name="Google Shape;190;p21"/>
          <p:cNvPicPr preferRelativeResize="0"/>
          <p:nvPr/>
        </p:nvPicPr>
        <p:blipFill rotWithShape="1">
          <a:blip r:embed="rId5">
            <a:alphaModFix/>
          </a:blip>
          <a:srcRect b="0" l="0" r="0" t="0"/>
          <a:stretch/>
        </p:blipFill>
        <p:spPr>
          <a:xfrm>
            <a:off x="3132188" y="3031104"/>
            <a:ext cx="3364425" cy="247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grpSp>
        <p:nvGrpSpPr>
          <p:cNvPr id="195" name="Google Shape;195;p22"/>
          <p:cNvGrpSpPr/>
          <p:nvPr/>
        </p:nvGrpSpPr>
        <p:grpSpPr>
          <a:xfrm>
            <a:off x="7448612" y="0"/>
            <a:ext cx="4743796" cy="6858466"/>
            <a:chOff x="7448612" y="0"/>
            <a:chExt cx="4743796" cy="6858466"/>
          </a:xfrm>
        </p:grpSpPr>
        <p:sp>
          <p:nvSpPr>
            <p:cNvPr id="196" name="Google Shape;196;p2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97" name="Google Shape;197;p2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98" name="Google Shape;198;p2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99" name="Google Shape;199;p2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0" name="Google Shape;200;p2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1" name="Google Shape;201;p2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2" name="Google Shape;202;p2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3" name="Google Shape;203;p2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4" name="Google Shape;204;p2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205" name="Google Shape;205;p2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6" name="Google Shape;206;p2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07" name="Google Shape;207;p2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8" name="Google Shape;208;p2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209" name="Google Shape;209;p22"/>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210" name="Google Shape;210;p22"/>
          <p:cNvGrpSpPr/>
          <p:nvPr/>
        </p:nvGrpSpPr>
        <p:grpSpPr>
          <a:xfrm>
            <a:off x="47625" y="3819523"/>
            <a:ext cx="4124325" cy="3009898"/>
            <a:chOff x="47625" y="3819523"/>
            <a:chExt cx="4124325" cy="3009898"/>
          </a:xfrm>
        </p:grpSpPr>
        <p:pic>
          <p:nvPicPr>
            <p:cNvPr id="211" name="Google Shape;211;p2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212" name="Google Shape;212;p22"/>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213" name="Google Shape;213;p22"/>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a:t>AGENDA</a:t>
            </a:r>
            <a:endParaRPr/>
          </a:p>
        </p:txBody>
      </p:sp>
      <p:sp>
        <p:nvSpPr>
          <p:cNvPr id="214" name="Google Shape;214;p2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5" name="Google Shape;215;p22"/>
          <p:cNvSpPr txBox="1"/>
          <p:nvPr/>
        </p:nvSpPr>
        <p:spPr>
          <a:xfrm>
            <a:off x="2362027" y="142252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1.PROBLEM STATEMENT</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2.PROJECT OVERVIEW</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3.WHO ARE THE END USERS? </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4.YOUR VALUE AND ITS VALUE PROPOSITION</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5.THE WOW IN THE SOLUTION</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6.MODELLING</a:t>
            </a:r>
            <a:endParaRPr b="0" i="0" sz="2400" u="none" cap="none" strike="noStrike">
              <a:solidFill>
                <a:schemeClr val="dk2"/>
              </a:solidFill>
              <a:latin typeface="Calibri"/>
              <a:ea typeface="Calibri"/>
              <a:cs typeface="Calibri"/>
              <a:sym typeface="Calibri"/>
            </a:endParaRPr>
          </a:p>
          <a:p>
            <a:pPr indent="0" lvl="0" marL="0" marR="0" rtl="0" algn="l">
              <a:lnSpc>
                <a:spcPct val="115000"/>
              </a:lnSpc>
              <a:spcBef>
                <a:spcPts val="150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7.RESULTS</a:t>
            </a:r>
            <a:endParaRPr b="0"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23"/>
          <p:cNvGrpSpPr/>
          <p:nvPr/>
        </p:nvGrpSpPr>
        <p:grpSpPr>
          <a:xfrm>
            <a:off x="7991475" y="2933700"/>
            <a:ext cx="2762250" cy="3257550"/>
            <a:chOff x="7991475" y="2933700"/>
            <a:chExt cx="2762250" cy="3257550"/>
          </a:xfrm>
        </p:grpSpPr>
        <p:sp>
          <p:nvSpPr>
            <p:cNvPr id="221" name="Google Shape;221;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2" name="Google Shape;222;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223" name="Google Shape;223;p23"/>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224" name="Google Shape;224;p23"/>
          <p:cNvSpPr/>
          <p:nvPr/>
        </p:nvSpPr>
        <p:spPr>
          <a:xfrm>
            <a:off x="6971379" y="9576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5" name="Google Shape;225;p23"/>
          <p:cNvSpPr txBox="1"/>
          <p:nvPr>
            <p:ph type="title"/>
          </p:nvPr>
        </p:nvSpPr>
        <p:spPr>
          <a:xfrm>
            <a:off x="676275" y="571500"/>
            <a:ext cx="5862003" cy="67068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PROBLEM STATEMENT</a:t>
            </a:r>
            <a:endParaRPr sz="4250"/>
          </a:p>
        </p:txBody>
      </p:sp>
      <p:sp>
        <p:nvSpPr>
          <p:cNvPr id="226" name="Google Shape;226;p2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27" name="Google Shape;227;p2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28" name="Google Shape;228;p2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29" name="Google Shape;229;p23"/>
          <p:cNvSpPr txBox="1"/>
          <p:nvPr/>
        </p:nvSpPr>
        <p:spPr>
          <a:xfrm>
            <a:off x="676275" y="1644750"/>
            <a:ext cx="6956400" cy="44322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70707"/>
              </a:buClr>
              <a:buSzPts val="2000"/>
              <a:buFont typeface="Times New Roman"/>
              <a:buChar char="•"/>
            </a:pPr>
            <a:r>
              <a:rPr b="0" i="0" lang="en-US" sz="2000" u="none" cap="none" strike="noStrike">
                <a:solidFill>
                  <a:srgbClr val="070707"/>
                </a:solidFill>
                <a:latin typeface="Times New Roman"/>
                <a:ea typeface="Times New Roman"/>
                <a:cs typeface="Times New Roman"/>
                <a:sym typeface="Times New Roman"/>
              </a:rPr>
              <a:t>Pneumonia, a severe respiratory infection, demands early and precise detection for effective treatment.</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70707"/>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70707"/>
              </a:buClr>
              <a:buSzPts val="2000"/>
              <a:buFont typeface="Times New Roman"/>
              <a:buChar char="•"/>
            </a:pPr>
            <a:r>
              <a:rPr b="0" i="0" lang="en-US" sz="2000" u="none" cap="none" strike="noStrike">
                <a:solidFill>
                  <a:srgbClr val="070707"/>
                </a:solidFill>
                <a:latin typeface="Times New Roman"/>
                <a:ea typeface="Times New Roman"/>
                <a:cs typeface="Times New Roman"/>
                <a:sym typeface="Times New Roman"/>
              </a:rPr>
              <a:t> While chest X-rays aid diagnosis, their interpretation is time-consuming and requires expertise.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70707"/>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70707"/>
              </a:buClr>
              <a:buSzPts val="2000"/>
              <a:buFont typeface="Times New Roman"/>
              <a:buChar char="•"/>
            </a:pPr>
            <a:r>
              <a:rPr b="0" i="0" lang="en-US" sz="2000" u="none" cap="none" strike="noStrike">
                <a:solidFill>
                  <a:srgbClr val="070707"/>
                </a:solidFill>
                <a:latin typeface="Times New Roman"/>
                <a:ea typeface="Times New Roman"/>
                <a:cs typeface="Times New Roman"/>
                <a:sym typeface="Times New Roman"/>
              </a:rPr>
              <a:t> This project aims to employ Convolutional Neural Networks (CNNs) to automate pneumonia detection from chest X-ray images.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70707"/>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70707"/>
              </a:buClr>
              <a:buSzPts val="2000"/>
              <a:buFont typeface="Times New Roman"/>
              <a:buChar char="•"/>
            </a:pPr>
            <a:r>
              <a:rPr b="0" i="0" lang="en-US" sz="2000" u="none" cap="none" strike="noStrike">
                <a:solidFill>
                  <a:srgbClr val="070707"/>
                </a:solidFill>
                <a:latin typeface="Times New Roman"/>
                <a:ea typeface="Times New Roman"/>
                <a:cs typeface="Times New Roman"/>
                <a:sym typeface="Times New Roman"/>
              </a:rPr>
              <a:t>By training on a diverse dataset of labeled images, the goal is to develop a robust CNN model capable of accurately and efficiently identifying pneumonia cases.</a:t>
            </a:r>
            <a:endParaRPr b="0" i="0" sz="20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24"/>
          <p:cNvGrpSpPr/>
          <p:nvPr/>
        </p:nvGrpSpPr>
        <p:grpSpPr>
          <a:xfrm>
            <a:off x="8658225" y="2647950"/>
            <a:ext cx="3533775" cy="3810000"/>
            <a:chOff x="8658225" y="2647950"/>
            <a:chExt cx="3533775" cy="3810000"/>
          </a:xfrm>
        </p:grpSpPr>
        <p:sp>
          <p:nvSpPr>
            <p:cNvPr id="235" name="Google Shape;235;p2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6" name="Google Shape;236;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237" name="Google Shape;237;p24"/>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38" name="Google Shape;238;p24"/>
          <p:cNvSpPr/>
          <p:nvPr/>
        </p:nvSpPr>
        <p:spPr>
          <a:xfrm>
            <a:off x="8144191" y="54483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9" name="Google Shape;239;p24"/>
          <p:cNvSpPr txBox="1"/>
          <p:nvPr>
            <p:ph type="title"/>
          </p:nvPr>
        </p:nvSpPr>
        <p:spPr>
          <a:xfrm>
            <a:off x="572452" y="218145"/>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3600"/>
              <a:t>PROJECT OVERVIEW</a:t>
            </a:r>
            <a:endParaRPr sz="3600"/>
          </a:p>
        </p:txBody>
      </p:sp>
      <p:sp>
        <p:nvSpPr>
          <p:cNvPr id="240" name="Google Shape;240;p24"/>
          <p:cNvSpPr txBox="1"/>
          <p:nvPr>
            <p:ph idx="1" type="body"/>
          </p:nvPr>
        </p:nvSpPr>
        <p:spPr>
          <a:xfrm>
            <a:off x="676281" y="976327"/>
            <a:ext cx="3896100" cy="5849100"/>
          </a:xfrm>
          <a:prstGeom prst="rect">
            <a:avLst/>
          </a:prstGeom>
          <a:noFill/>
          <a:ln>
            <a:noFill/>
          </a:ln>
        </p:spPr>
        <p:txBody>
          <a:bodyPr anchorCtr="0" anchor="t" bIns="0" lIns="0" spcFirstLastPara="1" rIns="0" wrap="square" tIns="0">
            <a:spAutoFit/>
          </a:bodyPr>
          <a:lstStyle/>
          <a:p>
            <a:pPr indent="-228600" lvl="0" marL="457200" rtl="0" algn="l">
              <a:lnSpc>
                <a:spcPct val="100000"/>
              </a:lnSpc>
              <a:spcBef>
                <a:spcPts val="0"/>
              </a:spcBef>
              <a:spcAft>
                <a:spcPts val="0"/>
              </a:spcAft>
              <a:buSzPts val="1400"/>
              <a:buNone/>
            </a:pPr>
            <a:r>
              <a:rPr b="1" lang="en-US" sz="2000">
                <a:solidFill>
                  <a:schemeClr val="dk1"/>
                </a:solidFill>
                <a:latin typeface="Times New Roman"/>
                <a:ea typeface="Times New Roman"/>
                <a:cs typeface="Times New Roman"/>
                <a:sym typeface="Times New Roman"/>
              </a:rPr>
              <a:t>Overview</a:t>
            </a:r>
            <a:endParaRPr sz="2000"/>
          </a:p>
          <a:p>
            <a:pPr indent="-381000" lvl="0" marL="571500" rtl="0" algn="l">
              <a:lnSpc>
                <a:spcPct val="100000"/>
              </a:lnSpc>
              <a:spcBef>
                <a:spcPts val="0"/>
              </a:spcBef>
              <a:spcAft>
                <a:spcPts val="0"/>
              </a:spcAft>
              <a:buSzPts val="2000"/>
              <a:buFont typeface="Arial"/>
              <a:buChar char="•"/>
            </a:pPr>
            <a:r>
              <a:rPr lang="en-US" sz="2000">
                <a:solidFill>
                  <a:srgbClr val="0D0D0D"/>
                </a:solidFill>
                <a:highlight>
                  <a:srgbClr val="FFFFFF"/>
                </a:highlight>
                <a:latin typeface="Times New Roman"/>
                <a:ea typeface="Times New Roman"/>
                <a:cs typeface="Times New Roman"/>
                <a:sym typeface="Times New Roman"/>
              </a:rPr>
              <a:t>T</a:t>
            </a:r>
            <a:r>
              <a:rPr b="0" i="0" lang="en-US" sz="2000">
                <a:solidFill>
                  <a:srgbClr val="0D0D0D"/>
                </a:solidFill>
                <a:highlight>
                  <a:srgbClr val="FFFFFF"/>
                </a:highlight>
                <a:latin typeface="Times New Roman"/>
                <a:ea typeface="Times New Roman"/>
                <a:cs typeface="Times New Roman"/>
                <a:sym typeface="Times New Roman"/>
              </a:rPr>
              <a:t>he project aims to leverage deep learning techniques to automate and enhance the process of pneumonia detection from chest X-ray images, ultimately contributing to more efficient and accurate diagnosis and treatment of this serious respiratory condition.</a:t>
            </a:r>
            <a:endParaRPr sz="2000">
              <a:solidFill>
                <a:schemeClr val="dk2"/>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rPr b="1" lang="en-US" sz="2000">
                <a:latin typeface="Times New Roman"/>
                <a:ea typeface="Times New Roman"/>
                <a:cs typeface="Times New Roman"/>
                <a:sym typeface="Times New Roman"/>
              </a:rPr>
              <a:t>Goals</a:t>
            </a:r>
            <a:endParaRPr b="1" sz="2000">
              <a:latin typeface="Times New Roman"/>
              <a:ea typeface="Times New Roman"/>
              <a:cs typeface="Times New Roman"/>
              <a:sym typeface="Times New Roman"/>
            </a:endParaRPr>
          </a:p>
          <a:p>
            <a:pPr indent="-266700" lvl="0" marL="457200" rtl="0" algn="l">
              <a:lnSpc>
                <a:spcPct val="100000"/>
              </a:lnSpc>
              <a:spcBef>
                <a:spcPts val="0"/>
              </a:spcBef>
              <a:spcAft>
                <a:spcPts val="0"/>
              </a:spcAft>
              <a:buSzPts val="2000"/>
              <a:buFont typeface="Arial"/>
              <a:buChar char="•"/>
            </a:pPr>
            <a:r>
              <a:rPr lang="en-US" sz="2000">
                <a:solidFill>
                  <a:schemeClr val="dk2"/>
                </a:solidFill>
                <a:latin typeface="Times New Roman"/>
                <a:ea typeface="Times New Roman"/>
                <a:cs typeface="Times New Roman"/>
                <a:sym typeface="Times New Roman"/>
              </a:rPr>
              <a:t>Developing a  </a:t>
            </a:r>
            <a:r>
              <a:rPr b="0" i="0" lang="en-US" sz="2000">
                <a:solidFill>
                  <a:srgbClr val="0D0D0D"/>
                </a:solidFill>
                <a:highlight>
                  <a:srgbClr val="FFFFFF"/>
                </a:highlight>
                <a:latin typeface="Times New Roman"/>
                <a:ea typeface="Times New Roman"/>
                <a:cs typeface="Times New Roman"/>
                <a:sym typeface="Times New Roman"/>
              </a:rPr>
              <a:t>model that is capable of accurately identifying pneumonia cases from chest X-ray images.</a:t>
            </a:r>
            <a:endParaRPr sz="2000">
              <a:solidFill>
                <a:schemeClr val="dk2"/>
              </a:solidFill>
              <a:latin typeface="Times New Roman"/>
              <a:ea typeface="Times New Roman"/>
              <a:cs typeface="Times New Roman"/>
              <a:sym typeface="Times New Roman"/>
            </a:endParaRPr>
          </a:p>
          <a:p>
            <a:pPr indent="-266700" lvl="0" marL="457200" rtl="0" algn="l">
              <a:lnSpc>
                <a:spcPct val="100000"/>
              </a:lnSpc>
              <a:spcBef>
                <a:spcPts val="0"/>
              </a:spcBef>
              <a:spcAft>
                <a:spcPts val="0"/>
              </a:spcAft>
              <a:buSzPts val="2000"/>
              <a:buFont typeface="Arial"/>
              <a:buChar char="•"/>
            </a:pPr>
            <a:r>
              <a:rPr lang="en-US" sz="2000">
                <a:solidFill>
                  <a:srgbClr val="0D0D0D"/>
                </a:solidFill>
                <a:highlight>
                  <a:srgbClr val="FFFFFF"/>
                </a:highlight>
                <a:latin typeface="Times New Roman"/>
                <a:ea typeface="Times New Roman"/>
                <a:cs typeface="Times New Roman"/>
                <a:sym typeface="Times New Roman"/>
              </a:rPr>
              <a:t>E</a:t>
            </a:r>
            <a:r>
              <a:rPr b="0" i="0" lang="en-US" sz="2000">
                <a:solidFill>
                  <a:srgbClr val="0D0D0D"/>
                </a:solidFill>
                <a:highlight>
                  <a:srgbClr val="FFFFFF"/>
                </a:highlight>
                <a:latin typeface="Times New Roman"/>
                <a:ea typeface="Times New Roman"/>
                <a:cs typeface="Times New Roman"/>
                <a:sym typeface="Times New Roman"/>
              </a:rPr>
              <a:t>arly and precise identification of pneumonia cases for timely medical intervention.</a:t>
            </a:r>
            <a:endParaRPr sz="2000">
              <a:solidFill>
                <a:schemeClr val="accent2"/>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t/>
            </a:r>
            <a:endParaRPr sz="2000"/>
          </a:p>
        </p:txBody>
      </p:sp>
      <p:sp>
        <p:nvSpPr>
          <p:cNvPr id="241" name="Google Shape;241;p24"/>
          <p:cNvSpPr txBox="1"/>
          <p:nvPr>
            <p:ph idx="2" type="body"/>
          </p:nvPr>
        </p:nvSpPr>
        <p:spPr>
          <a:xfrm>
            <a:off x="4747193" y="1084877"/>
            <a:ext cx="4169400" cy="4925700"/>
          </a:xfrm>
          <a:prstGeom prst="rect">
            <a:avLst/>
          </a:prstGeom>
          <a:noFill/>
          <a:ln>
            <a:noFill/>
          </a:ln>
        </p:spPr>
        <p:txBody>
          <a:bodyPr anchorCtr="0" anchor="t" bIns="0" lIns="0" spcFirstLastPara="1" rIns="0" wrap="square" tIns="0">
            <a:spAutoFit/>
          </a:bodyPr>
          <a:lstStyle/>
          <a:p>
            <a:pPr indent="-228600" lvl="0" marL="457200" rtl="0" algn="l">
              <a:lnSpc>
                <a:spcPct val="100000"/>
              </a:lnSpc>
              <a:spcBef>
                <a:spcPts val="0"/>
              </a:spcBef>
              <a:spcAft>
                <a:spcPts val="0"/>
              </a:spcAft>
              <a:buSzPts val="1400"/>
              <a:buNone/>
            </a:pPr>
            <a:r>
              <a:rPr b="1" lang="en-US" sz="2000">
                <a:solidFill>
                  <a:schemeClr val="dk2"/>
                </a:solidFill>
                <a:latin typeface="Arial"/>
                <a:ea typeface="Arial"/>
                <a:cs typeface="Arial"/>
                <a:sym typeface="Arial"/>
              </a:rPr>
              <a:t>How it Works</a:t>
            </a:r>
            <a:endParaRPr sz="2000"/>
          </a:p>
          <a:p>
            <a:pPr indent="-323850" lvl="0" marL="514350" rtl="0" algn="l">
              <a:lnSpc>
                <a:spcPct val="100000"/>
              </a:lnSpc>
              <a:spcBef>
                <a:spcPts val="0"/>
              </a:spcBef>
              <a:spcAft>
                <a:spcPts val="0"/>
              </a:spcAft>
              <a:buSzPts val="2000"/>
              <a:buFont typeface="Arial"/>
              <a:buChar char="•"/>
            </a:pPr>
            <a:r>
              <a:rPr lang="en-US" sz="2000">
                <a:solidFill>
                  <a:schemeClr val="dk2"/>
                </a:solidFill>
                <a:latin typeface="Times New Roman"/>
                <a:ea typeface="Times New Roman"/>
                <a:cs typeface="Times New Roman"/>
                <a:sym typeface="Times New Roman"/>
              </a:rPr>
              <a:t>The system uses the dataset to </a:t>
            </a:r>
            <a:r>
              <a:rPr lang="en-US" sz="2000">
                <a:solidFill>
                  <a:srgbClr val="0D0D0D"/>
                </a:solidFill>
                <a:highlight>
                  <a:srgbClr val="FFFFFF"/>
                </a:highlight>
                <a:latin typeface="Times New Roman"/>
                <a:ea typeface="Times New Roman"/>
                <a:cs typeface="Times New Roman"/>
                <a:sym typeface="Times New Roman"/>
              </a:rPr>
              <a:t>automatically detect pneumonia, with data augmentation and class weights addressing imbalances, followed by evaluation for accuracy.</a:t>
            </a:r>
            <a:endParaRPr sz="2000">
              <a:latin typeface="Times New Roman"/>
              <a:ea typeface="Times New Roman"/>
              <a:cs typeface="Times New Roman"/>
              <a:sym typeface="Times New Roman"/>
            </a:endParaRPr>
          </a:p>
          <a:p>
            <a:pPr indent="-196850" lvl="0" marL="514350" rtl="0" algn="l">
              <a:lnSpc>
                <a:spcPct val="100000"/>
              </a:lnSpc>
              <a:spcBef>
                <a:spcPts val="0"/>
              </a:spcBef>
              <a:spcAft>
                <a:spcPts val="0"/>
              </a:spcAft>
              <a:buSzPts val="1400"/>
              <a:buFont typeface="Arial"/>
              <a:buNone/>
            </a:pPr>
            <a:r>
              <a:t/>
            </a:r>
            <a:endParaRPr sz="2000">
              <a:solidFill>
                <a:schemeClr val="dk2"/>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rPr b="1" lang="en-US" sz="2000">
                <a:latin typeface="Arial"/>
                <a:ea typeface="Arial"/>
                <a:cs typeface="Arial"/>
                <a:sym typeface="Arial"/>
              </a:rPr>
              <a:t>Objectives</a:t>
            </a:r>
            <a:endParaRPr b="1" sz="2000">
              <a:latin typeface="Arial"/>
              <a:ea typeface="Arial"/>
              <a:cs typeface="Arial"/>
              <a:sym typeface="Arial"/>
            </a:endParaRPr>
          </a:p>
          <a:p>
            <a:pPr indent="-266700" lvl="0" marL="457200" rtl="0" algn="l">
              <a:lnSpc>
                <a:spcPct val="100000"/>
              </a:lnSpc>
              <a:spcBef>
                <a:spcPts val="0"/>
              </a:spcBef>
              <a:spcAft>
                <a:spcPts val="0"/>
              </a:spcAft>
              <a:buSzPts val="2000"/>
              <a:buFont typeface="Arial"/>
              <a:buChar char="•"/>
            </a:pPr>
            <a:r>
              <a:rPr lang="en-US" sz="2000">
                <a:solidFill>
                  <a:schemeClr val="dk2"/>
                </a:solidFill>
                <a:latin typeface="Times New Roman"/>
                <a:ea typeface="Times New Roman"/>
                <a:cs typeface="Times New Roman"/>
                <a:sym typeface="Times New Roman"/>
              </a:rPr>
              <a:t>Utilized machine learning algorithms to analyze and predict accurately</a:t>
            </a:r>
            <a:endParaRPr sz="2000"/>
          </a:p>
          <a:p>
            <a:pPr indent="-266700" lvl="0" marL="457200" rtl="0" algn="l">
              <a:lnSpc>
                <a:spcPct val="100000"/>
              </a:lnSpc>
              <a:spcBef>
                <a:spcPts val="0"/>
              </a:spcBef>
              <a:spcAft>
                <a:spcPts val="0"/>
              </a:spcAft>
              <a:buSzPts val="2000"/>
              <a:buFont typeface="Arial"/>
              <a:buChar char="•"/>
            </a:pPr>
            <a:r>
              <a:rPr lang="en-US" sz="2000">
                <a:solidFill>
                  <a:schemeClr val="dk2"/>
                </a:solidFill>
                <a:latin typeface="Times New Roman"/>
                <a:ea typeface="Times New Roman"/>
                <a:cs typeface="Times New Roman"/>
                <a:sym typeface="Times New Roman"/>
              </a:rPr>
              <a:t>Enhancing healthcare system by early prediction and prevention of the disease.</a:t>
            </a:r>
            <a:endParaRPr sz="2000"/>
          </a:p>
          <a:p>
            <a:pPr indent="-228600" lvl="0" marL="457200" rtl="0" algn="l">
              <a:lnSpc>
                <a:spcPct val="100000"/>
              </a:lnSpc>
              <a:spcBef>
                <a:spcPts val="0"/>
              </a:spcBef>
              <a:spcAft>
                <a:spcPts val="0"/>
              </a:spcAft>
              <a:buSzPts val="1400"/>
              <a:buNone/>
            </a:pPr>
            <a:r>
              <a:t/>
            </a:r>
            <a:endParaRPr sz="2000"/>
          </a:p>
        </p:txBody>
      </p:sp>
      <p:sp>
        <p:nvSpPr>
          <p:cNvPr id="242" name="Google Shape;242;p2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43" name="Google Shape;243;p2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4" name="Google Shape;244;p2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0" name="Google Shape;250;p25"/>
          <p:cNvSpPr/>
          <p:nvPr/>
        </p:nvSpPr>
        <p:spPr>
          <a:xfrm>
            <a:off x="8496961" y="55515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1" name="Google Shape;251;p2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2" name="Google Shape;252;p25"/>
          <p:cNvSpPr txBox="1"/>
          <p:nvPr>
            <p:ph type="title"/>
          </p:nvPr>
        </p:nvSpPr>
        <p:spPr>
          <a:xfrm>
            <a:off x="502373" y="133125"/>
            <a:ext cx="90321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3200"/>
              <a:t>WHO ARE THE END USERS?</a:t>
            </a:r>
            <a:endParaRPr sz="3200"/>
          </a:p>
        </p:txBody>
      </p:sp>
      <p:sp>
        <p:nvSpPr>
          <p:cNvPr id="253" name="Google Shape;253;p2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54" name="Google Shape;254;p25"/>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5" name="Google Shape;255;p2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56" name="Google Shape;256;p25"/>
          <p:cNvSpPr txBox="1"/>
          <p:nvPr/>
        </p:nvSpPr>
        <p:spPr>
          <a:xfrm>
            <a:off x="659375" y="773475"/>
            <a:ext cx="8151900" cy="58215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chemeClr val="dk1"/>
              </a:buClr>
              <a:buSzPts val="1300"/>
              <a:buFont typeface="Arial"/>
              <a:buNone/>
            </a:pPr>
            <a:r>
              <a:rPr b="1" i="0" lang="en-US" sz="2000" u="none" cap="none" strike="noStrike">
                <a:solidFill>
                  <a:schemeClr val="dk2"/>
                </a:solidFill>
                <a:latin typeface="Times New Roman"/>
                <a:ea typeface="Times New Roman"/>
                <a:cs typeface="Times New Roman"/>
                <a:sym typeface="Times New Roman"/>
              </a:rPr>
              <a:t>Radiologists:</a:t>
            </a:r>
            <a:r>
              <a:rPr b="0" i="0" lang="en-US" sz="2000" u="none" cap="none" strike="noStrike">
                <a:solidFill>
                  <a:schemeClr val="dk2"/>
                </a:solidFill>
                <a:latin typeface="Times New Roman"/>
                <a:ea typeface="Times New Roman"/>
                <a:cs typeface="Times New Roman"/>
                <a:sym typeface="Times New Roman"/>
              </a:rPr>
              <a:t> They will use the automated pneumonia detection system as a tool to assist in interpreting chest X-ray images more efficiently and accurately.</a:t>
            </a:r>
            <a:endParaRPr b="0" i="0" sz="2000" u="none" cap="none" strike="noStrike">
              <a:solidFill>
                <a:schemeClr val="dk2"/>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300"/>
              <a:buFont typeface="Arial"/>
              <a:buNone/>
            </a:pPr>
            <a:r>
              <a:rPr b="1" i="0" lang="en-US" sz="2000" u="none" cap="none" strike="noStrike">
                <a:solidFill>
                  <a:schemeClr val="dk2"/>
                </a:solidFill>
                <a:latin typeface="Times New Roman"/>
                <a:ea typeface="Times New Roman"/>
                <a:cs typeface="Times New Roman"/>
                <a:sym typeface="Times New Roman"/>
              </a:rPr>
              <a:t>Physicians and Healthcare Providers:</a:t>
            </a:r>
            <a:r>
              <a:rPr b="0" i="0" lang="en-US" sz="2000" u="none" cap="none" strike="noStrike">
                <a:solidFill>
                  <a:schemeClr val="dk2"/>
                </a:solidFill>
                <a:latin typeface="Times New Roman"/>
                <a:ea typeface="Times New Roman"/>
                <a:cs typeface="Times New Roman"/>
                <a:sym typeface="Times New Roman"/>
              </a:rPr>
              <a:t> Those responsible for diagnosing and treating patients with respiratory conditions, including pneumonia, will utilize the system to receive timely and reliable assessments of chest X-ray images, facilitating faster treatment decisions.</a:t>
            </a:r>
            <a:endParaRPr b="0" i="0" sz="2000" u="none" cap="none" strike="noStrike">
              <a:solidFill>
                <a:schemeClr val="dk2"/>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300"/>
              <a:buFont typeface="Arial"/>
              <a:buNone/>
            </a:pPr>
            <a:r>
              <a:rPr b="1" i="0" lang="en-US" sz="2000" u="none" cap="none" strike="noStrike">
                <a:solidFill>
                  <a:schemeClr val="dk2"/>
                </a:solidFill>
                <a:latin typeface="Times New Roman"/>
                <a:ea typeface="Times New Roman"/>
                <a:cs typeface="Times New Roman"/>
                <a:sym typeface="Times New Roman"/>
              </a:rPr>
              <a:t>Hospitals and Clinics:</a:t>
            </a:r>
            <a:r>
              <a:rPr b="0" i="0" lang="en-US" sz="2000" u="none" cap="none" strike="noStrike">
                <a:solidFill>
                  <a:schemeClr val="dk2"/>
                </a:solidFill>
                <a:latin typeface="Times New Roman"/>
                <a:ea typeface="Times New Roman"/>
                <a:cs typeface="Times New Roman"/>
                <a:sym typeface="Times New Roman"/>
              </a:rPr>
              <a:t> Healthcare institutions and clinical settings where chest X-rays are performed routinely will integrate the system into their imaging departments to streamline the diagnostic process and potentially expedite patient care.</a:t>
            </a:r>
            <a:endParaRPr b="0" i="0" sz="2000" u="none" cap="none" strike="noStrike">
              <a:solidFill>
                <a:schemeClr val="dk2"/>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300"/>
              <a:buFont typeface="Arial"/>
              <a:buNone/>
            </a:pPr>
            <a:r>
              <a:rPr b="1" i="0" lang="en-US" sz="2000" u="none" cap="none" strike="noStrike">
                <a:solidFill>
                  <a:schemeClr val="dk2"/>
                </a:solidFill>
                <a:latin typeface="Times New Roman"/>
                <a:ea typeface="Times New Roman"/>
                <a:cs typeface="Times New Roman"/>
                <a:sym typeface="Times New Roman"/>
              </a:rPr>
              <a:t>Medical Research Institutions:</a:t>
            </a:r>
            <a:r>
              <a:rPr b="0" i="0" lang="en-US" sz="2000" u="none" cap="none" strike="noStrike">
                <a:solidFill>
                  <a:schemeClr val="dk2"/>
                </a:solidFill>
                <a:latin typeface="Times New Roman"/>
                <a:ea typeface="Times New Roman"/>
                <a:cs typeface="Times New Roman"/>
                <a:sym typeface="Times New Roman"/>
              </a:rPr>
              <a:t> Organizations focused on respiratory diseases and imaging technologies can use the system as a research tool, contributing to the ongoing development and refinement of the automated pneumonia detection technology.</a:t>
            </a:r>
            <a:endParaRPr b="0" i="0" sz="2000" u="none" cap="none" strike="noStrike">
              <a:solidFill>
                <a:schemeClr val="dk2"/>
              </a:solidFill>
              <a:latin typeface="Times New Roman"/>
              <a:ea typeface="Times New Roman"/>
              <a:cs typeface="Times New Roman"/>
              <a:sym typeface="Times New Roman"/>
            </a:endParaRPr>
          </a:p>
          <a:p>
            <a:pPr indent="0" lvl="0" marL="228600" marR="0" rtl="0" algn="l">
              <a:lnSpc>
                <a:spcPct val="115000"/>
              </a:lnSpc>
              <a:spcBef>
                <a:spcPts val="1500"/>
              </a:spcBef>
              <a:spcAft>
                <a:spcPts val="0"/>
              </a:spcAft>
              <a:buClr>
                <a:srgbClr val="000000"/>
              </a:buClr>
              <a:buSzPts val="2000"/>
              <a:buFont typeface="Arial"/>
              <a:buNone/>
            </a:pPr>
            <a:r>
              <a:t/>
            </a:r>
            <a:endParaRPr b="0" i="0" sz="2000" u="none" cap="none" strike="noStrike">
              <a:solidFill>
                <a:schemeClr val="dk2"/>
              </a:solidFill>
              <a:latin typeface="Times New Roman"/>
              <a:ea typeface="Times New Roman"/>
              <a:cs typeface="Times New Roman"/>
              <a:sym typeface="Times New Roman"/>
            </a:endParaRPr>
          </a:p>
          <a:p>
            <a:pPr indent="-171450" lvl="0" marL="514350" marR="0" rtl="0" algn="l">
              <a:lnSpc>
                <a:spcPct val="115000"/>
              </a:lnSpc>
              <a:spcBef>
                <a:spcPts val="1500"/>
              </a:spcBef>
              <a:spcAft>
                <a:spcPts val="0"/>
              </a:spcAft>
              <a:buClr>
                <a:srgbClr val="0D0D0D"/>
              </a:buClr>
              <a:buSzPts val="1800"/>
              <a:buFont typeface="Arial"/>
              <a:buNone/>
            </a:pPr>
            <a:r>
              <a:t/>
            </a:r>
            <a:endParaRPr b="0" i="0" sz="20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6"/>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262" name="Google Shape;262;p26"/>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3" name="Google Shape;263;p26"/>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4" name="Google Shape;264;p26"/>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5" name="Google Shape;265;p26"/>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1400"/>
              <a:buFont typeface="Trebuchet MS"/>
              <a:buNone/>
            </a:pPr>
            <a:r>
              <a:rPr lang="en-US" sz="3000"/>
              <a:t>YOUR SOLUTION AND ITS VALUE PROPOSITION</a:t>
            </a:r>
            <a:endParaRPr sz="3000"/>
          </a:p>
        </p:txBody>
      </p:sp>
      <p:sp>
        <p:nvSpPr>
          <p:cNvPr id="266" name="Google Shape;266;p2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7" name="Google Shape;267;p26"/>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68" name="Google Shape;268;p2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69" name="Google Shape;269;p26"/>
          <p:cNvSpPr txBox="1"/>
          <p:nvPr/>
        </p:nvSpPr>
        <p:spPr>
          <a:xfrm>
            <a:off x="1942425" y="585150"/>
            <a:ext cx="7863300" cy="56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Pneumonia Detection</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Our solution </a:t>
            </a:r>
            <a:r>
              <a:rPr b="0" i="0" lang="en-US" sz="2000" u="none" cap="none" strike="noStrike">
                <a:solidFill>
                  <a:srgbClr val="0D0D0D"/>
                </a:solidFill>
                <a:highlight>
                  <a:srgbClr val="FFFFFF"/>
                </a:highlight>
                <a:latin typeface="Times New Roman"/>
                <a:ea typeface="Times New Roman"/>
                <a:cs typeface="Times New Roman"/>
                <a:sym typeface="Times New Roman"/>
              </a:rPr>
              <a:t>demonstrates a comprehensive approach to building a Convolutional Neural Network (CNN) model for pneumonia detection from chest X-ray images using TensorFlow and Keras.</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Unique Value Proposition</a:t>
            </a:r>
            <a:endParaRPr b="1" i="0" sz="2000" u="none" cap="none" strike="noStrike">
              <a:solidFill>
                <a:schemeClr val="dk1"/>
              </a:solidFill>
              <a:latin typeface="Arial"/>
              <a:ea typeface="Arial"/>
              <a:cs typeface="Arial"/>
              <a:sym typeface="Arial"/>
            </a:endParaRPr>
          </a:p>
          <a:p>
            <a:pPr indent="-355600" lvl="0" marL="457200" marR="0" rtl="0" algn="l">
              <a:lnSpc>
                <a:spcPct val="115000"/>
              </a:lnSpc>
              <a:spcBef>
                <a:spcPts val="1500"/>
              </a:spcBef>
              <a:spcAft>
                <a:spcPts val="0"/>
              </a:spcAft>
              <a:buClr>
                <a:srgbClr val="0D0D0D"/>
              </a:buClr>
              <a:buSzPts val="2000"/>
              <a:buFont typeface="Times New Roman"/>
              <a:buChar char="•"/>
            </a:pPr>
            <a:r>
              <a:rPr b="1" i="0" lang="en-US" sz="2000" u="none" cap="none" strike="noStrike">
                <a:solidFill>
                  <a:srgbClr val="0D0D0D"/>
                </a:solidFill>
                <a:highlight>
                  <a:srgbClr val="FFFFFF"/>
                </a:highlight>
                <a:latin typeface="Times New Roman"/>
                <a:ea typeface="Times New Roman"/>
                <a:cs typeface="Times New Roman"/>
                <a:sym typeface="Times New Roman"/>
              </a:rPr>
              <a:t>Automation and Efficiency</a:t>
            </a:r>
            <a:r>
              <a:rPr b="0" i="0" lang="en-US" sz="2000" u="none" cap="none" strike="noStrike">
                <a:solidFill>
                  <a:srgbClr val="0D0D0D"/>
                </a:solidFill>
                <a:highlight>
                  <a:srgbClr val="FFFFFF"/>
                </a:highlight>
                <a:latin typeface="Times New Roman"/>
                <a:ea typeface="Times New Roman"/>
                <a:cs typeface="Times New Roman"/>
                <a:sym typeface="Times New Roman"/>
              </a:rPr>
              <a:t>: By leveraging CNNs, the project aims to automate the process of pneumonia detection, reducing the need for manual interpretation by radiologists. This automation significantly enhances the efficiency of the diagnostic process, allowing for faster and more accurate identification of pneumonia cases.</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D0D0D"/>
              </a:buClr>
              <a:buSzPts val="2000"/>
              <a:buFont typeface="Times New Roman"/>
              <a:buChar char="•"/>
            </a:pPr>
            <a:r>
              <a:rPr b="0" i="0" lang="en-US" sz="2000" u="none" cap="none" strike="noStrike">
                <a:solidFill>
                  <a:srgbClr val="0D0D0D"/>
                </a:solidFill>
                <a:highlight>
                  <a:srgbClr val="FFFFFF"/>
                </a:highlight>
                <a:latin typeface="Times New Roman"/>
                <a:ea typeface="Times New Roman"/>
                <a:cs typeface="Times New Roman"/>
                <a:sym typeface="Times New Roman"/>
              </a:rPr>
              <a:t>I</a:t>
            </a:r>
            <a:r>
              <a:rPr b="1" i="0" lang="en-US" sz="2000" u="none" cap="none" strike="noStrike">
                <a:solidFill>
                  <a:srgbClr val="0D0D0D"/>
                </a:solidFill>
                <a:highlight>
                  <a:srgbClr val="FFFFFF"/>
                </a:highlight>
                <a:latin typeface="Times New Roman"/>
                <a:ea typeface="Times New Roman"/>
                <a:cs typeface="Times New Roman"/>
                <a:sym typeface="Times New Roman"/>
              </a:rPr>
              <a:t>mproved Patient Outcomes</a:t>
            </a:r>
            <a:r>
              <a:rPr b="0" i="0" lang="en-US" sz="2000" u="none" cap="none" strike="noStrike">
                <a:solidFill>
                  <a:srgbClr val="0D0D0D"/>
                </a:solidFill>
                <a:highlight>
                  <a:srgbClr val="FFFFFF"/>
                </a:highlight>
                <a:latin typeface="Times New Roman"/>
                <a:ea typeface="Times New Roman"/>
                <a:cs typeface="Times New Roman"/>
                <a:sym typeface="Times New Roman"/>
              </a:rPr>
              <a:t>: By streamlining the diagnostic process, the project contributes to more timely interventions and better management of respiratory infections.</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D0D0D"/>
              </a:buClr>
              <a:buSzPts val="2000"/>
              <a:buFont typeface="Times New Roman"/>
              <a:buChar char="•"/>
            </a:pPr>
            <a:r>
              <a:rPr b="1" i="0" lang="en-US" sz="2000" u="none" cap="none" strike="noStrike">
                <a:solidFill>
                  <a:srgbClr val="0D0D0D"/>
                </a:solidFill>
                <a:highlight>
                  <a:srgbClr val="FFFFFF"/>
                </a:highlight>
                <a:latin typeface="Times New Roman"/>
                <a:ea typeface="Times New Roman"/>
                <a:cs typeface="Times New Roman"/>
                <a:sym typeface="Times New Roman"/>
              </a:rPr>
              <a:t>Data-driven Approach:</a:t>
            </a:r>
            <a:r>
              <a:rPr b="0" i="0" lang="en-US" sz="2000" u="none" cap="none" strike="noStrike">
                <a:solidFill>
                  <a:srgbClr val="0D0D0D"/>
                </a:solidFill>
                <a:highlight>
                  <a:srgbClr val="FFFFFF"/>
                </a:highlight>
                <a:latin typeface="Times New Roman"/>
                <a:ea typeface="Times New Roman"/>
                <a:cs typeface="Times New Roman"/>
                <a:sym typeface="Times New Roman"/>
              </a:rPr>
              <a:t> The project's utilization of a diverse dataset of labeled chest X-ray images ensures that the CNN model learns from a wide range of cases, enhancing its ability to generalize to unseen data.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75" name="Google Shape;275;p2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6" name="Google Shape;276;p27"/>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7" name="Google Shape;277;p2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278" name="Google Shape;278;p2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79" name="Google Shape;279;p27"/>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1400"/>
              <a:buFont typeface="Trebuchet MS"/>
              <a:buNone/>
            </a:pPr>
            <a:r>
              <a:rPr lang="en-US" sz="4250"/>
              <a:t>THE WOW IN YOUR SOLUTION</a:t>
            </a:r>
            <a:endParaRPr sz="4250"/>
          </a:p>
        </p:txBody>
      </p:sp>
      <p:sp>
        <p:nvSpPr>
          <p:cNvPr id="280" name="Google Shape;280;p2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1" name="Google Shape;281;p27"/>
          <p:cNvSpPr txBox="1"/>
          <p:nvPr/>
        </p:nvSpPr>
        <p:spPr>
          <a:xfrm>
            <a:off x="2147313" y="1148304"/>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355600" lvl="0" marL="457200" marR="0" rtl="0" algn="l">
              <a:lnSpc>
                <a:spcPct val="115000"/>
              </a:lnSpc>
              <a:spcBef>
                <a:spcPts val="1500"/>
              </a:spcBef>
              <a:spcAft>
                <a:spcPts val="0"/>
              </a:spcAft>
              <a:buClr>
                <a:srgbClr val="0D0D0D"/>
              </a:buClr>
              <a:buSzPts val="2000"/>
              <a:buFont typeface="Times New Roman"/>
              <a:buChar char="•"/>
            </a:pPr>
            <a:r>
              <a:rPr b="1" i="0" lang="en-US" sz="2000" u="none" cap="none" strike="noStrike">
                <a:solidFill>
                  <a:srgbClr val="0D0D0D"/>
                </a:solidFill>
                <a:highlight>
                  <a:srgbClr val="FFFFFF"/>
                </a:highlight>
                <a:latin typeface="Times New Roman"/>
                <a:ea typeface="Times New Roman"/>
                <a:cs typeface="Times New Roman"/>
                <a:sym typeface="Times New Roman"/>
              </a:rPr>
              <a:t>Innovative Technology:</a:t>
            </a:r>
            <a:r>
              <a:rPr b="0" i="0" lang="en-US" sz="2000" u="none" cap="none" strike="noStrike">
                <a:solidFill>
                  <a:srgbClr val="0D0D0D"/>
                </a:solidFill>
                <a:highlight>
                  <a:srgbClr val="FFFFFF"/>
                </a:highlight>
                <a:latin typeface="Times New Roman"/>
                <a:ea typeface="Times New Roman"/>
                <a:cs typeface="Times New Roman"/>
                <a:sym typeface="Times New Roman"/>
              </a:rPr>
              <a:t> Leveraging CNNs demonstrates a forward-thinking approach to solving complex medical image analysis tasks.</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D0D0D"/>
              </a:buClr>
              <a:buSzPts val="2000"/>
              <a:buFont typeface="Times New Roman"/>
              <a:buChar char="•"/>
            </a:pPr>
            <a:r>
              <a:rPr b="1" i="0" lang="en-US" sz="2000" u="none" cap="none" strike="noStrike">
                <a:solidFill>
                  <a:srgbClr val="0D0D0D"/>
                </a:solidFill>
                <a:highlight>
                  <a:srgbClr val="FFFFFF"/>
                </a:highlight>
                <a:latin typeface="Times New Roman"/>
                <a:ea typeface="Times New Roman"/>
                <a:cs typeface="Times New Roman"/>
                <a:sym typeface="Times New Roman"/>
              </a:rPr>
              <a:t>Automation of Diagnosis:</a:t>
            </a:r>
            <a:r>
              <a:rPr b="0" i="0" lang="en-US" sz="2000" u="none" cap="none" strike="noStrike">
                <a:solidFill>
                  <a:srgbClr val="0D0D0D"/>
                </a:solidFill>
                <a:highlight>
                  <a:srgbClr val="FFFFFF"/>
                </a:highlight>
                <a:latin typeface="Times New Roman"/>
                <a:ea typeface="Times New Roman"/>
                <a:cs typeface="Times New Roman"/>
                <a:sym typeface="Times New Roman"/>
              </a:rPr>
              <a:t> The solution aims to automate a critical aspect of healthcare diagnosis, reducing the burden on radiologists and healthcare providers.</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D0D0D"/>
              </a:buClr>
              <a:buSzPts val="2000"/>
              <a:buFont typeface="Times New Roman"/>
              <a:buChar char="•"/>
            </a:pPr>
            <a:r>
              <a:rPr b="1" i="0" lang="en-US" sz="2000" u="none" cap="none" strike="noStrike">
                <a:solidFill>
                  <a:srgbClr val="0D0D0D"/>
                </a:solidFill>
                <a:highlight>
                  <a:srgbClr val="FFFFFF"/>
                </a:highlight>
                <a:latin typeface="Times New Roman"/>
                <a:ea typeface="Times New Roman"/>
                <a:cs typeface="Times New Roman"/>
                <a:sym typeface="Times New Roman"/>
              </a:rPr>
              <a:t>Potential for Impact:</a:t>
            </a:r>
            <a:r>
              <a:rPr b="0" i="0" lang="en-US" sz="2000" u="none" cap="none" strike="noStrike">
                <a:solidFill>
                  <a:srgbClr val="0D0D0D"/>
                </a:solidFill>
                <a:highlight>
                  <a:srgbClr val="FFFFFF"/>
                </a:highlight>
                <a:latin typeface="Times New Roman"/>
                <a:ea typeface="Times New Roman"/>
                <a:cs typeface="Times New Roman"/>
                <a:sym typeface="Times New Roman"/>
              </a:rPr>
              <a:t> Automating pneumonia detection has the potential to revolutionize healthcare practices, enabling faster and more accurate diagnosis, especially in regions with limited access to medical expertise.</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500"/>
              </a:spcBef>
              <a:spcAft>
                <a:spcPts val="0"/>
              </a:spcAft>
              <a:buClr>
                <a:srgbClr val="000000"/>
              </a:buClr>
              <a:buSzPts val="2000"/>
              <a:buFont typeface="Arial"/>
              <a:buNone/>
            </a:pPr>
            <a:r>
              <a:t/>
            </a:r>
            <a:endParaRPr b="0" i="0" sz="2000" u="none" cap="none" strike="noStrike">
              <a:solidFill>
                <a:srgbClr val="0D0D0D"/>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15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87" name="Google Shape;287;p2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8" name="Google Shape;288;p2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pic>
        <p:nvPicPr>
          <p:cNvPr id="289" name="Google Shape;289;p2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0" name="Google Shape;290;p28"/>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Trebuchet MS"/>
              <a:ea typeface="Trebuchet MS"/>
              <a:cs typeface="Trebuchet MS"/>
              <a:sym typeface="Trebuchet MS"/>
            </a:endParaRPr>
          </a:p>
        </p:txBody>
      </p:sp>
      <p:sp>
        <p:nvSpPr>
          <p:cNvPr id="291" name="Google Shape;291;p2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92" name="Google Shape;292;p28"/>
          <p:cNvSpPr txBox="1"/>
          <p:nvPr/>
        </p:nvSpPr>
        <p:spPr>
          <a:xfrm>
            <a:off x="364725" y="112575"/>
            <a:ext cx="4108952" cy="69056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400"/>
              <a:buFont typeface="Trebuchet MS"/>
              <a:buNone/>
            </a:pPr>
            <a:r>
              <a:rPr b="1" i="0" lang="en-US" sz="4400" u="none" cap="none" strike="noStrike">
                <a:solidFill>
                  <a:schemeClr val="dk1"/>
                </a:solidFill>
                <a:latin typeface="Trebuchet MS"/>
                <a:ea typeface="Trebuchet MS"/>
                <a:cs typeface="Trebuchet MS"/>
                <a:sym typeface="Trebuchet MS"/>
              </a:rPr>
              <a:t>MODELLING</a:t>
            </a:r>
            <a:endParaRPr b="0" i="0" sz="4400" u="none" cap="none" strike="noStrike">
              <a:solidFill>
                <a:schemeClr val="dk1"/>
              </a:solidFill>
              <a:latin typeface="Trebuchet MS"/>
              <a:ea typeface="Trebuchet MS"/>
              <a:cs typeface="Trebuchet MS"/>
              <a:sym typeface="Trebuchet MS"/>
            </a:endParaRPr>
          </a:p>
        </p:txBody>
      </p:sp>
      <p:sp>
        <p:nvSpPr>
          <p:cNvPr id="293" name="Google Shape;293;p28"/>
          <p:cNvSpPr txBox="1"/>
          <p:nvPr>
            <p:ph idx="1" type="body"/>
          </p:nvPr>
        </p:nvSpPr>
        <p:spPr>
          <a:xfrm>
            <a:off x="512650" y="846500"/>
            <a:ext cx="8682900" cy="53289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50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Data Preparation:</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training, validation, and test directories containing chest X-ray images are defined.</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ImageDataGenerator instances are created for data augmentation and normalization. Data augmentation techniques such as shearing, zooming, and horizontal flipping are applied to the training data to increase the diversity of samples and improve model generalization.</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Data Loading:</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ImageDataGenerator.flow_from_directory() is used to generate batches of augmented and normalized image data from the specified directories. Images are resized to a target size of 150x150 pixels during loading.</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Times New Roman"/>
              <a:buChar char="●"/>
            </a:pPr>
            <a:r>
              <a:rPr b="1" lang="en-US" sz="2000">
                <a:solidFill>
                  <a:srgbClr val="0D0D0D"/>
                </a:solidFill>
                <a:highlight>
                  <a:srgbClr val="FFFFFF"/>
                </a:highlight>
                <a:latin typeface="Times New Roman"/>
                <a:ea typeface="Times New Roman"/>
                <a:cs typeface="Times New Roman"/>
                <a:sym typeface="Times New Roman"/>
              </a:rPr>
              <a:t>Class Imbalance Handling:</a:t>
            </a:r>
            <a:endParaRPr b="1"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The number of images in each class (normal and pneumonia) is counted in the training data, and class weights are computed to address the class imbalance issue. This ensures that the model is trained effectively on both classes.</a:t>
            </a:r>
            <a:endParaRPr sz="2000">
              <a:solidFill>
                <a:srgbClr val="0D0D0D"/>
              </a:solidFill>
              <a:highlight>
                <a:srgbClr val="FFFFFF"/>
              </a:highlight>
              <a:latin typeface="Times New Roman"/>
              <a:ea typeface="Times New Roman"/>
              <a:cs typeface="Times New Roman"/>
              <a:sym typeface="Times New Roman"/>
            </a:endParaRPr>
          </a:p>
          <a:p>
            <a:pPr indent="-278892" lvl="0" marL="342900" rtl="0" algn="l">
              <a:lnSpc>
                <a:spcPct val="100000"/>
              </a:lnSpc>
              <a:spcBef>
                <a:spcPts val="1500"/>
              </a:spcBef>
              <a:spcAft>
                <a:spcPts val="0"/>
              </a:spcAft>
              <a:buSzPts val="144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