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5" r:id="rId12"/>
    <p:sldId id="263" r:id="rId13"/>
    <p:sldId id="264" r:id="rId14"/>
    <p:sldId id="266" r:id="rId15"/>
    <p:sldId id="267" r:id="rId16"/>
    <p:sldId id="272" r:id="rId17"/>
    <p:sldId id="268" r:id="rId18"/>
    <p:sldId id="273" r:id="rId19"/>
    <p:sldId id="269" r:id="rId20"/>
    <p:sldId id="270" r:id="rId21"/>
    <p:sldId id="275" r:id="rId22"/>
    <p:sldId id="271" r:id="rId23"/>
    <p:sldId id="277" r:id="rId24"/>
    <p:sldId id="274" r:id="rId25"/>
    <p:sldId id="276" r:id="rId26"/>
    <p:sldId id="278" r:id="rId27"/>
    <p:sldId id="279"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E726-E0B1-2854-531F-DD9656F1860D}"/>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id="{D04EC7D3-3697-1B59-AAEF-1F6ADF104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id="{1B084276-CE24-6AE8-718C-87062A9D1998}"/>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019610DD-15EC-93D5-314F-061073A438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91C93-27C9-0B35-E75C-33AEA64B3CFB}"/>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61620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B516-3983-1E76-4761-12E6263B2F1E}"/>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E2D32D5A-154E-8661-DBCB-B486DCED89CE}"/>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37DF09A9-9869-CB63-01E3-68B4B49B0D7F}"/>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386E7447-95C6-75FF-91CD-2868629EB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14E7E-3DF8-A4C5-801F-0D61951FC071}"/>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244178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9179C-1F37-EEFB-E746-2DA85312EBBB}"/>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id="{AB76977C-682D-C236-B16B-7B2E21F783F7}"/>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BD270E03-C261-EBD9-CF52-799D8E5E69E4}"/>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81B72A81-7207-6B09-2969-85272CF8D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061CA-96B0-2DC2-5B7A-73FA0C788F49}"/>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4119261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53F8-DB53-051C-422F-64700D538CDF}"/>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44F2B1BD-8527-AA0F-54AE-984F24140454}"/>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8F3267BB-73A1-A7F4-2358-DDC40748820A}"/>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B19839F3-398A-BF36-0BD0-FD6EF1829F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08D739-ABE5-EC65-0184-D9C4E75F2F3E}"/>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285000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52D1-2932-5EC6-3681-67BF659E0773}"/>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4C630C71-0695-65D4-22C3-EDE7EBE3B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E4D634DF-6FF2-D7C8-EEA8-3F2BEE7758F0}"/>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9FF01B37-3773-ABDE-1109-D8614D6C27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A1CB50-A2BF-5AE1-5A10-74C6B7600C75}"/>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1883152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4FC5-B5C0-865B-CA95-07CFAD1AE143}"/>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7425D3CB-BBBA-49F2-5242-3378F63B3203}"/>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id="{615E8131-8A5C-FCF2-A5D4-73164DA1B149}"/>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id="{A9B248A9-BDAF-2820-44EF-1D0DD06A76F0}"/>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6" name="Footer Placeholder 5">
            <a:extLst>
              <a:ext uri="{FF2B5EF4-FFF2-40B4-BE49-F238E27FC236}">
                <a16:creationId xmlns:a16="http://schemas.microsoft.com/office/drawing/2014/main" id="{651A2012-F20A-334D-01F3-E30E567BC2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E1F96-1F5B-99E9-E2D5-8723DE40EDED}"/>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376015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70D9-13D7-5315-69B4-2B576D1DE409}"/>
              </a:ext>
            </a:extLst>
          </p:cNvPr>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0B7A0CB3-3098-4E5B-8CC3-03262D090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C769A6F4-B1F1-7480-DBE0-56F8854248D1}"/>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id="{B456B66D-6DAA-CB92-4A53-63DB5E80A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0782C238-ED58-7DB7-7CCF-5E23030FD95A}"/>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id="{BE9C747D-AD36-700F-2116-58A08B5D9B2A}"/>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8" name="Footer Placeholder 7">
            <a:extLst>
              <a:ext uri="{FF2B5EF4-FFF2-40B4-BE49-F238E27FC236}">
                <a16:creationId xmlns:a16="http://schemas.microsoft.com/office/drawing/2014/main" id="{FC92FA3C-75E8-CEE6-0004-A19052DA13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3F9FE9-6982-89E1-8405-72800EEE9B59}"/>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4111477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70DA-70FD-8739-D41E-9FF5472A17B7}"/>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id="{EAA38983-0182-A9FB-17D0-8717D3750EC4}"/>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4" name="Footer Placeholder 3">
            <a:extLst>
              <a:ext uri="{FF2B5EF4-FFF2-40B4-BE49-F238E27FC236}">
                <a16:creationId xmlns:a16="http://schemas.microsoft.com/office/drawing/2014/main" id="{A92DE5D5-A6E6-1730-61D8-939F5F65FC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042E04-D3ED-759F-E4B7-5D38AB88D088}"/>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6642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EA3E2-5241-0C30-1017-F99F65A9FCEB}"/>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3" name="Footer Placeholder 2">
            <a:extLst>
              <a:ext uri="{FF2B5EF4-FFF2-40B4-BE49-F238E27FC236}">
                <a16:creationId xmlns:a16="http://schemas.microsoft.com/office/drawing/2014/main" id="{6687CE5E-2325-B616-18A3-4AC8081CBA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E25703-07B9-A786-690E-12D9D5484E88}"/>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4229492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95D5-D08B-3EE3-2947-141B85DA7EBE}"/>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id="{A30652AF-7A55-7BE7-80ED-D320EF90CA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id="{D1E9E82D-2F63-C7AF-A952-AC7405185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2394397B-0EDF-14CB-4F6D-41A05892377F}"/>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6" name="Footer Placeholder 5">
            <a:extLst>
              <a:ext uri="{FF2B5EF4-FFF2-40B4-BE49-F238E27FC236}">
                <a16:creationId xmlns:a16="http://schemas.microsoft.com/office/drawing/2014/main" id="{83EE7C6D-A1B0-19F3-E6A7-D4882091E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0D9B2E-D6EF-EDC6-B701-AC0C70735CC3}"/>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282161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EA0A-8927-CAD1-4DAE-99DD3FDA74F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id="{EEA65D18-2AA1-299E-3CD9-725FE30D2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id="{021A62E4-D16F-1796-AEE2-4F351A45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69F95602-DF92-8B83-3B53-CAF3AB23B5AD}"/>
              </a:ext>
            </a:extLst>
          </p:cNvPr>
          <p:cNvSpPr>
            <a:spLocks noGrp="1"/>
          </p:cNvSpPr>
          <p:nvPr>
            <p:ph type="dt" sz="half" idx="10"/>
          </p:nvPr>
        </p:nvSpPr>
        <p:spPr/>
        <p:txBody>
          <a:bodyPr/>
          <a:lstStyle/>
          <a:p>
            <a:fld id="{A61544CD-064A-40C7-8C60-9D1AD7C6068B}" type="datetimeFigureOut">
              <a:rPr lang="en-IN" smtClean="0"/>
              <a:t>23-05-2025</a:t>
            </a:fld>
            <a:endParaRPr lang="en-IN"/>
          </a:p>
        </p:txBody>
      </p:sp>
      <p:sp>
        <p:nvSpPr>
          <p:cNvPr id="6" name="Footer Placeholder 5">
            <a:extLst>
              <a:ext uri="{FF2B5EF4-FFF2-40B4-BE49-F238E27FC236}">
                <a16:creationId xmlns:a16="http://schemas.microsoft.com/office/drawing/2014/main" id="{51E83109-749A-970C-A665-AEE8EDC8BA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82197-597F-683E-D9F9-D0A71920453C}"/>
              </a:ext>
            </a:extLst>
          </p:cNvPr>
          <p:cNvSpPr>
            <a:spLocks noGrp="1"/>
          </p:cNvSpPr>
          <p:nvPr>
            <p:ph type="sldNum" sz="quarter" idx="12"/>
          </p:nvPr>
        </p:nvSpPr>
        <p:spPr/>
        <p:txBody>
          <a:bodyPr/>
          <a:lstStyle/>
          <a:p>
            <a:fld id="{5D40FBBD-7C56-42FC-AC65-67B22310D86F}" type="slidenum">
              <a:rPr lang="en-IN" smtClean="0"/>
              <a:t>‹#›</a:t>
            </a:fld>
            <a:endParaRPr lang="en-IN"/>
          </a:p>
        </p:txBody>
      </p:sp>
    </p:spTree>
    <p:extLst>
      <p:ext uri="{BB962C8B-B14F-4D97-AF65-F5344CB8AC3E}">
        <p14:creationId xmlns:p14="http://schemas.microsoft.com/office/powerpoint/2010/main" val="205930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C5A7A-F321-DE31-C1E0-2268390142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id="{0C55BBF4-A178-90A4-2874-3CD2A6474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id="{70AFC37F-9BA2-804C-448B-AE2BF8EBA6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544CD-064A-40C7-8C60-9D1AD7C6068B}" type="datetimeFigureOut">
              <a:rPr lang="en-IN" smtClean="0"/>
              <a:t>23-05-2025</a:t>
            </a:fld>
            <a:endParaRPr lang="en-IN"/>
          </a:p>
        </p:txBody>
      </p:sp>
      <p:sp>
        <p:nvSpPr>
          <p:cNvPr id="5" name="Footer Placeholder 4">
            <a:extLst>
              <a:ext uri="{FF2B5EF4-FFF2-40B4-BE49-F238E27FC236}">
                <a16:creationId xmlns:a16="http://schemas.microsoft.com/office/drawing/2014/main" id="{F0184AF6-6D38-A88E-DB42-3820A33F8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C6CF1D-81AD-8F98-FB43-65D7AEC457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40FBBD-7C56-42FC-AC65-67B22310D86F}" type="slidenum">
              <a:rPr lang="en-IN" smtClean="0"/>
              <a:t>‹#›</a:t>
            </a:fld>
            <a:endParaRPr lang="en-IN"/>
          </a:p>
        </p:txBody>
      </p:sp>
    </p:spTree>
    <p:extLst>
      <p:ext uri="{BB962C8B-B14F-4D97-AF65-F5344CB8AC3E}">
        <p14:creationId xmlns:p14="http://schemas.microsoft.com/office/powerpoint/2010/main" val="3731089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7B17-2B4B-99E8-647C-6813397DED31}"/>
              </a:ext>
            </a:extLst>
          </p:cNvPr>
          <p:cNvSpPr>
            <a:spLocks noGrp="1"/>
          </p:cNvSpPr>
          <p:nvPr>
            <p:ph type="ctrTitle"/>
          </p:nvPr>
        </p:nvSpPr>
        <p:spPr/>
        <p:txBody>
          <a:bodyPr/>
          <a:lstStyle/>
          <a:p>
            <a:r>
              <a:rPr lang="en-IN" dirty="0"/>
              <a:t>Introduction to </a:t>
            </a:r>
            <a:r>
              <a:rPr lang="en-IN" dirty="0" err="1"/>
              <a:t>Ansible</a:t>
            </a:r>
            <a:endParaRPr lang="en-IN" dirty="0">
              <a:latin typeface="KareliaWeb Regular" panose="00000500000000000000" pitchFamily="2" charset="0"/>
            </a:endParaRPr>
          </a:p>
        </p:txBody>
      </p:sp>
      <p:sp>
        <p:nvSpPr>
          <p:cNvPr id="3" name="Subtitle 2">
            <a:extLst>
              <a:ext uri="{FF2B5EF4-FFF2-40B4-BE49-F238E27FC236}">
                <a16:creationId xmlns:a16="http://schemas.microsoft.com/office/drawing/2014/main" id="{ADAEE0FB-31E5-6B24-2810-C0DD6BA27739}"/>
              </a:ext>
            </a:extLst>
          </p:cNvPr>
          <p:cNvSpPr>
            <a:spLocks noGrp="1"/>
          </p:cNvSpPr>
          <p:nvPr>
            <p:ph type="subTitle" idx="1"/>
          </p:nvPr>
        </p:nvSpPr>
        <p:spPr/>
        <p:txBody>
          <a:bodyPr/>
          <a:lstStyle/>
          <a:p>
            <a:r>
              <a:rPr lang="en-IN" dirty="0"/>
              <a:t>Automating IT with </a:t>
            </a:r>
            <a:r>
              <a:rPr lang="en-IN" dirty="0" err="1" smtClean="0"/>
              <a:t>Ansible</a:t>
            </a:r>
            <a:endParaRPr lang="en-IN" dirty="0" smtClean="0"/>
          </a:p>
          <a:p>
            <a:r>
              <a:rPr lang="en-US" sz="1000" dirty="0" smtClean="0">
                <a:latin typeface="KareliaWeb Regular" panose="00000500000000000000" pitchFamily="2" charset="0"/>
              </a:rPr>
              <a:t>Abir Bandyopadhyay, Lead Engineer, </a:t>
            </a:r>
            <a:r>
              <a:rPr lang="en-US" sz="1000" dirty="0" err="1" smtClean="0">
                <a:latin typeface="KareliaWeb Regular" panose="00000500000000000000" pitchFamily="2" charset="0"/>
              </a:rPr>
              <a:t>Prodapt</a:t>
            </a:r>
            <a:endParaRPr lang="en-IN" sz="1000" dirty="0">
              <a:latin typeface="KareliaWeb Regular" panose="00000500000000000000" pitchFamily="2" charset="0"/>
            </a:endParaRPr>
          </a:p>
        </p:txBody>
      </p:sp>
    </p:spTree>
    <p:extLst>
      <p:ext uri="{BB962C8B-B14F-4D97-AF65-F5344CB8AC3E}">
        <p14:creationId xmlns:p14="http://schemas.microsoft.com/office/powerpoint/2010/main" val="309894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a:t>
            </a:r>
            <a:endParaRPr lang="en-IN" dirty="0"/>
          </a:p>
        </p:txBody>
      </p:sp>
      <p:sp>
        <p:nvSpPr>
          <p:cNvPr id="3" name="Content Placeholder 2"/>
          <p:cNvSpPr>
            <a:spLocks noGrp="1"/>
          </p:cNvSpPr>
          <p:nvPr>
            <p:ph idx="1"/>
          </p:nvPr>
        </p:nvSpPr>
        <p:spPr/>
        <p:txBody>
          <a:bodyPr/>
          <a:lstStyle/>
          <a:p>
            <a:r>
              <a:rPr lang="en-US" sz="2400" b="1" dirty="0"/>
              <a:t>Overview</a:t>
            </a:r>
            <a:r>
              <a:rPr lang="en-US" sz="2400" dirty="0"/>
              <a:t>: </a:t>
            </a:r>
            <a:r>
              <a:rPr lang="en-US" sz="2000" dirty="0"/>
              <a:t>Modules are the building blocks of Ansible, performing specific functions.</a:t>
            </a:r>
          </a:p>
          <a:p>
            <a:r>
              <a:rPr lang="en-US" sz="2400" b="1" dirty="0"/>
              <a:t>Commonly Used Modules</a:t>
            </a:r>
            <a:r>
              <a:rPr lang="en-US" sz="2400" dirty="0"/>
              <a:t>:</a:t>
            </a:r>
          </a:p>
          <a:p>
            <a:pPr lvl="1"/>
            <a:r>
              <a:rPr lang="en-US" sz="2000" b="1" dirty="0"/>
              <a:t>apt</a:t>
            </a:r>
            <a:r>
              <a:rPr lang="en-US" sz="2000" dirty="0"/>
              <a:t>: For managing packages in </a:t>
            </a:r>
            <a:r>
              <a:rPr lang="en-US" sz="2000" dirty="0" err="1"/>
              <a:t>Debian</a:t>
            </a:r>
            <a:r>
              <a:rPr lang="en-US" sz="2000" dirty="0"/>
              <a:t>-based systems.</a:t>
            </a:r>
          </a:p>
          <a:p>
            <a:pPr lvl="1"/>
            <a:r>
              <a:rPr lang="en-US" sz="2000" b="1" dirty="0"/>
              <a:t>yum</a:t>
            </a:r>
            <a:r>
              <a:rPr lang="en-US" sz="2000" dirty="0"/>
              <a:t>: For managing packages in Red Hat-based systems.</a:t>
            </a:r>
          </a:p>
          <a:p>
            <a:pPr lvl="1"/>
            <a:r>
              <a:rPr lang="en-US" sz="2000" b="1" dirty="0"/>
              <a:t>copy</a:t>
            </a:r>
            <a:r>
              <a:rPr lang="en-US" sz="2000" dirty="0"/>
              <a:t>: For copying files to remote locations.</a:t>
            </a:r>
          </a:p>
          <a:p>
            <a:pPr lvl="1"/>
            <a:r>
              <a:rPr lang="en-US" sz="2000" b="1" dirty="0"/>
              <a:t>template</a:t>
            </a:r>
            <a:r>
              <a:rPr lang="en-US" sz="2000" dirty="0"/>
              <a:t>: For processing Jinja2 templates.</a:t>
            </a:r>
          </a:p>
          <a:p>
            <a:r>
              <a:rPr lang="en-US" sz="2400" b="1" dirty="0"/>
              <a:t>Finding Modules</a:t>
            </a:r>
            <a:r>
              <a:rPr lang="en-US" sz="2400" dirty="0"/>
              <a:t>: </a:t>
            </a:r>
            <a:r>
              <a:rPr lang="en-US" sz="2000" dirty="0"/>
              <a:t>Use </a:t>
            </a:r>
            <a:r>
              <a:rPr lang="en-US" sz="2000" dirty="0" err="1"/>
              <a:t>Ansible's</a:t>
            </a:r>
            <a:r>
              <a:rPr lang="en-US" sz="2000" dirty="0"/>
              <a:t> official documentation or built-in commands to explore available modules.</a:t>
            </a:r>
          </a:p>
          <a:p>
            <a:endParaRPr lang="en-IN" dirty="0"/>
          </a:p>
        </p:txBody>
      </p:sp>
    </p:spTree>
    <p:extLst>
      <p:ext uri="{BB962C8B-B14F-4D97-AF65-F5344CB8AC3E}">
        <p14:creationId xmlns:p14="http://schemas.microsoft.com/office/powerpoint/2010/main" val="273774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1749" y="3056709"/>
            <a:ext cx="9144000" cy="714512"/>
          </a:xfrm>
        </p:spPr>
        <p:txBody>
          <a:bodyPr>
            <a:normAutofit/>
          </a:bodyPr>
          <a:lstStyle/>
          <a:p>
            <a:r>
              <a:rPr lang="en-US" sz="4000" dirty="0" smtClean="0"/>
              <a:t>Deep dive into </a:t>
            </a:r>
            <a:r>
              <a:rPr lang="en-US" sz="4000" dirty="0" err="1" smtClean="0"/>
              <a:t>Ansible</a:t>
            </a:r>
            <a:r>
              <a:rPr lang="en-US" sz="4000" dirty="0" smtClean="0"/>
              <a:t> Playbook</a:t>
            </a:r>
            <a:endParaRPr lang="en-IN" sz="4000" dirty="0"/>
          </a:p>
        </p:txBody>
      </p:sp>
    </p:spTree>
    <p:extLst>
      <p:ext uri="{BB962C8B-B14F-4D97-AF65-F5344CB8AC3E}">
        <p14:creationId xmlns:p14="http://schemas.microsoft.com/office/powerpoint/2010/main" val="3011874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IN" dirty="0"/>
          </a:p>
        </p:txBody>
      </p:sp>
      <p:sp>
        <p:nvSpPr>
          <p:cNvPr id="3" name="Content Placeholder 2"/>
          <p:cNvSpPr>
            <a:spLocks noGrp="1"/>
          </p:cNvSpPr>
          <p:nvPr>
            <p:ph idx="1"/>
          </p:nvPr>
        </p:nvSpPr>
        <p:spPr/>
        <p:txBody>
          <a:bodyPr/>
          <a:lstStyle/>
          <a:p>
            <a:r>
              <a:rPr lang="en-US" sz="2000" b="1" dirty="0"/>
              <a:t>Purpose:</a:t>
            </a:r>
          </a:p>
          <a:p>
            <a:pPr marL="0" indent="0">
              <a:buNone/>
            </a:pPr>
            <a:r>
              <a:rPr lang="en-US" sz="2000" dirty="0" smtClean="0"/>
              <a:t>	Loops </a:t>
            </a:r>
            <a:r>
              <a:rPr lang="en-US" sz="2000" dirty="0"/>
              <a:t>allow you to run a task multiple times with different inputs. This reduces duplication </a:t>
            </a:r>
            <a:r>
              <a:rPr lang="en-US" sz="2000" dirty="0" smtClean="0"/>
              <a:t>	and </a:t>
            </a:r>
            <a:r>
              <a:rPr lang="en-US" sz="2000" dirty="0"/>
              <a:t>makes your playbook more efficient and maintainable.</a:t>
            </a:r>
          </a:p>
          <a:p>
            <a:r>
              <a:rPr lang="en-US" sz="2000" b="1" dirty="0"/>
              <a:t>How it works:</a:t>
            </a:r>
          </a:p>
          <a:p>
            <a:pPr marL="0" indent="0">
              <a:buNone/>
            </a:pPr>
            <a:r>
              <a:rPr lang="en-US" sz="2000" dirty="0" smtClean="0"/>
              <a:t>	You </a:t>
            </a:r>
            <a:r>
              <a:rPr lang="en-US" sz="2000" dirty="0"/>
              <a:t>define a list of items, and the task runs once for each item in the list.</a:t>
            </a:r>
          </a:p>
          <a:p>
            <a:r>
              <a:rPr lang="en-US" sz="2000" b="1" dirty="0"/>
              <a:t>Example:</a:t>
            </a:r>
          </a:p>
          <a:p>
            <a:endParaRPr lang="en-IN" dirty="0"/>
          </a:p>
        </p:txBody>
      </p:sp>
      <p:pic>
        <p:nvPicPr>
          <p:cNvPr id="4" name="Picture 3"/>
          <p:cNvPicPr>
            <a:picLocks noChangeAspect="1"/>
          </p:cNvPicPr>
          <p:nvPr/>
        </p:nvPicPr>
        <p:blipFill>
          <a:blip r:embed="rId2"/>
          <a:stretch>
            <a:fillRect/>
          </a:stretch>
        </p:blipFill>
        <p:spPr>
          <a:xfrm>
            <a:off x="838200" y="4273550"/>
            <a:ext cx="5743575" cy="2038350"/>
          </a:xfrm>
          <a:prstGeom prst="rect">
            <a:avLst/>
          </a:prstGeom>
        </p:spPr>
      </p:pic>
    </p:spTree>
    <p:extLst>
      <p:ext uri="{BB962C8B-B14F-4D97-AF65-F5344CB8AC3E}">
        <p14:creationId xmlns:p14="http://schemas.microsoft.com/office/powerpoint/2010/main" val="244112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2246" cy="1325563"/>
          </a:xfrm>
        </p:spPr>
        <p:txBody>
          <a:bodyPr>
            <a:normAutofit/>
          </a:bodyPr>
          <a:lstStyle/>
          <a:p>
            <a:r>
              <a:rPr lang="en-US" sz="3600" dirty="0"/>
              <a:t> Using </a:t>
            </a:r>
            <a:r>
              <a:rPr lang="en-US" sz="3600" dirty="0" err="1"/>
              <a:t>with_items</a:t>
            </a:r>
            <a:r>
              <a:rPr lang="en-US" sz="3600" dirty="0"/>
              <a:t> or loop with complex data </a:t>
            </a:r>
            <a:r>
              <a:rPr lang="en-US" sz="3600" dirty="0" smtClean="0"/>
              <a:t>structures</a:t>
            </a:r>
            <a:endParaRPr lang="en-IN" sz="3600" dirty="0"/>
          </a:p>
        </p:txBody>
      </p:sp>
      <p:sp>
        <p:nvSpPr>
          <p:cNvPr id="3" name="Content Placeholder 2"/>
          <p:cNvSpPr>
            <a:spLocks noGrp="1"/>
          </p:cNvSpPr>
          <p:nvPr>
            <p:ph idx="1"/>
          </p:nvPr>
        </p:nvSpPr>
        <p:spPr/>
        <p:txBody>
          <a:bodyPr>
            <a:normAutofit/>
          </a:bodyPr>
          <a:lstStyle/>
          <a:p>
            <a:r>
              <a:rPr lang="en-US" sz="2400" dirty="0" smtClean="0"/>
              <a:t>Looping </a:t>
            </a:r>
            <a:r>
              <a:rPr lang="en-US" sz="2400" dirty="0"/>
              <a:t>over dictionaries or lists of dictionaries to handle more complex scenarios.</a:t>
            </a:r>
            <a:endParaRPr lang="en-IN" sz="2400" dirty="0"/>
          </a:p>
        </p:txBody>
      </p:sp>
      <p:pic>
        <p:nvPicPr>
          <p:cNvPr id="5" name="Picture 4"/>
          <p:cNvPicPr>
            <a:picLocks noChangeAspect="1"/>
          </p:cNvPicPr>
          <p:nvPr/>
        </p:nvPicPr>
        <p:blipFill>
          <a:blip r:embed="rId2"/>
          <a:stretch>
            <a:fillRect/>
          </a:stretch>
        </p:blipFill>
        <p:spPr>
          <a:xfrm>
            <a:off x="3848100" y="3421651"/>
            <a:ext cx="4495800" cy="2000250"/>
          </a:xfrm>
          <a:prstGeom prst="rect">
            <a:avLst/>
          </a:prstGeom>
        </p:spPr>
      </p:pic>
    </p:spTree>
    <p:extLst>
      <p:ext uri="{BB962C8B-B14F-4D97-AF65-F5344CB8AC3E}">
        <p14:creationId xmlns:p14="http://schemas.microsoft.com/office/powerpoint/2010/main" val="245684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a:t>
            </a:r>
            <a:endParaRPr lang="en-IN" dirty="0"/>
          </a:p>
        </p:txBody>
      </p:sp>
      <p:sp>
        <p:nvSpPr>
          <p:cNvPr id="3" name="Content Placeholder 2"/>
          <p:cNvSpPr>
            <a:spLocks noGrp="1"/>
          </p:cNvSpPr>
          <p:nvPr>
            <p:ph idx="1"/>
          </p:nvPr>
        </p:nvSpPr>
        <p:spPr/>
        <p:txBody>
          <a:bodyPr>
            <a:normAutofit/>
          </a:bodyPr>
          <a:lstStyle/>
          <a:p>
            <a:r>
              <a:rPr lang="en-US" sz="2000" b="1" dirty="0"/>
              <a:t>Purpose:</a:t>
            </a:r>
          </a:p>
          <a:p>
            <a:pPr marL="0" indent="0">
              <a:buNone/>
            </a:pPr>
            <a:r>
              <a:rPr lang="en-US" sz="2000" dirty="0" smtClean="0"/>
              <a:t>	The </a:t>
            </a:r>
            <a:r>
              <a:rPr lang="en-US" sz="2000" dirty="0"/>
              <a:t>debug module is used to print information during playbook execution. It’s invaluable </a:t>
            </a:r>
            <a:r>
              <a:rPr lang="en-US" sz="2000" dirty="0" smtClean="0"/>
              <a:t>	for </a:t>
            </a:r>
            <a:r>
              <a:rPr lang="en-US" sz="2000" dirty="0"/>
              <a:t>troubleshooting and understanding the state of variables or outputs</a:t>
            </a:r>
            <a:r>
              <a:rPr lang="en-US" sz="2000" dirty="0" smtClean="0"/>
              <a:t>.</a:t>
            </a:r>
          </a:p>
          <a:p>
            <a:r>
              <a:rPr lang="en-US" sz="2000" b="1" dirty="0" smtClean="0"/>
              <a:t>How </a:t>
            </a:r>
            <a:r>
              <a:rPr lang="en-US" sz="2000" b="1" dirty="0"/>
              <a:t>it works:</a:t>
            </a:r>
          </a:p>
          <a:p>
            <a:pPr marL="0" indent="0">
              <a:buNone/>
            </a:pPr>
            <a:r>
              <a:rPr lang="en-US" sz="2000" dirty="0" smtClean="0"/>
              <a:t>	You </a:t>
            </a:r>
            <a:r>
              <a:rPr lang="en-US" sz="2000" dirty="0"/>
              <a:t>can display simple messages or show the value of variables</a:t>
            </a:r>
            <a:r>
              <a:rPr lang="en-US" sz="2000" dirty="0" smtClean="0"/>
              <a:t>.</a:t>
            </a:r>
          </a:p>
          <a:p>
            <a:r>
              <a:rPr lang="en-US" sz="2000" b="1" dirty="0" smtClean="0"/>
              <a:t>Example</a:t>
            </a:r>
            <a:r>
              <a:rPr lang="en-US" sz="2000" b="1" dirty="0"/>
              <a:t>:</a:t>
            </a:r>
          </a:p>
          <a:p>
            <a:endParaRPr lang="en-IN" sz="2000" dirty="0"/>
          </a:p>
        </p:txBody>
      </p:sp>
      <p:pic>
        <p:nvPicPr>
          <p:cNvPr id="7" name="Picture 6"/>
          <p:cNvPicPr>
            <a:picLocks noChangeAspect="1"/>
          </p:cNvPicPr>
          <p:nvPr/>
        </p:nvPicPr>
        <p:blipFill>
          <a:blip r:embed="rId2"/>
          <a:stretch>
            <a:fillRect/>
          </a:stretch>
        </p:blipFill>
        <p:spPr>
          <a:xfrm>
            <a:off x="3498396" y="4101737"/>
            <a:ext cx="4933950" cy="1981200"/>
          </a:xfrm>
          <a:prstGeom prst="rect">
            <a:avLst/>
          </a:prstGeom>
        </p:spPr>
      </p:pic>
    </p:spTree>
    <p:extLst>
      <p:ext uri="{BB962C8B-B14F-4D97-AF65-F5344CB8AC3E}">
        <p14:creationId xmlns:p14="http://schemas.microsoft.com/office/powerpoint/2010/main" val="1201208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set_fact</a:t>
            </a:r>
            <a:r>
              <a:rPr lang="en-US" dirty="0"/>
              <a:t> to define variables dynamically</a:t>
            </a:r>
            <a:endParaRPr lang="en-IN" dirty="0"/>
          </a:p>
        </p:txBody>
      </p:sp>
      <p:sp>
        <p:nvSpPr>
          <p:cNvPr id="3" name="Content Placeholder 2"/>
          <p:cNvSpPr>
            <a:spLocks noGrp="1"/>
          </p:cNvSpPr>
          <p:nvPr>
            <p:ph idx="1"/>
          </p:nvPr>
        </p:nvSpPr>
        <p:spPr/>
        <p:txBody>
          <a:bodyPr/>
          <a:lstStyle/>
          <a:p>
            <a:r>
              <a:rPr lang="en-US" dirty="0"/>
              <a:t>This helps in setting variables based on task results or logic.</a:t>
            </a:r>
            <a:endParaRPr lang="en-IN" dirty="0"/>
          </a:p>
        </p:txBody>
      </p:sp>
      <p:pic>
        <p:nvPicPr>
          <p:cNvPr id="5" name="Picture 4"/>
          <p:cNvPicPr>
            <a:picLocks noChangeAspect="1"/>
          </p:cNvPicPr>
          <p:nvPr/>
        </p:nvPicPr>
        <p:blipFill>
          <a:blip r:embed="rId2"/>
          <a:stretch>
            <a:fillRect/>
          </a:stretch>
        </p:blipFill>
        <p:spPr>
          <a:xfrm>
            <a:off x="3605212" y="3190194"/>
            <a:ext cx="4981575" cy="2219325"/>
          </a:xfrm>
          <a:prstGeom prst="rect">
            <a:avLst/>
          </a:prstGeom>
        </p:spPr>
      </p:pic>
    </p:spTree>
    <p:extLst>
      <p:ext uri="{BB962C8B-B14F-4D97-AF65-F5344CB8AC3E}">
        <p14:creationId xmlns:p14="http://schemas.microsoft.com/office/powerpoint/2010/main" val="2445486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Register</a:t>
            </a:r>
            <a:endParaRPr lang="en-IN" dirty="0"/>
          </a:p>
        </p:txBody>
      </p:sp>
      <p:sp>
        <p:nvSpPr>
          <p:cNvPr id="3" name="Content Placeholder 2"/>
          <p:cNvSpPr>
            <a:spLocks noGrp="1"/>
          </p:cNvSpPr>
          <p:nvPr>
            <p:ph idx="1"/>
          </p:nvPr>
        </p:nvSpPr>
        <p:spPr/>
        <p:txBody>
          <a:bodyPr>
            <a:normAutofit/>
          </a:bodyPr>
          <a:lstStyle/>
          <a:p>
            <a:r>
              <a:rPr lang="en-US" sz="2000" dirty="0"/>
              <a:t>Purpose:</a:t>
            </a:r>
          </a:p>
          <a:p>
            <a:pPr marL="0" indent="0">
              <a:buNone/>
            </a:pPr>
            <a:r>
              <a:rPr lang="en-US" sz="2000" dirty="0" smtClean="0"/>
              <a:t>	The </a:t>
            </a:r>
            <a:r>
              <a:rPr lang="en-US" sz="2000" dirty="0"/>
              <a:t>register keyword saves the result of a task in a variable so </a:t>
            </a:r>
            <a:r>
              <a:rPr lang="en-US" sz="2000" dirty="0" smtClean="0"/>
              <a:t>that </a:t>
            </a:r>
            <a:r>
              <a:rPr lang="en-US" sz="2000" dirty="0"/>
              <a:t>you can use that </a:t>
            </a:r>
            <a:r>
              <a:rPr lang="en-US" sz="2000" dirty="0" smtClean="0"/>
              <a:t>	information </a:t>
            </a:r>
            <a:r>
              <a:rPr lang="en-US" sz="2000" dirty="0"/>
              <a:t>later in the playbook</a:t>
            </a:r>
            <a:r>
              <a:rPr lang="en-US" sz="2000" dirty="0" smtClean="0"/>
              <a:t>.</a:t>
            </a:r>
            <a:endParaRPr lang="en-US" sz="2000" dirty="0"/>
          </a:p>
          <a:p>
            <a:r>
              <a:rPr lang="en-US" sz="2000" dirty="0"/>
              <a:t>How it works:</a:t>
            </a:r>
          </a:p>
          <a:p>
            <a:pPr marL="0" indent="0">
              <a:buNone/>
            </a:pPr>
            <a:r>
              <a:rPr lang="en-US" sz="2000" dirty="0" smtClean="0"/>
              <a:t>	You </a:t>
            </a:r>
            <a:r>
              <a:rPr lang="en-US" sz="2000" dirty="0"/>
              <a:t>attach register to a task, and </a:t>
            </a:r>
            <a:r>
              <a:rPr lang="en-US" sz="2000" dirty="0" err="1"/>
              <a:t>Ansible</a:t>
            </a:r>
            <a:r>
              <a:rPr lang="en-US" sz="2000" dirty="0"/>
              <a:t> stores the task’s output, </a:t>
            </a:r>
            <a:r>
              <a:rPr lang="en-US" sz="2000" dirty="0" smtClean="0"/>
              <a:t>return </a:t>
            </a:r>
            <a:r>
              <a:rPr lang="en-US" sz="2000" dirty="0"/>
              <a:t>code, and other </a:t>
            </a:r>
            <a:r>
              <a:rPr lang="en-US" sz="2000" dirty="0" smtClean="0"/>
              <a:t>	metadata </a:t>
            </a:r>
            <a:r>
              <a:rPr lang="en-US" sz="2000" dirty="0"/>
              <a:t>in the variable</a:t>
            </a:r>
            <a:r>
              <a:rPr lang="en-US" sz="2000" dirty="0" smtClean="0"/>
              <a:t>.</a:t>
            </a:r>
            <a:endParaRPr lang="en-US" sz="2000" dirty="0"/>
          </a:p>
          <a:p>
            <a:r>
              <a:rPr lang="en-US" sz="2000" dirty="0"/>
              <a:t>Example:</a:t>
            </a:r>
            <a:endParaRPr lang="en-IN" sz="2000" dirty="0"/>
          </a:p>
        </p:txBody>
      </p:sp>
      <p:pic>
        <p:nvPicPr>
          <p:cNvPr id="5" name="Picture 4"/>
          <p:cNvPicPr>
            <a:picLocks noChangeAspect="1"/>
          </p:cNvPicPr>
          <p:nvPr/>
        </p:nvPicPr>
        <p:blipFill>
          <a:blip r:embed="rId2"/>
          <a:stretch>
            <a:fillRect/>
          </a:stretch>
        </p:blipFill>
        <p:spPr>
          <a:xfrm>
            <a:off x="838200" y="4769304"/>
            <a:ext cx="4467225" cy="1238250"/>
          </a:xfrm>
          <a:prstGeom prst="rect">
            <a:avLst/>
          </a:prstGeom>
        </p:spPr>
      </p:pic>
      <p:sp>
        <p:nvSpPr>
          <p:cNvPr id="7" name="TextBox 6"/>
          <p:cNvSpPr txBox="1"/>
          <p:nvPr/>
        </p:nvSpPr>
        <p:spPr>
          <a:xfrm>
            <a:off x="5817326" y="4372908"/>
            <a:ext cx="5381897" cy="1938992"/>
          </a:xfrm>
          <a:prstGeom prst="rect">
            <a:avLst/>
          </a:prstGeom>
          <a:noFill/>
        </p:spPr>
        <p:txBody>
          <a:bodyPr wrap="square" rtlCol="0">
            <a:spAutoFit/>
          </a:bodyPr>
          <a:lstStyle/>
          <a:p>
            <a:r>
              <a:rPr lang="en-IN" sz="2000" dirty="0" smtClean="0"/>
              <a:t>Common </a:t>
            </a:r>
            <a:r>
              <a:rPr lang="en-IN" sz="2000" dirty="0"/>
              <a:t>properties of registered variables</a:t>
            </a:r>
            <a:r>
              <a:rPr lang="en-IN" sz="2000" dirty="0" smtClean="0"/>
              <a:t>:</a:t>
            </a:r>
          </a:p>
          <a:p>
            <a:endParaRPr lang="en-IN" sz="2000" dirty="0"/>
          </a:p>
          <a:p>
            <a:r>
              <a:rPr lang="en-IN" sz="2000" dirty="0" err="1"/>
              <a:t>output.stdout</a:t>
            </a:r>
            <a:r>
              <a:rPr lang="en-IN" sz="2000" dirty="0"/>
              <a:t> - standard output of the command</a:t>
            </a:r>
          </a:p>
          <a:p>
            <a:r>
              <a:rPr lang="en-IN" sz="2000" dirty="0" err="1"/>
              <a:t>output.stderr</a:t>
            </a:r>
            <a:r>
              <a:rPr lang="en-IN" sz="2000" dirty="0"/>
              <a:t> - standard error output</a:t>
            </a:r>
          </a:p>
          <a:p>
            <a:r>
              <a:rPr lang="en-IN" sz="2000" dirty="0" err="1"/>
              <a:t>output.rc</a:t>
            </a:r>
            <a:r>
              <a:rPr lang="en-IN" sz="2000" dirty="0"/>
              <a:t> - return code (0 usually means success)</a:t>
            </a:r>
          </a:p>
          <a:p>
            <a:r>
              <a:rPr lang="en-IN" sz="2000" dirty="0" err="1"/>
              <a:t>output.failed</a:t>
            </a:r>
            <a:r>
              <a:rPr lang="en-IN" sz="2000" dirty="0"/>
              <a:t> - </a:t>
            </a:r>
            <a:r>
              <a:rPr lang="en-IN" sz="2000" dirty="0" err="1"/>
              <a:t>boolean</a:t>
            </a:r>
            <a:r>
              <a:rPr lang="en-IN" sz="2000" dirty="0"/>
              <a:t> indicating failure</a:t>
            </a:r>
          </a:p>
        </p:txBody>
      </p:sp>
    </p:spTree>
    <p:extLst>
      <p:ext uri="{BB962C8B-B14F-4D97-AF65-F5344CB8AC3E}">
        <p14:creationId xmlns:p14="http://schemas.microsoft.com/office/powerpoint/2010/main" val="1405262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Ignore </a:t>
            </a:r>
            <a:r>
              <a:rPr lang="en-IN" dirty="0" smtClean="0"/>
              <a:t>Errors</a:t>
            </a:r>
            <a:endParaRPr lang="en-IN" dirty="0"/>
          </a:p>
        </p:txBody>
      </p:sp>
      <p:sp>
        <p:nvSpPr>
          <p:cNvPr id="3" name="Content Placeholder 2"/>
          <p:cNvSpPr>
            <a:spLocks noGrp="1"/>
          </p:cNvSpPr>
          <p:nvPr>
            <p:ph idx="1"/>
          </p:nvPr>
        </p:nvSpPr>
        <p:spPr/>
        <p:txBody>
          <a:bodyPr>
            <a:normAutofit/>
          </a:bodyPr>
          <a:lstStyle/>
          <a:p>
            <a:r>
              <a:rPr lang="en-US" sz="2000" dirty="0"/>
              <a:t>Purpose:</a:t>
            </a:r>
          </a:p>
          <a:p>
            <a:pPr marL="0" indent="0">
              <a:buNone/>
            </a:pPr>
            <a:r>
              <a:rPr lang="en-US" sz="2000" dirty="0" smtClean="0"/>
              <a:t>	</a:t>
            </a:r>
            <a:r>
              <a:rPr lang="en-US" sz="2000" dirty="0" err="1" smtClean="0"/>
              <a:t>ignore_errors</a:t>
            </a:r>
            <a:r>
              <a:rPr lang="en-US" sz="2000" dirty="0"/>
              <a:t>: yes allows the playbook to continue running even if the current task fails</a:t>
            </a:r>
            <a:r>
              <a:rPr lang="en-US" sz="2000" dirty="0" smtClean="0"/>
              <a:t>.</a:t>
            </a:r>
            <a:endParaRPr lang="en-US" sz="2000" dirty="0"/>
          </a:p>
          <a:p>
            <a:r>
              <a:rPr lang="en-US" sz="2000" dirty="0"/>
              <a:t>How it works:</a:t>
            </a:r>
          </a:p>
          <a:p>
            <a:pPr marL="0" indent="0">
              <a:buNone/>
            </a:pPr>
            <a:r>
              <a:rPr lang="en-US" sz="2000" dirty="0" smtClean="0"/>
              <a:t>	By </a:t>
            </a:r>
            <a:r>
              <a:rPr lang="en-US" sz="2000" dirty="0"/>
              <a:t>default, </a:t>
            </a:r>
            <a:r>
              <a:rPr lang="en-US" sz="2000" dirty="0" err="1"/>
              <a:t>Ansible</a:t>
            </a:r>
            <a:r>
              <a:rPr lang="en-US" sz="2000" dirty="0"/>
              <a:t> stops execution if a task fails. Setting </a:t>
            </a:r>
            <a:r>
              <a:rPr lang="en-US" sz="2000" dirty="0" err="1"/>
              <a:t>ignore_errors</a:t>
            </a:r>
            <a:r>
              <a:rPr lang="en-US" sz="2000" dirty="0"/>
              <a:t>: yes skips this </a:t>
            </a:r>
            <a:r>
              <a:rPr lang="en-US" sz="2000" dirty="0" smtClean="0"/>
              <a:t>	behavior </a:t>
            </a:r>
            <a:r>
              <a:rPr lang="en-US" sz="2000" dirty="0"/>
              <a:t>for that task</a:t>
            </a:r>
            <a:r>
              <a:rPr lang="en-US" sz="2000" dirty="0" smtClean="0"/>
              <a:t>.</a:t>
            </a:r>
            <a:endParaRPr lang="en-US" sz="2000" dirty="0"/>
          </a:p>
          <a:p>
            <a:r>
              <a:rPr lang="en-US" sz="2000" dirty="0"/>
              <a:t>Example:</a:t>
            </a:r>
            <a:endParaRPr lang="en-IN" sz="2000" dirty="0"/>
          </a:p>
        </p:txBody>
      </p:sp>
      <p:pic>
        <p:nvPicPr>
          <p:cNvPr id="5" name="Picture 4"/>
          <p:cNvPicPr>
            <a:picLocks noChangeAspect="1"/>
          </p:cNvPicPr>
          <p:nvPr/>
        </p:nvPicPr>
        <p:blipFill>
          <a:blip r:embed="rId2"/>
          <a:stretch>
            <a:fillRect/>
          </a:stretch>
        </p:blipFill>
        <p:spPr>
          <a:xfrm>
            <a:off x="3571875" y="4178210"/>
            <a:ext cx="5048250" cy="2228850"/>
          </a:xfrm>
          <a:prstGeom prst="rect">
            <a:avLst/>
          </a:prstGeom>
        </p:spPr>
      </p:pic>
    </p:spTree>
    <p:extLst>
      <p:ext uri="{BB962C8B-B14F-4D97-AF65-F5344CB8AC3E}">
        <p14:creationId xmlns:p14="http://schemas.microsoft.com/office/powerpoint/2010/main" val="1265554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fail and assert modules for validations</a:t>
            </a:r>
            <a:endParaRPr lang="en-IN" dirty="0"/>
          </a:p>
        </p:txBody>
      </p:sp>
      <p:sp>
        <p:nvSpPr>
          <p:cNvPr id="3" name="Content Placeholder 2"/>
          <p:cNvSpPr>
            <a:spLocks noGrp="1"/>
          </p:cNvSpPr>
          <p:nvPr>
            <p:ph idx="1"/>
          </p:nvPr>
        </p:nvSpPr>
        <p:spPr/>
        <p:txBody>
          <a:bodyPr/>
          <a:lstStyle/>
          <a:p>
            <a:r>
              <a:rPr lang="en-US" sz="2000" dirty="0"/>
              <a:t>To enforce conditions and fail the playbook if necessary.</a:t>
            </a:r>
            <a:endParaRPr lang="en-IN" sz="2000" dirty="0"/>
          </a:p>
        </p:txBody>
      </p:sp>
      <p:pic>
        <p:nvPicPr>
          <p:cNvPr id="5" name="Picture 4"/>
          <p:cNvPicPr>
            <a:picLocks noChangeAspect="1"/>
          </p:cNvPicPr>
          <p:nvPr/>
        </p:nvPicPr>
        <p:blipFill>
          <a:blip r:embed="rId2"/>
          <a:stretch>
            <a:fillRect/>
          </a:stretch>
        </p:blipFill>
        <p:spPr>
          <a:xfrm>
            <a:off x="3629025" y="3081881"/>
            <a:ext cx="4933950" cy="1495425"/>
          </a:xfrm>
          <a:prstGeom prst="rect">
            <a:avLst/>
          </a:prstGeom>
        </p:spPr>
      </p:pic>
    </p:spTree>
    <p:extLst>
      <p:ext uri="{BB962C8B-B14F-4D97-AF65-F5344CB8AC3E}">
        <p14:creationId xmlns:p14="http://schemas.microsoft.com/office/powerpoint/2010/main" val="302010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When (Conditional Execution)</a:t>
            </a:r>
          </a:p>
        </p:txBody>
      </p:sp>
      <p:sp>
        <p:nvSpPr>
          <p:cNvPr id="3" name="Content Placeholder 2"/>
          <p:cNvSpPr>
            <a:spLocks noGrp="1"/>
          </p:cNvSpPr>
          <p:nvPr>
            <p:ph idx="1"/>
          </p:nvPr>
        </p:nvSpPr>
        <p:spPr/>
        <p:txBody>
          <a:bodyPr>
            <a:normAutofit/>
          </a:bodyPr>
          <a:lstStyle/>
          <a:p>
            <a:r>
              <a:rPr lang="en-US" sz="2000" dirty="0"/>
              <a:t>Purpose:</a:t>
            </a:r>
          </a:p>
          <a:p>
            <a:pPr marL="0" indent="0">
              <a:buNone/>
            </a:pPr>
            <a:r>
              <a:rPr lang="en-US" sz="2000" dirty="0" smtClean="0"/>
              <a:t>	when </a:t>
            </a:r>
            <a:r>
              <a:rPr lang="en-US" sz="2000" dirty="0"/>
              <a:t>allows tasks to be run only if a certain condition is true. This controls the flow of the </a:t>
            </a:r>
            <a:r>
              <a:rPr lang="en-US" sz="2000" dirty="0" smtClean="0"/>
              <a:t>	playbook </a:t>
            </a:r>
            <a:r>
              <a:rPr lang="en-US" sz="2000" dirty="0"/>
              <a:t>based on variables, facts, or registered results</a:t>
            </a:r>
            <a:r>
              <a:rPr lang="en-US" sz="2000" dirty="0" smtClean="0"/>
              <a:t>.</a:t>
            </a:r>
            <a:endParaRPr lang="en-US" sz="2000" dirty="0"/>
          </a:p>
          <a:p>
            <a:r>
              <a:rPr lang="en-US" sz="2000" dirty="0"/>
              <a:t>How it works:</a:t>
            </a:r>
          </a:p>
          <a:p>
            <a:pPr marL="0" indent="0">
              <a:buNone/>
            </a:pPr>
            <a:r>
              <a:rPr lang="en-US" sz="2000" dirty="0" smtClean="0"/>
              <a:t>	You </a:t>
            </a:r>
            <a:r>
              <a:rPr lang="en-US" sz="2000" dirty="0"/>
              <a:t>provide a conditional expression after when: using Jinja2 </a:t>
            </a:r>
            <a:r>
              <a:rPr lang="en-US" sz="2000" dirty="0" err="1"/>
              <a:t>templating</a:t>
            </a:r>
            <a:r>
              <a:rPr lang="en-US" sz="2000" dirty="0" smtClean="0"/>
              <a:t>.</a:t>
            </a:r>
            <a:endParaRPr lang="en-US" sz="2000" dirty="0"/>
          </a:p>
          <a:p>
            <a:r>
              <a:rPr lang="en-US" sz="2000" dirty="0"/>
              <a:t>Example:</a:t>
            </a:r>
            <a:endParaRPr lang="en-IN" sz="2000" dirty="0"/>
          </a:p>
        </p:txBody>
      </p:sp>
      <p:pic>
        <p:nvPicPr>
          <p:cNvPr id="5" name="Picture 4"/>
          <p:cNvPicPr>
            <a:picLocks noChangeAspect="1"/>
          </p:cNvPicPr>
          <p:nvPr/>
        </p:nvPicPr>
        <p:blipFill>
          <a:blip r:embed="rId2"/>
          <a:stretch>
            <a:fillRect/>
          </a:stretch>
        </p:blipFill>
        <p:spPr>
          <a:xfrm>
            <a:off x="3843337" y="4370750"/>
            <a:ext cx="4505325" cy="1495425"/>
          </a:xfrm>
          <a:prstGeom prst="rect">
            <a:avLst/>
          </a:prstGeom>
        </p:spPr>
      </p:pic>
    </p:spTree>
    <p:extLst>
      <p:ext uri="{BB962C8B-B14F-4D97-AF65-F5344CB8AC3E}">
        <p14:creationId xmlns:p14="http://schemas.microsoft.com/office/powerpoint/2010/main" val="2803229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pPr marL="0" indent="0">
              <a:buNone/>
            </a:pPr>
            <a:r>
              <a:rPr lang="en-US" dirty="0" smtClean="0"/>
              <a:t>Day-1</a:t>
            </a:r>
          </a:p>
          <a:p>
            <a:r>
              <a:rPr lang="en-US" sz="1600" dirty="0" smtClean="0"/>
              <a:t>Introduction to Ansible – Why, What and How.</a:t>
            </a:r>
          </a:p>
          <a:p>
            <a:r>
              <a:rPr lang="en-US" sz="1600" dirty="0" smtClean="0"/>
              <a:t>How to Install Ansible, prerequisites, password-less authentication and </a:t>
            </a:r>
            <a:r>
              <a:rPr lang="en-US" sz="1600" dirty="0"/>
              <a:t>A</a:t>
            </a:r>
            <a:r>
              <a:rPr lang="en-US" sz="1600" dirty="0" smtClean="0"/>
              <a:t>nsible inventory.</a:t>
            </a:r>
          </a:p>
          <a:p>
            <a:r>
              <a:rPr lang="en-US" sz="1600" dirty="0" smtClean="0"/>
              <a:t>Ansible adhoc commands.</a:t>
            </a:r>
          </a:p>
          <a:p>
            <a:r>
              <a:rPr lang="en-US" sz="1600" dirty="0" smtClean="0"/>
              <a:t>How to write yaml</a:t>
            </a:r>
            <a:r>
              <a:rPr lang="en-US" sz="1600" dirty="0"/>
              <a:t> </a:t>
            </a:r>
            <a:r>
              <a:rPr lang="en-US" sz="1600" dirty="0" smtClean="0"/>
              <a:t>files and </a:t>
            </a:r>
            <a:r>
              <a:rPr lang="en-US" sz="1600" dirty="0"/>
              <a:t>A</a:t>
            </a:r>
            <a:r>
              <a:rPr lang="en-US" sz="1600" dirty="0" smtClean="0"/>
              <a:t>nsible playbook.</a:t>
            </a:r>
          </a:p>
          <a:p>
            <a:pPr marL="0" indent="0">
              <a:buNone/>
            </a:pPr>
            <a:endParaRPr lang="en-US" sz="1600" dirty="0"/>
          </a:p>
          <a:p>
            <a:pPr marL="0" indent="0">
              <a:buNone/>
            </a:pPr>
            <a:r>
              <a:rPr lang="en-US" dirty="0" smtClean="0"/>
              <a:t>Day-2</a:t>
            </a:r>
          </a:p>
          <a:p>
            <a:r>
              <a:rPr lang="en-US" sz="1600" dirty="0" smtClean="0"/>
              <a:t>Deep dive into Ansible playbook.</a:t>
            </a:r>
          </a:p>
          <a:p>
            <a:r>
              <a:rPr lang="en-US" sz="1600" dirty="0" smtClean="0"/>
              <a:t>Ansible roles and Ansible Galaxy.</a:t>
            </a:r>
          </a:p>
          <a:p>
            <a:r>
              <a:rPr lang="en-US" sz="1600" dirty="0" smtClean="0"/>
              <a:t>Deployments using Ansible</a:t>
            </a:r>
            <a:endParaRPr lang="en-IN" sz="1600" dirty="0"/>
          </a:p>
        </p:txBody>
      </p:sp>
    </p:spTree>
    <p:extLst>
      <p:ext uri="{BB962C8B-B14F-4D97-AF65-F5344CB8AC3E}">
        <p14:creationId xmlns:p14="http://schemas.microsoft.com/office/powerpoint/2010/main" val="255121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include_tasks</a:t>
            </a:r>
            <a:r>
              <a:rPr lang="en-US" dirty="0"/>
              <a:t> or </a:t>
            </a:r>
            <a:r>
              <a:rPr lang="en-US" dirty="0" err="1"/>
              <a:t>import_tasks</a:t>
            </a:r>
            <a:r>
              <a:rPr lang="en-US" dirty="0"/>
              <a:t> for modularity</a:t>
            </a:r>
            <a:endParaRPr lang="en-IN" dirty="0"/>
          </a:p>
        </p:txBody>
      </p:sp>
      <p:sp>
        <p:nvSpPr>
          <p:cNvPr id="3" name="Content Placeholder 2"/>
          <p:cNvSpPr>
            <a:spLocks noGrp="1"/>
          </p:cNvSpPr>
          <p:nvPr>
            <p:ph idx="1"/>
          </p:nvPr>
        </p:nvSpPr>
        <p:spPr/>
        <p:txBody>
          <a:bodyPr/>
          <a:lstStyle/>
          <a:p>
            <a:r>
              <a:rPr lang="en-US" sz="2000" dirty="0"/>
              <a:t>Breaking down tasks into smaller files for better readability and reuse.</a:t>
            </a:r>
            <a:endParaRPr lang="en-IN" sz="2000" dirty="0"/>
          </a:p>
        </p:txBody>
      </p:sp>
      <p:pic>
        <p:nvPicPr>
          <p:cNvPr id="5" name="Picture 4"/>
          <p:cNvPicPr>
            <a:picLocks noChangeAspect="1"/>
          </p:cNvPicPr>
          <p:nvPr/>
        </p:nvPicPr>
        <p:blipFill>
          <a:blip r:embed="rId2"/>
          <a:stretch>
            <a:fillRect/>
          </a:stretch>
        </p:blipFill>
        <p:spPr>
          <a:xfrm>
            <a:off x="3624262" y="3218769"/>
            <a:ext cx="4943475" cy="942975"/>
          </a:xfrm>
          <a:prstGeom prst="rect">
            <a:avLst/>
          </a:prstGeom>
        </p:spPr>
      </p:pic>
    </p:spTree>
    <p:extLst>
      <p:ext uri="{BB962C8B-B14F-4D97-AF65-F5344CB8AC3E}">
        <p14:creationId xmlns:p14="http://schemas.microsoft.com/office/powerpoint/2010/main" val="3140374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tags for selective execution</a:t>
            </a:r>
            <a:endParaRPr lang="en-IN" dirty="0"/>
          </a:p>
        </p:txBody>
      </p:sp>
      <p:sp>
        <p:nvSpPr>
          <p:cNvPr id="3" name="Content Placeholder 2"/>
          <p:cNvSpPr>
            <a:spLocks noGrp="1"/>
          </p:cNvSpPr>
          <p:nvPr>
            <p:ph idx="1"/>
          </p:nvPr>
        </p:nvSpPr>
        <p:spPr/>
        <p:txBody>
          <a:bodyPr>
            <a:normAutofit/>
          </a:bodyPr>
          <a:lstStyle/>
          <a:p>
            <a:r>
              <a:rPr lang="en-US" sz="2000" dirty="0"/>
              <a:t>Tags allow you to run specific parts of your playbook without executing it fully</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r>
              <a:rPr lang="en-US" sz="2000" dirty="0"/>
              <a:t>You can run playbook with --tags </a:t>
            </a:r>
            <a:r>
              <a:rPr lang="en-US" sz="2000" dirty="0" err="1"/>
              <a:t>docker</a:t>
            </a:r>
            <a:r>
              <a:rPr lang="en-US" sz="2000" dirty="0"/>
              <a:t> to only install </a:t>
            </a:r>
            <a:r>
              <a:rPr lang="en-US" sz="2000" dirty="0" err="1"/>
              <a:t>docker</a:t>
            </a:r>
            <a:r>
              <a:rPr lang="en-US" sz="2000" dirty="0"/>
              <a:t>.</a:t>
            </a:r>
          </a:p>
        </p:txBody>
      </p:sp>
      <p:pic>
        <p:nvPicPr>
          <p:cNvPr id="6" name="Picture 5"/>
          <p:cNvPicPr>
            <a:picLocks noChangeAspect="1"/>
          </p:cNvPicPr>
          <p:nvPr/>
        </p:nvPicPr>
        <p:blipFill>
          <a:blip r:embed="rId2"/>
          <a:stretch>
            <a:fillRect/>
          </a:stretch>
        </p:blipFill>
        <p:spPr>
          <a:xfrm>
            <a:off x="3652837" y="2573790"/>
            <a:ext cx="4886325" cy="1971675"/>
          </a:xfrm>
          <a:prstGeom prst="rect">
            <a:avLst/>
          </a:prstGeom>
        </p:spPr>
      </p:pic>
    </p:spTree>
    <p:extLst>
      <p:ext uri="{BB962C8B-B14F-4D97-AF65-F5344CB8AC3E}">
        <p14:creationId xmlns:p14="http://schemas.microsoft.com/office/powerpoint/2010/main" val="209972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ansible.builtin.wait_for</a:t>
            </a:r>
            <a:r>
              <a:rPr lang="en-US" dirty="0"/>
              <a:t> to wait for a service or port</a:t>
            </a:r>
            <a:endParaRPr lang="en-IN" dirty="0"/>
          </a:p>
        </p:txBody>
      </p:sp>
      <p:sp>
        <p:nvSpPr>
          <p:cNvPr id="3" name="Content Placeholder 2"/>
          <p:cNvSpPr>
            <a:spLocks noGrp="1"/>
          </p:cNvSpPr>
          <p:nvPr>
            <p:ph idx="1"/>
          </p:nvPr>
        </p:nvSpPr>
        <p:spPr/>
        <p:txBody>
          <a:bodyPr/>
          <a:lstStyle/>
          <a:p>
            <a:r>
              <a:rPr lang="en-US" sz="2000" dirty="0"/>
              <a:t>Useful when you want to ensure a service is up before proceeding.</a:t>
            </a:r>
            <a:endParaRPr lang="en-IN" sz="2000" dirty="0"/>
          </a:p>
        </p:txBody>
      </p:sp>
      <p:pic>
        <p:nvPicPr>
          <p:cNvPr id="6" name="Picture 5"/>
          <p:cNvPicPr>
            <a:picLocks noChangeAspect="1"/>
          </p:cNvPicPr>
          <p:nvPr/>
        </p:nvPicPr>
        <p:blipFill>
          <a:blip r:embed="rId2"/>
          <a:stretch>
            <a:fillRect/>
          </a:stretch>
        </p:blipFill>
        <p:spPr>
          <a:xfrm>
            <a:off x="971550" y="3263106"/>
            <a:ext cx="5124450" cy="1476375"/>
          </a:xfrm>
          <a:prstGeom prst="rect">
            <a:avLst/>
          </a:prstGeom>
        </p:spPr>
      </p:pic>
      <p:pic>
        <p:nvPicPr>
          <p:cNvPr id="7" name="Picture 6"/>
          <p:cNvPicPr>
            <a:picLocks noChangeAspect="1"/>
          </p:cNvPicPr>
          <p:nvPr/>
        </p:nvPicPr>
        <p:blipFill>
          <a:blip r:embed="rId3"/>
          <a:stretch>
            <a:fillRect/>
          </a:stretch>
        </p:blipFill>
        <p:spPr>
          <a:xfrm>
            <a:off x="6405966" y="2525487"/>
            <a:ext cx="4637867" cy="3284854"/>
          </a:xfrm>
          <a:prstGeom prst="rect">
            <a:avLst/>
          </a:prstGeom>
        </p:spPr>
      </p:pic>
    </p:spTree>
    <p:extLst>
      <p:ext uri="{BB962C8B-B14F-4D97-AF65-F5344CB8AC3E}">
        <p14:creationId xmlns:p14="http://schemas.microsoft.com/office/powerpoint/2010/main" val="106245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Roles</a:t>
            </a:r>
            <a:endParaRPr lang="en-IN" dirty="0"/>
          </a:p>
        </p:txBody>
      </p:sp>
      <p:sp>
        <p:nvSpPr>
          <p:cNvPr id="3" name="Content Placeholder 2"/>
          <p:cNvSpPr>
            <a:spLocks noGrp="1"/>
          </p:cNvSpPr>
          <p:nvPr>
            <p:ph idx="1"/>
          </p:nvPr>
        </p:nvSpPr>
        <p:spPr/>
        <p:txBody>
          <a:bodyPr/>
          <a:lstStyle/>
          <a:p>
            <a:r>
              <a:rPr lang="en-US" sz="2000" b="1" dirty="0"/>
              <a:t>What are Roles?</a:t>
            </a:r>
            <a:r>
              <a:rPr lang="en-US" sz="2000" dirty="0"/>
              <a:t>: Roles allow you to organize playbooks and tasks in a reusable and modular way.</a:t>
            </a:r>
          </a:p>
          <a:p>
            <a:r>
              <a:rPr lang="en-US" sz="2000" b="1" dirty="0"/>
              <a:t>Structure</a:t>
            </a:r>
            <a:r>
              <a:rPr lang="en-US" sz="2000" dirty="0"/>
              <a:t>: A role typically includes tasks, handlers, files, templates, and variables.</a:t>
            </a:r>
          </a:p>
          <a:p>
            <a:r>
              <a:rPr lang="en-US" sz="2000" b="1" dirty="0"/>
              <a:t>Benefits</a:t>
            </a:r>
            <a:r>
              <a:rPr lang="en-US" sz="2000" dirty="0"/>
              <a:t>: Enhances organization and promotes reusability across multiple projects.</a:t>
            </a:r>
          </a:p>
          <a:p>
            <a:endParaRPr lang="en-IN" dirty="0"/>
          </a:p>
        </p:txBody>
      </p:sp>
      <p:pic>
        <p:nvPicPr>
          <p:cNvPr id="4" name="Picture 3"/>
          <p:cNvPicPr>
            <a:picLocks noChangeAspect="1"/>
          </p:cNvPicPr>
          <p:nvPr/>
        </p:nvPicPr>
        <p:blipFill>
          <a:blip r:embed="rId2"/>
          <a:stretch>
            <a:fillRect/>
          </a:stretch>
        </p:blipFill>
        <p:spPr>
          <a:xfrm>
            <a:off x="4429125" y="3262449"/>
            <a:ext cx="3333750" cy="3276600"/>
          </a:xfrm>
          <a:prstGeom prst="rect">
            <a:avLst/>
          </a:prstGeom>
        </p:spPr>
      </p:pic>
    </p:spTree>
    <p:extLst>
      <p:ext uri="{BB962C8B-B14F-4D97-AF65-F5344CB8AC3E}">
        <p14:creationId xmlns:p14="http://schemas.microsoft.com/office/powerpoint/2010/main" val="2366065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Ansible</a:t>
            </a:r>
            <a:r>
              <a:rPr lang="en-IN" dirty="0"/>
              <a:t> Galaxy</a:t>
            </a:r>
            <a:r>
              <a:rPr lang="en-IN" b="1" dirty="0"/>
              <a:t/>
            </a:r>
            <a:br>
              <a:rPr lang="en-IN" b="1" dirty="0"/>
            </a:br>
            <a:endParaRPr lang="en-IN" dirty="0"/>
          </a:p>
        </p:txBody>
      </p:sp>
      <p:sp>
        <p:nvSpPr>
          <p:cNvPr id="3" name="Content Placeholder 2"/>
          <p:cNvSpPr>
            <a:spLocks noGrp="1"/>
          </p:cNvSpPr>
          <p:nvPr>
            <p:ph idx="1"/>
          </p:nvPr>
        </p:nvSpPr>
        <p:spPr/>
        <p:txBody>
          <a:bodyPr/>
          <a:lstStyle/>
          <a:p>
            <a:r>
              <a:rPr lang="en-US" sz="2000" b="1" dirty="0"/>
              <a:t>Introduction</a:t>
            </a:r>
            <a:r>
              <a:rPr lang="en-US" sz="2000" dirty="0"/>
              <a:t>: </a:t>
            </a:r>
            <a:r>
              <a:rPr lang="en-US" sz="2000" dirty="0" err="1"/>
              <a:t>Ansible</a:t>
            </a:r>
            <a:r>
              <a:rPr lang="en-US" sz="2000" dirty="0"/>
              <a:t> Galaxy is a community hub for sharing and finding </a:t>
            </a:r>
            <a:r>
              <a:rPr lang="en-US" sz="2000" dirty="0" err="1"/>
              <a:t>Ansible</a:t>
            </a:r>
            <a:r>
              <a:rPr lang="en-US" sz="2000" dirty="0"/>
              <a:t> roles.</a:t>
            </a:r>
          </a:p>
          <a:p>
            <a:r>
              <a:rPr lang="en-US" sz="2000" b="1" dirty="0"/>
              <a:t>Finding and Using Roles</a:t>
            </a:r>
            <a:r>
              <a:rPr lang="en-US" sz="2000" dirty="0"/>
              <a:t>: You can search for roles on Galaxy and install them using the </a:t>
            </a:r>
            <a:r>
              <a:rPr lang="en-US" sz="2000" dirty="0" err="1"/>
              <a:t>ansible</a:t>
            </a:r>
            <a:r>
              <a:rPr lang="en-US" sz="2000" dirty="0"/>
              <a:t>-galaxy command.</a:t>
            </a:r>
          </a:p>
          <a:p>
            <a:r>
              <a:rPr lang="en-US" sz="2000" dirty="0"/>
              <a:t>Example Command:</a:t>
            </a:r>
          </a:p>
          <a:p>
            <a:endParaRPr lang="en-IN" dirty="0"/>
          </a:p>
        </p:txBody>
      </p:sp>
      <p:pic>
        <p:nvPicPr>
          <p:cNvPr id="5" name="Picture 4"/>
          <p:cNvPicPr>
            <a:picLocks noChangeAspect="1"/>
          </p:cNvPicPr>
          <p:nvPr/>
        </p:nvPicPr>
        <p:blipFill>
          <a:blip r:embed="rId2"/>
          <a:stretch>
            <a:fillRect/>
          </a:stretch>
        </p:blipFill>
        <p:spPr>
          <a:xfrm>
            <a:off x="3819525" y="3748881"/>
            <a:ext cx="4552950" cy="504825"/>
          </a:xfrm>
          <a:prstGeom prst="rect">
            <a:avLst/>
          </a:prstGeom>
        </p:spPr>
      </p:pic>
    </p:spTree>
    <p:extLst>
      <p:ext uri="{BB962C8B-B14F-4D97-AF65-F5344CB8AC3E}">
        <p14:creationId xmlns:p14="http://schemas.microsoft.com/office/powerpoint/2010/main" val="3234615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400" b="1" dirty="0" err="1"/>
              <a:t>Ansible</a:t>
            </a:r>
            <a:r>
              <a:rPr lang="en-IN" sz="4400" b="1" dirty="0"/>
              <a:t> Deployment</a:t>
            </a:r>
            <a:r>
              <a:rPr lang="en-IN" b="1" dirty="0"/>
              <a:t/>
            </a:r>
            <a:br>
              <a:rPr lang="en-IN" b="1" dirty="0"/>
            </a:br>
            <a:endParaRPr lang="en-IN" dirty="0"/>
          </a:p>
        </p:txBody>
      </p:sp>
      <p:sp>
        <p:nvSpPr>
          <p:cNvPr id="3" name="Subtitle 2"/>
          <p:cNvSpPr>
            <a:spLocks noGrp="1"/>
          </p:cNvSpPr>
          <p:nvPr>
            <p:ph type="subTitle" idx="1"/>
          </p:nvPr>
        </p:nvSpPr>
        <p:spPr>
          <a:xfrm>
            <a:off x="1524000" y="3349489"/>
            <a:ext cx="9144000" cy="1655762"/>
          </a:xfrm>
        </p:spPr>
        <p:txBody>
          <a:bodyPr>
            <a:normAutofit/>
          </a:bodyPr>
          <a:lstStyle/>
          <a:p>
            <a:r>
              <a:rPr lang="en-US" sz="2000" dirty="0" smtClean="0"/>
              <a:t>Demo </a:t>
            </a:r>
            <a:r>
              <a:rPr lang="en-US" sz="2000" dirty="0"/>
              <a:t>to create a simple </a:t>
            </a:r>
            <a:r>
              <a:rPr lang="en-US" sz="2000" dirty="0" err="1"/>
              <a:t>Ansible</a:t>
            </a:r>
            <a:r>
              <a:rPr lang="en-US" sz="2000" dirty="0"/>
              <a:t> </a:t>
            </a:r>
            <a:r>
              <a:rPr lang="en-US" sz="2000" dirty="0" smtClean="0"/>
              <a:t>deployment, </a:t>
            </a:r>
            <a:r>
              <a:rPr lang="en-US" sz="2000" dirty="0"/>
              <a:t>using Docker to simulate a deployment target.</a:t>
            </a:r>
            <a:endParaRPr lang="en-IN" sz="2000" dirty="0"/>
          </a:p>
        </p:txBody>
      </p:sp>
    </p:spTree>
    <p:extLst>
      <p:ext uri="{BB962C8B-B14F-4D97-AF65-F5344CB8AC3E}">
        <p14:creationId xmlns:p14="http://schemas.microsoft.com/office/powerpoint/2010/main" val="2236275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Thank</a:t>
            </a:r>
            <a:r>
              <a:rPr lang="en-US" dirty="0" smtClean="0"/>
              <a:t> </a:t>
            </a:r>
            <a:r>
              <a:rPr lang="en-US" sz="4400" dirty="0" smtClean="0"/>
              <a:t>you!</a:t>
            </a:r>
            <a:endParaRPr lang="en-IN" sz="4400" dirty="0"/>
          </a:p>
        </p:txBody>
      </p:sp>
    </p:spTree>
    <p:extLst>
      <p:ext uri="{BB962C8B-B14F-4D97-AF65-F5344CB8AC3E}">
        <p14:creationId xmlns:p14="http://schemas.microsoft.com/office/powerpoint/2010/main" val="382599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Ansible – Why, What and How</a:t>
            </a:r>
            <a:r>
              <a:rPr lang="en-US" dirty="0" smtClean="0"/>
              <a:t>.</a:t>
            </a:r>
            <a:endParaRPr lang="en-IN" dirty="0"/>
          </a:p>
        </p:txBody>
      </p:sp>
      <p:sp>
        <p:nvSpPr>
          <p:cNvPr id="3" name="Content Placeholder 2"/>
          <p:cNvSpPr>
            <a:spLocks noGrp="1"/>
          </p:cNvSpPr>
          <p:nvPr>
            <p:ph idx="1"/>
          </p:nvPr>
        </p:nvSpPr>
        <p:spPr/>
        <p:txBody>
          <a:bodyPr>
            <a:normAutofit/>
          </a:bodyPr>
          <a:lstStyle/>
          <a:p>
            <a:r>
              <a:rPr lang="en-US" sz="2400" b="1" dirty="0"/>
              <a:t>Definition of Ansible</a:t>
            </a:r>
            <a:r>
              <a:rPr lang="en-US" sz="2400" dirty="0"/>
              <a:t>: </a:t>
            </a:r>
            <a:r>
              <a:rPr lang="en-US" sz="2000" dirty="0"/>
              <a:t>Ansible is an open-source automation tool used for configuration management, application deployment, and task automation.</a:t>
            </a:r>
          </a:p>
          <a:p>
            <a:r>
              <a:rPr lang="en-US" sz="2400" b="1" dirty="0"/>
              <a:t>Brief History</a:t>
            </a:r>
            <a:r>
              <a:rPr lang="en-US" sz="2400" dirty="0"/>
              <a:t>: </a:t>
            </a:r>
            <a:r>
              <a:rPr lang="en-US" sz="2000" dirty="0"/>
              <a:t>Initially released in 2012, Ansible was created by Michael </a:t>
            </a:r>
            <a:r>
              <a:rPr lang="en-US" sz="2000" dirty="0" err="1"/>
              <a:t>DeHaan</a:t>
            </a:r>
            <a:r>
              <a:rPr lang="en-US" sz="2000" dirty="0"/>
              <a:t> and is now maintained by Red Hat. It has evolved significantly, becoming one of the leading tools in the DevOps space.</a:t>
            </a:r>
          </a:p>
          <a:p>
            <a:r>
              <a:rPr lang="en-US" sz="2400" b="1" dirty="0"/>
              <a:t>Key Features</a:t>
            </a:r>
            <a:r>
              <a:rPr lang="en-US" dirty="0"/>
              <a:t>:</a:t>
            </a:r>
          </a:p>
          <a:p>
            <a:pPr lvl="1"/>
            <a:r>
              <a:rPr lang="en-US" sz="2000" b="1" dirty="0"/>
              <a:t>Agentless</a:t>
            </a:r>
            <a:r>
              <a:rPr lang="en-US" sz="2000" dirty="0"/>
              <a:t>: No agents need to be installed on managed nodes; it uses SSH for communication.</a:t>
            </a:r>
          </a:p>
          <a:p>
            <a:pPr lvl="1"/>
            <a:r>
              <a:rPr lang="en-US" sz="2000" b="1" dirty="0"/>
              <a:t>YAML</a:t>
            </a:r>
            <a:r>
              <a:rPr lang="en-US" sz="2000" dirty="0"/>
              <a:t>: Playbooks are written in YAML, which is easy to read and write.</a:t>
            </a:r>
          </a:p>
          <a:p>
            <a:pPr lvl="1"/>
            <a:r>
              <a:rPr lang="en-US" sz="2000" b="1" dirty="0" err="1"/>
              <a:t>Idempotency</a:t>
            </a:r>
            <a:r>
              <a:rPr lang="en-US" sz="2000" dirty="0"/>
              <a:t>: Ensures that operations can be repeated without changing the system's state after the desired state is achieved.</a:t>
            </a:r>
          </a:p>
          <a:p>
            <a:pPr marL="0" indent="0">
              <a:buNone/>
            </a:pPr>
            <a:endParaRPr lang="en-IN" dirty="0"/>
          </a:p>
        </p:txBody>
      </p:sp>
    </p:spTree>
    <p:extLst>
      <p:ext uri="{BB962C8B-B14F-4D97-AF65-F5344CB8AC3E}">
        <p14:creationId xmlns:p14="http://schemas.microsoft.com/office/powerpoint/2010/main" val="101022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a:t>
            </a:r>
            <a:r>
              <a:rPr lang="en-IN" dirty="0" err="1"/>
              <a:t>Ansible</a:t>
            </a:r>
            <a:r>
              <a:rPr lang="en-IN" dirty="0" smtClean="0"/>
              <a:t>?</a:t>
            </a:r>
            <a:endParaRPr lang="en-IN" dirty="0"/>
          </a:p>
        </p:txBody>
      </p:sp>
      <p:sp>
        <p:nvSpPr>
          <p:cNvPr id="3" name="Content Placeholder 2"/>
          <p:cNvSpPr>
            <a:spLocks noGrp="1"/>
          </p:cNvSpPr>
          <p:nvPr>
            <p:ph idx="1"/>
          </p:nvPr>
        </p:nvSpPr>
        <p:spPr>
          <a:xfrm>
            <a:off x="742406" y="1599202"/>
            <a:ext cx="10515600" cy="4351338"/>
          </a:xfrm>
        </p:spPr>
        <p:txBody>
          <a:bodyPr/>
          <a:lstStyle/>
          <a:p>
            <a:endParaRPr lang="en-US" dirty="0"/>
          </a:p>
          <a:p>
            <a:pPr lvl="1"/>
            <a:r>
              <a:rPr lang="en-US" b="1" dirty="0"/>
              <a:t>Benefits</a:t>
            </a:r>
            <a:r>
              <a:rPr lang="en-US" dirty="0"/>
              <a:t>:</a:t>
            </a:r>
          </a:p>
          <a:p>
            <a:pPr lvl="2"/>
            <a:r>
              <a:rPr lang="en-US" b="1" dirty="0"/>
              <a:t>Simplicity</a:t>
            </a:r>
            <a:r>
              <a:rPr lang="en-US" dirty="0"/>
              <a:t>: Easy to learn and use, especially with its human-readable YAML syntax.</a:t>
            </a:r>
          </a:p>
          <a:p>
            <a:pPr lvl="2"/>
            <a:r>
              <a:rPr lang="en-US" b="1" dirty="0"/>
              <a:t>Scalability</a:t>
            </a:r>
            <a:r>
              <a:rPr lang="en-US" dirty="0"/>
              <a:t>: Can manage thousands of nodes with minimal setup.</a:t>
            </a:r>
          </a:p>
          <a:p>
            <a:pPr lvl="2"/>
            <a:r>
              <a:rPr lang="en-US" b="1" dirty="0"/>
              <a:t>Community Support</a:t>
            </a:r>
            <a:r>
              <a:rPr lang="en-US" dirty="0"/>
              <a:t>: A large community that contributes to modules, roles, and documentation.</a:t>
            </a:r>
          </a:p>
          <a:p>
            <a:pPr lvl="1"/>
            <a:r>
              <a:rPr lang="en-US" b="1" dirty="0"/>
              <a:t>Use Cases</a:t>
            </a:r>
            <a:r>
              <a:rPr lang="en-US" dirty="0"/>
              <a:t>:</a:t>
            </a:r>
          </a:p>
          <a:p>
            <a:pPr lvl="2"/>
            <a:r>
              <a:rPr lang="en-US" b="1" dirty="0"/>
              <a:t>Configuration Management</a:t>
            </a:r>
            <a:r>
              <a:rPr lang="en-US" dirty="0"/>
              <a:t>: Automating the setup of systems.</a:t>
            </a:r>
          </a:p>
          <a:p>
            <a:pPr lvl="2"/>
            <a:r>
              <a:rPr lang="en-US" b="1" dirty="0"/>
              <a:t>Application Deployment</a:t>
            </a:r>
            <a:r>
              <a:rPr lang="en-US" dirty="0"/>
              <a:t>: Streamlining the deployment process of applications.</a:t>
            </a:r>
          </a:p>
          <a:p>
            <a:r>
              <a:rPr lang="en-US" dirty="0"/>
              <a:t/>
            </a:r>
            <a:br>
              <a:rPr lang="en-US" dirty="0"/>
            </a:br>
            <a:endParaRPr lang="en-IN" dirty="0"/>
          </a:p>
        </p:txBody>
      </p:sp>
    </p:spTree>
    <p:extLst>
      <p:ext uri="{BB962C8B-B14F-4D97-AF65-F5344CB8AC3E}">
        <p14:creationId xmlns:p14="http://schemas.microsoft.com/office/powerpoint/2010/main" val="324256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3909" y="1690688"/>
            <a:ext cx="4329792" cy="3150823"/>
          </a:xfrm>
          <a:prstGeom prst="rect">
            <a:avLst/>
          </a:prstGeom>
        </p:spPr>
      </p:pic>
      <p:sp>
        <p:nvSpPr>
          <p:cNvPr id="2" name="Title 1"/>
          <p:cNvSpPr>
            <a:spLocks noGrp="1"/>
          </p:cNvSpPr>
          <p:nvPr>
            <p:ph type="title"/>
          </p:nvPr>
        </p:nvSpPr>
        <p:spPr/>
        <p:txBody>
          <a:bodyPr/>
          <a:lstStyle/>
          <a:p>
            <a:r>
              <a:rPr lang="en-IN" dirty="0" err="1"/>
              <a:t>Ansible</a:t>
            </a:r>
            <a:r>
              <a:rPr lang="en-IN" dirty="0"/>
              <a:t> </a:t>
            </a:r>
            <a:r>
              <a:rPr lang="en-IN" dirty="0" smtClean="0"/>
              <a:t>Architecture</a:t>
            </a:r>
            <a:endParaRPr lang="en-IN" dirty="0"/>
          </a:p>
        </p:txBody>
      </p:sp>
      <p:sp>
        <p:nvSpPr>
          <p:cNvPr id="3" name="Content Placeholder 2"/>
          <p:cNvSpPr>
            <a:spLocks noGrp="1"/>
          </p:cNvSpPr>
          <p:nvPr>
            <p:ph idx="1"/>
          </p:nvPr>
        </p:nvSpPr>
        <p:spPr>
          <a:xfrm>
            <a:off x="838200" y="1825625"/>
            <a:ext cx="6485709" cy="4351338"/>
          </a:xfrm>
        </p:spPr>
        <p:txBody>
          <a:bodyPr/>
          <a:lstStyle/>
          <a:p>
            <a:pPr marL="0" indent="0">
              <a:buNone/>
            </a:pPr>
            <a:r>
              <a:rPr lang="en-US" sz="2400" b="1" dirty="0"/>
              <a:t>Components</a:t>
            </a:r>
            <a:r>
              <a:rPr lang="en-US" sz="2400" dirty="0"/>
              <a:t>:</a:t>
            </a:r>
          </a:p>
          <a:p>
            <a:pPr lvl="1"/>
            <a:r>
              <a:rPr lang="en-US" sz="2000" b="1" dirty="0"/>
              <a:t>Control Node</a:t>
            </a:r>
            <a:r>
              <a:rPr lang="en-US" sz="2000" dirty="0"/>
              <a:t>: The machine where Ansible is installed and run.</a:t>
            </a:r>
          </a:p>
          <a:p>
            <a:pPr lvl="1"/>
            <a:r>
              <a:rPr lang="en-US" sz="2000" b="1" dirty="0"/>
              <a:t>Managed Nodes</a:t>
            </a:r>
            <a:r>
              <a:rPr lang="en-US" sz="2000" dirty="0"/>
              <a:t>: The target machines being managed by Ansible.</a:t>
            </a:r>
          </a:p>
          <a:p>
            <a:pPr lvl="1"/>
            <a:r>
              <a:rPr lang="en-US" sz="2000" b="1" dirty="0"/>
              <a:t>Inventory</a:t>
            </a:r>
            <a:r>
              <a:rPr lang="en-US" sz="2000" dirty="0"/>
              <a:t>: A file listing managed nodes.</a:t>
            </a:r>
          </a:p>
          <a:p>
            <a:pPr lvl="1"/>
            <a:r>
              <a:rPr lang="en-US" sz="2000" b="1" dirty="0"/>
              <a:t>Modules</a:t>
            </a:r>
            <a:r>
              <a:rPr lang="en-US" sz="2000" dirty="0"/>
              <a:t>: Reusable units of code that perform specific tasks.</a:t>
            </a:r>
          </a:p>
        </p:txBody>
      </p:sp>
    </p:spTree>
    <p:extLst>
      <p:ext uri="{BB962C8B-B14F-4D97-AF65-F5344CB8AC3E}">
        <p14:creationId xmlns:p14="http://schemas.microsoft.com/office/powerpoint/2010/main" val="157278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Installation</a:t>
            </a:r>
            <a:endParaRPr lang="en-IN" dirty="0"/>
          </a:p>
        </p:txBody>
      </p:sp>
      <p:sp>
        <p:nvSpPr>
          <p:cNvPr id="3" name="Content Placeholder 2"/>
          <p:cNvSpPr>
            <a:spLocks noGrp="1"/>
          </p:cNvSpPr>
          <p:nvPr>
            <p:ph idx="1"/>
          </p:nvPr>
        </p:nvSpPr>
        <p:spPr/>
        <p:txBody>
          <a:bodyPr>
            <a:normAutofit/>
          </a:bodyPr>
          <a:lstStyle/>
          <a:p>
            <a:pPr marL="0" indent="0">
              <a:buNone/>
            </a:pPr>
            <a:r>
              <a:rPr lang="en-IN" sz="2400" b="1" dirty="0"/>
              <a:t>Prerequisites</a:t>
            </a:r>
            <a:r>
              <a:rPr lang="en-IN" sz="2400" dirty="0"/>
              <a:t>:</a:t>
            </a:r>
          </a:p>
          <a:p>
            <a:pPr marL="0" indent="0">
              <a:buNone/>
            </a:pPr>
            <a:r>
              <a:rPr lang="en-IN" sz="2400" dirty="0" smtClean="0"/>
              <a:t>	- </a:t>
            </a:r>
            <a:r>
              <a:rPr lang="en-IN" sz="2000" dirty="0" smtClean="0"/>
              <a:t>Ensure </a:t>
            </a:r>
            <a:r>
              <a:rPr lang="en-IN" sz="2000" dirty="0"/>
              <a:t>Python is installed on the control node.</a:t>
            </a:r>
          </a:p>
          <a:p>
            <a:pPr marL="0" indent="0">
              <a:buNone/>
            </a:pPr>
            <a:r>
              <a:rPr lang="en-IN" sz="2000" dirty="0" smtClean="0"/>
              <a:t>	- SSH </a:t>
            </a:r>
            <a:r>
              <a:rPr lang="en-IN" sz="2000" dirty="0"/>
              <a:t>access to the managed nodes.</a:t>
            </a:r>
          </a:p>
          <a:p>
            <a:pPr marL="0" indent="0">
              <a:buNone/>
            </a:pPr>
            <a:r>
              <a:rPr lang="en-IN" sz="2400" b="1" dirty="0"/>
              <a:t>Installation Steps</a:t>
            </a:r>
            <a:r>
              <a:rPr lang="en-IN" sz="2400" dirty="0"/>
              <a:t>:</a:t>
            </a:r>
          </a:p>
          <a:p>
            <a:pPr marL="0" indent="0">
              <a:buNone/>
            </a:pPr>
            <a:r>
              <a:rPr lang="en-IN" sz="2400" dirty="0" smtClean="0"/>
              <a:t>	</a:t>
            </a:r>
            <a:r>
              <a:rPr lang="en-IN" sz="2200" dirty="0" smtClean="0"/>
              <a:t>- </a:t>
            </a:r>
            <a:r>
              <a:rPr lang="en-IN" sz="2000" dirty="0" smtClean="0"/>
              <a:t>For </a:t>
            </a:r>
            <a:r>
              <a:rPr lang="en-IN" sz="2000" dirty="0"/>
              <a:t>Linux: Use package managers like apt or yum.</a:t>
            </a:r>
          </a:p>
          <a:p>
            <a:pPr marL="0" indent="0">
              <a:buNone/>
            </a:pPr>
            <a:r>
              <a:rPr lang="en-IN" sz="2000" dirty="0" smtClean="0"/>
              <a:t>	- For </a:t>
            </a:r>
            <a:r>
              <a:rPr lang="en-IN" sz="2000" dirty="0"/>
              <a:t>Windows: Use Windows Subsystem for Linux (WSL) or native </a:t>
            </a:r>
            <a:r>
              <a:rPr lang="en-IN" sz="2000" dirty="0" smtClean="0"/>
              <a:t>installation </a:t>
            </a:r>
            <a:r>
              <a:rPr lang="en-IN" sz="2000" dirty="0"/>
              <a:t>methods</a:t>
            </a:r>
            <a:r>
              <a:rPr lang="en-IN" sz="2000" dirty="0" smtClean="0"/>
              <a:t>.</a:t>
            </a:r>
          </a:p>
          <a:p>
            <a:pPr marL="0" indent="0">
              <a:buNone/>
            </a:pPr>
            <a:endParaRPr lang="en-US" sz="2200" dirty="0"/>
          </a:p>
          <a:p>
            <a:pPr marL="0" indent="0">
              <a:buNone/>
            </a:pPr>
            <a:endParaRPr lang="en-IN" sz="2200" dirty="0"/>
          </a:p>
        </p:txBody>
      </p:sp>
      <p:pic>
        <p:nvPicPr>
          <p:cNvPr id="10" name="Picture 9"/>
          <p:cNvPicPr>
            <a:picLocks noChangeAspect="1"/>
          </p:cNvPicPr>
          <p:nvPr/>
        </p:nvPicPr>
        <p:blipFill>
          <a:blip r:embed="rId2"/>
          <a:stretch>
            <a:fillRect/>
          </a:stretch>
        </p:blipFill>
        <p:spPr>
          <a:xfrm>
            <a:off x="3843881" y="4893401"/>
            <a:ext cx="4695825" cy="781050"/>
          </a:xfrm>
          <a:prstGeom prst="rect">
            <a:avLst/>
          </a:prstGeom>
        </p:spPr>
      </p:pic>
    </p:spTree>
    <p:extLst>
      <p:ext uri="{BB962C8B-B14F-4D97-AF65-F5344CB8AC3E}">
        <p14:creationId xmlns:p14="http://schemas.microsoft.com/office/powerpoint/2010/main" val="3409722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Ansible Inventory</a:t>
            </a:r>
            <a:endParaRPr lang="en-IN" dirty="0"/>
          </a:p>
        </p:txBody>
      </p:sp>
      <p:sp>
        <p:nvSpPr>
          <p:cNvPr id="3" name="Content Placeholder 2"/>
          <p:cNvSpPr>
            <a:spLocks noGrp="1"/>
          </p:cNvSpPr>
          <p:nvPr>
            <p:ph idx="1"/>
          </p:nvPr>
        </p:nvSpPr>
        <p:spPr/>
        <p:txBody>
          <a:bodyPr/>
          <a:lstStyle/>
          <a:p>
            <a:r>
              <a:rPr lang="en-US" sz="2400" b="1" dirty="0"/>
              <a:t>What is an inventory</a:t>
            </a:r>
            <a:r>
              <a:rPr lang="en-US" sz="2400" b="1" dirty="0" smtClean="0"/>
              <a:t>?</a:t>
            </a:r>
            <a:r>
              <a:rPr lang="en-US" sz="2400" dirty="0" smtClean="0"/>
              <a:t> </a:t>
            </a:r>
          </a:p>
          <a:p>
            <a:pPr marL="0" indent="0">
              <a:buNone/>
            </a:pPr>
            <a:r>
              <a:rPr lang="en-US" sz="2400" dirty="0"/>
              <a:t>	</a:t>
            </a:r>
            <a:r>
              <a:rPr lang="en-US" sz="2000" dirty="0" smtClean="0"/>
              <a:t>It’s </a:t>
            </a:r>
            <a:r>
              <a:rPr lang="en-US" sz="2000" dirty="0"/>
              <a:t>a file that lists the hosts managed by Ansible.</a:t>
            </a:r>
          </a:p>
          <a:p>
            <a:r>
              <a:rPr lang="en-US" sz="2400" b="1" dirty="0"/>
              <a:t>Static vs. Dynamic Inventory</a:t>
            </a:r>
            <a:r>
              <a:rPr lang="en-US" sz="2400" dirty="0" smtClean="0"/>
              <a:t>:</a:t>
            </a:r>
          </a:p>
          <a:p>
            <a:pPr marL="0" indent="0">
              <a:buNone/>
            </a:pPr>
            <a:r>
              <a:rPr lang="en-US" sz="2400" dirty="0"/>
              <a:t>	</a:t>
            </a:r>
            <a:r>
              <a:rPr lang="en-US" sz="2400" dirty="0" smtClean="0"/>
              <a:t> </a:t>
            </a:r>
            <a:r>
              <a:rPr lang="en-US" sz="2000" dirty="0"/>
              <a:t>Static inventories are defined in files, while dynamic inventories can pull from external </a:t>
            </a:r>
            <a:r>
              <a:rPr lang="en-US" sz="2000" dirty="0" smtClean="0"/>
              <a:t>	sources </a:t>
            </a:r>
            <a:r>
              <a:rPr lang="en-US" sz="2000" dirty="0"/>
              <a:t>(e.g., cloud services</a:t>
            </a:r>
            <a:r>
              <a:rPr lang="en-US" sz="2000" dirty="0" smtClean="0"/>
              <a:t>).</a:t>
            </a:r>
          </a:p>
          <a:p>
            <a:pPr marL="0" indent="0">
              <a:buNone/>
            </a:pPr>
            <a:endParaRPr lang="en-US" sz="2000" dirty="0"/>
          </a:p>
          <a:p>
            <a:endParaRPr lang="en-IN" dirty="0"/>
          </a:p>
        </p:txBody>
      </p:sp>
      <p:pic>
        <p:nvPicPr>
          <p:cNvPr id="5" name="Picture 4"/>
          <p:cNvPicPr>
            <a:picLocks noChangeAspect="1"/>
          </p:cNvPicPr>
          <p:nvPr/>
        </p:nvPicPr>
        <p:blipFill>
          <a:blip r:embed="rId2"/>
          <a:stretch>
            <a:fillRect/>
          </a:stretch>
        </p:blipFill>
        <p:spPr>
          <a:xfrm>
            <a:off x="3738562" y="4368981"/>
            <a:ext cx="4714875" cy="1028700"/>
          </a:xfrm>
          <a:prstGeom prst="rect">
            <a:avLst/>
          </a:prstGeom>
        </p:spPr>
      </p:pic>
    </p:spTree>
    <p:extLst>
      <p:ext uri="{BB962C8B-B14F-4D97-AF65-F5344CB8AC3E}">
        <p14:creationId xmlns:p14="http://schemas.microsoft.com/office/powerpoint/2010/main" val="196540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Ansible adhoc commands</a:t>
            </a:r>
            <a:endParaRPr lang="en-IN" dirty="0"/>
          </a:p>
        </p:txBody>
      </p:sp>
      <p:sp>
        <p:nvSpPr>
          <p:cNvPr id="3" name="Content Placeholder 2"/>
          <p:cNvSpPr>
            <a:spLocks noGrp="1"/>
          </p:cNvSpPr>
          <p:nvPr>
            <p:ph idx="1"/>
          </p:nvPr>
        </p:nvSpPr>
        <p:spPr/>
        <p:txBody>
          <a:bodyPr>
            <a:normAutofit/>
          </a:bodyPr>
          <a:lstStyle/>
          <a:p>
            <a:r>
              <a:rPr lang="en-US" sz="2000" dirty="0" smtClean="0"/>
              <a:t>Ad </a:t>
            </a:r>
            <a:r>
              <a:rPr lang="en-US" sz="2000" dirty="0"/>
              <a:t>hoc tasks can be used to reboot servers, copy files, manage packages and users, and much more. You can use any Ansible module in an ad hoc task. ad hoc tasks, like playbooks, use a declarative model, </a:t>
            </a:r>
          </a:p>
          <a:p>
            <a:r>
              <a:rPr lang="en-US" sz="2000" dirty="0"/>
              <a:t>calculating and executing the actions required to reach a specified final state.</a:t>
            </a:r>
          </a:p>
          <a:p>
            <a:r>
              <a:rPr lang="en-US" sz="2000" dirty="0"/>
              <a:t>They achieve a form of </a:t>
            </a:r>
            <a:r>
              <a:rPr lang="en-US" sz="2000" dirty="0" err="1"/>
              <a:t>idempotence</a:t>
            </a:r>
            <a:r>
              <a:rPr lang="en-US" sz="2000" dirty="0"/>
              <a:t> by checking the current state before they begin and doing nothing unless the current state is different from the specified final state</a:t>
            </a:r>
            <a:r>
              <a:rPr lang="en-US" sz="2000" dirty="0" smtClean="0"/>
              <a:t>. </a:t>
            </a:r>
            <a:endParaRPr lang="en-US" sz="2000" dirty="0"/>
          </a:p>
          <a:p>
            <a:r>
              <a:rPr lang="en-US" sz="2000" dirty="0"/>
              <a:t>The default module for the </a:t>
            </a:r>
            <a:r>
              <a:rPr lang="en-US" sz="2000" dirty="0" err="1"/>
              <a:t>ansible</a:t>
            </a:r>
            <a:r>
              <a:rPr lang="en-US" sz="2000" dirty="0"/>
              <a:t> command-line utility is the </a:t>
            </a:r>
            <a:r>
              <a:rPr lang="en-US" sz="2000" dirty="0" err="1"/>
              <a:t>ansible.builtin.command</a:t>
            </a:r>
            <a:r>
              <a:rPr lang="en-US" sz="2000" dirty="0"/>
              <a:t> module.</a:t>
            </a:r>
            <a:endParaRPr lang="en-IN" sz="2000" dirty="0"/>
          </a:p>
        </p:txBody>
      </p:sp>
    </p:spTree>
    <p:extLst>
      <p:ext uri="{BB962C8B-B14F-4D97-AF65-F5344CB8AC3E}">
        <p14:creationId xmlns:p14="http://schemas.microsoft.com/office/powerpoint/2010/main" val="96497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Ansible</a:t>
            </a:r>
            <a:r>
              <a:rPr lang="en-IN" dirty="0"/>
              <a:t> Playbooks</a:t>
            </a:r>
          </a:p>
        </p:txBody>
      </p:sp>
      <p:sp>
        <p:nvSpPr>
          <p:cNvPr id="3" name="Content Placeholder 2"/>
          <p:cNvSpPr>
            <a:spLocks noGrp="1"/>
          </p:cNvSpPr>
          <p:nvPr>
            <p:ph idx="1"/>
          </p:nvPr>
        </p:nvSpPr>
        <p:spPr/>
        <p:txBody>
          <a:bodyPr/>
          <a:lstStyle/>
          <a:p>
            <a:r>
              <a:rPr lang="en-US" sz="2400" b="1" dirty="0"/>
              <a:t>Definition</a:t>
            </a:r>
            <a:r>
              <a:rPr lang="en-US" sz="2400" dirty="0"/>
              <a:t>: </a:t>
            </a:r>
            <a:r>
              <a:rPr lang="en-US" sz="2000" dirty="0"/>
              <a:t>Playbooks are files that define a series of tasks to be executed on managed nodes.</a:t>
            </a:r>
          </a:p>
          <a:p>
            <a:r>
              <a:rPr lang="en-US" sz="2400" b="1" dirty="0"/>
              <a:t>Structure</a:t>
            </a:r>
            <a:r>
              <a:rPr lang="en-US" sz="2400" dirty="0"/>
              <a:t>: </a:t>
            </a:r>
            <a:r>
              <a:rPr lang="en-US" sz="2000" dirty="0"/>
              <a:t>A playbook </a:t>
            </a:r>
            <a:r>
              <a:rPr lang="en-US" sz="2000" dirty="0" smtClean="0"/>
              <a:t>consists </a:t>
            </a:r>
            <a:r>
              <a:rPr lang="en-US" sz="2000" dirty="0"/>
              <a:t>of plays, tasks, and modules.</a:t>
            </a:r>
          </a:p>
          <a:p>
            <a:endParaRPr lang="en-IN" dirty="0"/>
          </a:p>
        </p:txBody>
      </p:sp>
      <p:pic>
        <p:nvPicPr>
          <p:cNvPr id="4" name="Picture 3"/>
          <p:cNvPicPr>
            <a:picLocks noChangeAspect="1"/>
          </p:cNvPicPr>
          <p:nvPr/>
        </p:nvPicPr>
        <p:blipFill>
          <a:blip r:embed="rId2"/>
          <a:stretch>
            <a:fillRect/>
          </a:stretch>
        </p:blipFill>
        <p:spPr>
          <a:xfrm>
            <a:off x="3667125" y="3367359"/>
            <a:ext cx="4857750" cy="1743075"/>
          </a:xfrm>
          <a:prstGeom prst="rect">
            <a:avLst/>
          </a:prstGeom>
        </p:spPr>
      </p:pic>
    </p:spTree>
    <p:extLst>
      <p:ext uri="{BB962C8B-B14F-4D97-AF65-F5344CB8AC3E}">
        <p14:creationId xmlns:p14="http://schemas.microsoft.com/office/powerpoint/2010/main" val="1971109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3FBA238-DB8D-4F6D-8DA7-68C4F85C1B1E}" vid="{C926633F-EA53-4A12-81A2-0E389FA35B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CD355B3C52944386258F63F8419224" ma:contentTypeVersion="15" ma:contentTypeDescription="Create a new document." ma:contentTypeScope="" ma:versionID="e04abacefdbcdedfdbf746dc5d4331c9">
  <xsd:schema xmlns:xsd="http://www.w3.org/2001/XMLSchema" xmlns:xs="http://www.w3.org/2001/XMLSchema" xmlns:p="http://schemas.microsoft.com/office/2006/metadata/properties" xmlns:ns3="f1eb5d10-aa4b-4664-a9b7-72d9b2ffd64f" xmlns:ns4="23d07326-30e9-4012-a8c3-486796e0d31f" targetNamespace="http://schemas.microsoft.com/office/2006/metadata/properties" ma:root="true" ma:fieldsID="e3c8f1f203de1b316f834174dd346ffe" ns3:_="" ns4:_="">
    <xsd:import namespace="f1eb5d10-aa4b-4664-a9b7-72d9b2ffd64f"/>
    <xsd:import namespace="23d07326-30e9-4012-a8c3-486796e0d31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b5d10-aa4b-4664-a9b7-72d9b2ffd6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dexed="true" ma:internalName="MediaServiceLocatio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d07326-30e9-4012-a8c3-486796e0d31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1eb5d10-aa4b-4664-a9b7-72d9b2ffd64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AF7788E-02D2-4825-91A3-B2CD33E1C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eb5d10-aa4b-4664-a9b7-72d9b2ffd64f"/>
    <ds:schemaRef ds:uri="23d07326-30e9-4012-a8c3-486796e0d3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1C2DC5-B4F9-4E1F-B4BD-98BE80147BE6}">
  <ds:schemaRefs>
    <ds:schemaRef ds:uri="f1eb5d10-aa4b-4664-a9b7-72d9b2ffd64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23d07326-30e9-4012-a8c3-486796e0d31f"/>
    <ds:schemaRef ds:uri="http://www.w3.org/XML/1998/namespace"/>
    <ds:schemaRef ds:uri="http://purl.org/dc/dcmitype/"/>
  </ds:schemaRefs>
</ds:datastoreItem>
</file>

<file path=customXml/itemProps3.xml><?xml version="1.0" encoding="utf-8"?>
<ds:datastoreItem xmlns:ds="http://schemas.openxmlformats.org/officeDocument/2006/customXml" ds:itemID="{2D1E3ACD-D197-434D-9879-DAA32EDFBE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134</TotalTime>
  <Words>1181</Words>
  <Application>Microsoft Office PowerPoint</Application>
  <PresentationFormat>Widescreen</PresentationFormat>
  <Paragraphs>133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KareliaWeb Regular</vt:lpstr>
      <vt:lpstr>Office Theme</vt:lpstr>
      <vt:lpstr>Introduction to Ansible</vt:lpstr>
      <vt:lpstr>Agenda</vt:lpstr>
      <vt:lpstr>Introduction to Ansible – Why, What and How.</vt:lpstr>
      <vt:lpstr>Why Use Ansible?</vt:lpstr>
      <vt:lpstr>Ansible Architecture</vt:lpstr>
      <vt:lpstr>Installation</vt:lpstr>
      <vt:lpstr>Ansible Inventory</vt:lpstr>
      <vt:lpstr>Ansible adhoc commands</vt:lpstr>
      <vt:lpstr>Ansible Playbooks</vt:lpstr>
      <vt:lpstr>Modules</vt:lpstr>
      <vt:lpstr>Deep dive into Ansible Playbook</vt:lpstr>
      <vt:lpstr>Loop</vt:lpstr>
      <vt:lpstr> Using with_items or loop with complex data structures</vt:lpstr>
      <vt:lpstr>Debug</vt:lpstr>
      <vt:lpstr>Using set_fact to define variables dynamically</vt:lpstr>
      <vt:lpstr>Register</vt:lpstr>
      <vt:lpstr>Ignore Errors</vt:lpstr>
      <vt:lpstr>Using fail and assert modules for validations</vt:lpstr>
      <vt:lpstr> When (Conditional Execution)</vt:lpstr>
      <vt:lpstr>Using include_tasks or import_tasks for modularity</vt:lpstr>
      <vt:lpstr>Using tags for selective execution</vt:lpstr>
      <vt:lpstr>Using ansible.builtin.wait_for to wait for a service or port</vt:lpstr>
      <vt:lpstr>Ansible Roles</vt:lpstr>
      <vt:lpstr>Ansible Galaxy </vt:lpstr>
      <vt:lpstr>Ansible Deployment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Ansible</dc:title>
  <dc:creator>Abir Bandyopadhyay</dc:creator>
  <cp:lastModifiedBy>Abir Bandyopadhyay</cp:lastModifiedBy>
  <cp:revision>19</cp:revision>
  <dcterms:created xsi:type="dcterms:W3CDTF">2025-05-21T04:13:09Z</dcterms:created>
  <dcterms:modified xsi:type="dcterms:W3CDTF">2025-05-23T05:51:15Z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0x0101000DCD355B3C52944386258F63F8419224</vt:lpwstr>
  </property>
</Properties>
</file>