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E726-E0B1-2854-531F-DD9656F18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EC7D3-3697-1B59-AAEF-1F6ADF104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4276-CE24-6AE8-718C-87062A9D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44CD-064A-40C7-8C60-9D1AD7C6068B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610DD-15EC-93D5-314F-061073A4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91C93-27C9-0B35-E75C-33AEA64B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BBD-7C56-42FC-AC65-67B22310D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20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B516-3983-1E76-4761-12E6263B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32D5A-154E-8661-DBCB-B486DCED8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F09A9-9869-CB63-01E3-68B4B49B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44CD-064A-40C7-8C60-9D1AD7C6068B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E7447-95C6-75FF-91CD-2868629E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14E7E-3DF8-A4C5-801F-0D61951F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BBD-7C56-42FC-AC65-67B22310D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78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9179C-1F37-EEFB-E746-2DA85312E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6977C-682D-C236-B16B-7B2E21F78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0E03-C261-EBD9-CF52-799D8E5E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44CD-064A-40C7-8C60-9D1AD7C6068B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2A81-7207-6B09-2969-85272CF8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61CA-96B0-2DC2-5B7A-73FA0C78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BBD-7C56-42FC-AC65-67B22310D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26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53F8-DB53-051C-422F-64700D53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B1BD-8527-AA0F-54AE-984F2414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67BB-73A1-A7F4-2358-DDC40748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44CD-064A-40C7-8C60-9D1AD7C6068B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839F3-398A-BF36-0BD0-FD6EF182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8D739-ABE5-EC65-0184-D9C4E75F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BBD-7C56-42FC-AC65-67B22310D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00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52D1-2932-5EC6-3681-67BF659E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30C71-0695-65D4-22C3-EDE7EBE3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34DF-6FF2-D7C8-EEA8-3F2BEE77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44CD-064A-40C7-8C60-9D1AD7C6068B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1B37-3773-ABDE-1109-D8614D6C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CB50-A2BF-5AE1-5A10-74C6B760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BBD-7C56-42FC-AC65-67B22310D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15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4FC5-B5C0-865B-CA95-07CFAD1A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D3CB-BBBA-49F2-5242-3378F63B3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E8131-8A5C-FCF2-A5D4-73164DA1B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248A9-BDAF-2820-44EF-1D0DD06A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44CD-064A-40C7-8C60-9D1AD7C6068B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A2012-F20A-334D-01F3-E30E567B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E1F96-1F5B-99E9-E2D5-8723DE40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BBD-7C56-42FC-AC65-67B22310D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15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70D9-13D7-5315-69B4-2B576D1D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A0CB3-3098-4E5B-8CC3-03262D09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9A6F4-B1F1-7480-DBE0-56F885424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6B66D-6DAA-CB92-4A53-63DB5E80A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2C238-ED58-7DB7-7CCF-5E23030FD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C747D-AD36-700F-2116-58A08B5D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44CD-064A-40C7-8C60-9D1AD7C6068B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2FA3C-75E8-CEE6-0004-A19052D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F9FE9-6982-89E1-8405-72800EEE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BBD-7C56-42FC-AC65-67B22310D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47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70DA-70FD-8739-D41E-9FF5472A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38983-0182-A9FB-17D0-8717D375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44CD-064A-40C7-8C60-9D1AD7C6068B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DE5D5-A6E6-1730-61D8-939F5F65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42E04-D3ED-759F-E4B7-5D38AB88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BBD-7C56-42FC-AC65-67B22310D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EA3E2-5241-0C30-1017-F99F65A9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44CD-064A-40C7-8C60-9D1AD7C6068B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7CE5E-2325-B616-18A3-4AC8081C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25703-07B9-A786-690E-12D9D548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BBD-7C56-42FC-AC65-67B22310D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49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95D5-D08B-3EE3-2947-141B85DA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52AF-7A55-7BE7-80ED-D320EF90C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9E82D-2F63-C7AF-A952-AC7405185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4397B-0EDF-14CB-4F6D-41A05892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44CD-064A-40C7-8C60-9D1AD7C6068B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E7C6D-A1B0-19F3-E6A7-D4882091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D9B2E-D6EF-EDC6-B701-AC0C7073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BBD-7C56-42FC-AC65-67B22310D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61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EA0A-8927-CAD1-4DAE-99DD3FDA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65D18-2AA1-299E-3CD9-725FE30D2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A62E4-D16F-1796-AEE2-4F351A45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95602-DF92-8B83-3B53-CAF3AB23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44CD-064A-40C7-8C60-9D1AD7C6068B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83109-749A-970C-A665-AEE8EDC8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82197-597F-683E-D9F9-D0A71920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FBBD-7C56-42FC-AC65-67B22310D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30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C5A7A-F321-DE31-C1E0-22683901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5BBF4-A178-90A4-2874-3CD2A647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FC37F-9BA2-804C-448B-AE2BF8EBA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44CD-064A-40C7-8C60-9D1AD7C6068B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4AF6-6D38-A88E-DB42-3820A33F8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6CF1D-81AD-8F98-FB43-65D7AEC45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FBBD-7C56-42FC-AC65-67B22310D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08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7B17-2B4B-99E8-647C-6813397DE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</a:t>
            </a:r>
            <a:r>
              <a:rPr lang="en-IN" dirty="0" err="1"/>
              <a:t>Ansible</a:t>
            </a:r>
            <a:endParaRPr lang="en-IN" dirty="0">
              <a:latin typeface="KareliaWeb Regular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EE0FB-31E5-6B24-2810-C0DD6BA27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Automating IT with </a:t>
            </a:r>
            <a:r>
              <a:rPr lang="en-IN" dirty="0" err="1" smtClean="0"/>
              <a:t>Ansible</a:t>
            </a:r>
            <a:endParaRPr lang="en-IN" dirty="0" smtClean="0"/>
          </a:p>
          <a:p>
            <a:r>
              <a:rPr lang="en-US" sz="1000" dirty="0" smtClean="0">
                <a:latin typeface="KareliaWeb Regular" panose="00000500000000000000" pitchFamily="2" charset="0"/>
              </a:rPr>
              <a:t>Abir Bandyopadhyay, Lead Engineer, </a:t>
            </a:r>
            <a:r>
              <a:rPr lang="en-US" sz="1000" dirty="0" err="1" smtClean="0">
                <a:latin typeface="KareliaWeb Regular" panose="00000500000000000000" pitchFamily="2" charset="0"/>
              </a:rPr>
              <a:t>Prodapt</a:t>
            </a:r>
            <a:endParaRPr lang="en-IN" sz="1000" dirty="0">
              <a:latin typeface="KareliaWeb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4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Day-1</a:t>
            </a:r>
          </a:p>
          <a:p>
            <a:r>
              <a:rPr lang="en-US" sz="1600" dirty="0" smtClean="0"/>
              <a:t>Introduction to Ansible – Why, What and How.</a:t>
            </a:r>
          </a:p>
          <a:p>
            <a:r>
              <a:rPr lang="en-US" sz="1600" dirty="0" smtClean="0"/>
              <a:t>How to Install Ansible, prerequisites, password-less authentication and </a:t>
            </a:r>
            <a:r>
              <a:rPr lang="en-US" sz="1600" dirty="0"/>
              <a:t>A</a:t>
            </a:r>
            <a:r>
              <a:rPr lang="en-US" sz="1600" dirty="0" smtClean="0"/>
              <a:t>nsible inventory.</a:t>
            </a:r>
          </a:p>
          <a:p>
            <a:r>
              <a:rPr lang="en-US" sz="1600" dirty="0" smtClean="0"/>
              <a:t>Ansible adhoc commands.</a:t>
            </a:r>
          </a:p>
          <a:p>
            <a:r>
              <a:rPr lang="en-US" sz="1600" dirty="0" smtClean="0"/>
              <a:t>How to write yaml</a:t>
            </a:r>
            <a:r>
              <a:rPr lang="en-US" sz="1600" dirty="0"/>
              <a:t> </a:t>
            </a:r>
            <a:r>
              <a:rPr lang="en-US" sz="1600" dirty="0" smtClean="0"/>
              <a:t>files and </a:t>
            </a:r>
            <a:r>
              <a:rPr lang="en-US" sz="1600" dirty="0"/>
              <a:t>A</a:t>
            </a:r>
            <a:r>
              <a:rPr lang="en-US" sz="1600" dirty="0" smtClean="0"/>
              <a:t>nsible playbook.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Day-2</a:t>
            </a:r>
          </a:p>
          <a:p>
            <a:r>
              <a:rPr lang="en-US" sz="1600" dirty="0" smtClean="0"/>
              <a:t>Deep dive into Ansible playbook.</a:t>
            </a:r>
          </a:p>
          <a:p>
            <a:r>
              <a:rPr lang="en-US" sz="1600" dirty="0" smtClean="0"/>
              <a:t>Ansible roles and Ansible Galaxy.</a:t>
            </a:r>
          </a:p>
          <a:p>
            <a:r>
              <a:rPr lang="en-US" sz="1600" dirty="0" smtClean="0"/>
              <a:t>Deployments using Ansible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5121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Ansible – Why, What and How.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 of Ansible</a:t>
            </a:r>
            <a:r>
              <a:rPr lang="en-US" dirty="0"/>
              <a:t>: </a:t>
            </a:r>
            <a:r>
              <a:rPr lang="en-US" sz="2200" dirty="0"/>
              <a:t>Ansible is an open-source automation tool used for configuration management, application deployment, and task automation.</a:t>
            </a:r>
          </a:p>
          <a:p>
            <a:r>
              <a:rPr lang="en-US" b="1" dirty="0"/>
              <a:t>Brief History</a:t>
            </a:r>
            <a:r>
              <a:rPr lang="en-US" dirty="0"/>
              <a:t>: </a:t>
            </a:r>
            <a:r>
              <a:rPr lang="en-US" sz="2400" dirty="0"/>
              <a:t>Initially released in 2012, Ansible was created by Michael </a:t>
            </a:r>
            <a:r>
              <a:rPr lang="en-US" sz="2400" dirty="0" err="1"/>
              <a:t>DeHaan</a:t>
            </a:r>
            <a:r>
              <a:rPr lang="en-US" sz="2400" dirty="0"/>
              <a:t> and is now maintained by Red Hat. It has evolved significantly, becoming one of the leading tools in the DevOps space.</a:t>
            </a:r>
          </a:p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Agentless</a:t>
            </a:r>
            <a:r>
              <a:rPr lang="en-US" dirty="0"/>
              <a:t>: No agents need to be installed on managed nodes; it uses SSH for communication.</a:t>
            </a:r>
          </a:p>
          <a:p>
            <a:pPr lvl="1"/>
            <a:r>
              <a:rPr lang="en-US" b="1" dirty="0"/>
              <a:t>YAML</a:t>
            </a:r>
            <a:r>
              <a:rPr lang="en-US" dirty="0"/>
              <a:t>: Playbooks are written in YAML, which is easy to read and write.</a:t>
            </a:r>
          </a:p>
          <a:p>
            <a:pPr lvl="1"/>
            <a:r>
              <a:rPr lang="en-US" b="1" dirty="0" err="1"/>
              <a:t>Idempotency</a:t>
            </a:r>
            <a:r>
              <a:rPr lang="en-US" dirty="0"/>
              <a:t>: Ensures that operations can be repeated without changing the system's state after the desired state is achieved.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22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</a:t>
            </a:r>
            <a:r>
              <a:rPr lang="en-IN" dirty="0" err="1"/>
              <a:t>Ansible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Simplicity</a:t>
            </a:r>
            <a:r>
              <a:rPr lang="en-US" dirty="0"/>
              <a:t>: Easy to learn and use, especially with its human-readable YAML syntax.</a:t>
            </a:r>
          </a:p>
          <a:p>
            <a:pPr lvl="2"/>
            <a:r>
              <a:rPr lang="en-US" b="1" dirty="0"/>
              <a:t>Scalability</a:t>
            </a:r>
            <a:r>
              <a:rPr lang="en-US" dirty="0"/>
              <a:t>: Can manage thousands of nodes with minimal setup.</a:t>
            </a:r>
          </a:p>
          <a:p>
            <a:pPr lvl="2"/>
            <a:r>
              <a:rPr lang="en-US" b="1" dirty="0"/>
              <a:t>Community Support</a:t>
            </a:r>
            <a:r>
              <a:rPr lang="en-US" dirty="0"/>
              <a:t>: A large community that contributes to modules, roles, and documentation.</a:t>
            </a:r>
          </a:p>
          <a:p>
            <a:pPr lvl="1"/>
            <a:r>
              <a:rPr lang="en-US" b="1" dirty="0"/>
              <a:t>Use Cases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Configuration Management</a:t>
            </a:r>
            <a:r>
              <a:rPr lang="en-US" dirty="0"/>
              <a:t>: Automating the setup of systems.</a:t>
            </a:r>
          </a:p>
          <a:p>
            <a:pPr lvl="2"/>
            <a:r>
              <a:rPr lang="en-US" b="1" dirty="0"/>
              <a:t>Application Deployment</a:t>
            </a:r>
            <a:r>
              <a:rPr lang="en-US" dirty="0"/>
              <a:t>: Streamlining the deployment process of applications.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56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Ansible</a:t>
            </a:r>
            <a:r>
              <a:rPr lang="en-IN" dirty="0"/>
              <a:t> </a:t>
            </a:r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Control Node</a:t>
            </a:r>
            <a:r>
              <a:rPr lang="en-US" dirty="0"/>
              <a:t>: The machine where Ansible is installed and run.</a:t>
            </a:r>
          </a:p>
          <a:p>
            <a:pPr lvl="1"/>
            <a:r>
              <a:rPr lang="en-US" b="1" dirty="0"/>
              <a:t>Managed Nodes</a:t>
            </a:r>
            <a:r>
              <a:rPr lang="en-US" dirty="0"/>
              <a:t>: The target machines being managed by Ansible.</a:t>
            </a:r>
          </a:p>
          <a:p>
            <a:pPr lvl="1"/>
            <a:r>
              <a:rPr lang="en-US" b="1" dirty="0"/>
              <a:t>Inventory</a:t>
            </a:r>
            <a:r>
              <a:rPr lang="en-US" dirty="0"/>
              <a:t>: A file listing managed nodes.</a:t>
            </a:r>
          </a:p>
          <a:p>
            <a:pPr lvl="1"/>
            <a:r>
              <a:rPr lang="en-US" b="1" dirty="0"/>
              <a:t>Modules</a:t>
            </a:r>
            <a:r>
              <a:rPr lang="en-US" dirty="0"/>
              <a:t>: Reusable units of code that perform specific tasks.</a:t>
            </a:r>
          </a:p>
        </p:txBody>
      </p:sp>
    </p:spTree>
    <p:extLst>
      <p:ext uri="{BB962C8B-B14F-4D97-AF65-F5344CB8AC3E}">
        <p14:creationId xmlns:p14="http://schemas.microsoft.com/office/powerpoint/2010/main" val="157278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Prerequisites:</a:t>
            </a:r>
          </a:p>
          <a:p>
            <a:pPr marL="0" indent="0">
              <a:buNone/>
            </a:pPr>
            <a:r>
              <a:rPr lang="en-IN" sz="2400" dirty="0" smtClean="0"/>
              <a:t>	- </a:t>
            </a:r>
            <a:r>
              <a:rPr lang="en-IN" sz="2200" dirty="0" smtClean="0"/>
              <a:t>Ensure </a:t>
            </a:r>
            <a:r>
              <a:rPr lang="en-IN" sz="2200" dirty="0"/>
              <a:t>Python is installed on the control node.</a:t>
            </a:r>
          </a:p>
          <a:p>
            <a:pPr marL="0" indent="0">
              <a:buNone/>
            </a:pPr>
            <a:r>
              <a:rPr lang="en-IN" sz="2200" dirty="0" smtClean="0"/>
              <a:t>	- SSH </a:t>
            </a:r>
            <a:r>
              <a:rPr lang="en-IN" sz="2200" dirty="0"/>
              <a:t>access to the managed nodes.</a:t>
            </a:r>
          </a:p>
          <a:p>
            <a:pPr marL="0" indent="0">
              <a:buNone/>
            </a:pPr>
            <a:r>
              <a:rPr lang="en-IN" sz="2400" dirty="0"/>
              <a:t>Installation Steps: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200" dirty="0" smtClean="0"/>
              <a:t>- For </a:t>
            </a:r>
            <a:r>
              <a:rPr lang="en-IN" sz="2200" dirty="0"/>
              <a:t>Linux: Use package managers like apt or yum.</a:t>
            </a:r>
          </a:p>
          <a:p>
            <a:pPr marL="0" indent="0">
              <a:buNone/>
            </a:pPr>
            <a:r>
              <a:rPr lang="en-IN" sz="2200" dirty="0" smtClean="0"/>
              <a:t>	- For </a:t>
            </a:r>
            <a:r>
              <a:rPr lang="en-IN" sz="2200" dirty="0"/>
              <a:t>Windows: Use Windows Subsystem for Linux (WSL) or native </a:t>
            </a:r>
            <a:r>
              <a:rPr lang="en-IN" sz="2200" dirty="0" smtClean="0"/>
              <a:t>	installation </a:t>
            </a:r>
            <a:r>
              <a:rPr lang="en-IN" sz="2200" dirty="0"/>
              <a:t>methods</a:t>
            </a:r>
            <a:r>
              <a:rPr lang="en-IN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0972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Inventory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What is an inventory?</a:t>
            </a:r>
            <a:r>
              <a:rPr lang="en-US" sz="2400" dirty="0"/>
              <a:t>: It’s a file that lists the hosts managed by Ansible.</a:t>
            </a:r>
          </a:p>
          <a:p>
            <a:r>
              <a:rPr lang="en-US" sz="2400" b="1" dirty="0"/>
              <a:t>Static vs. Dynamic Inventory</a:t>
            </a:r>
            <a:r>
              <a:rPr lang="en-US" sz="2400" dirty="0"/>
              <a:t>: Static inventories are defined in files, while dynamic inventories can pull from external sources (e.g., cloud services).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40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10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3FBA238-DB8D-4F6D-8DA7-68C4F85C1B1E}" vid="{C926633F-EA53-4A12-81A2-0E389FA35B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</TotalTime>
  <Words>416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KareliaWeb Regular</vt:lpstr>
      <vt:lpstr>Office Theme</vt:lpstr>
      <vt:lpstr>Introduction to Ansible</vt:lpstr>
      <vt:lpstr>Agenda</vt:lpstr>
      <vt:lpstr>Introduction to Ansible – Why, What and How. </vt:lpstr>
      <vt:lpstr>Why Use Ansible?</vt:lpstr>
      <vt:lpstr>Ansible Architecture</vt:lpstr>
      <vt:lpstr>Installation</vt:lpstr>
      <vt:lpstr>Ansible Inventory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Ansible</dc:title>
  <dc:creator>Abir Bandyopadhyay</dc:creator>
  <cp:lastModifiedBy>Abir Bandyopadhyay</cp:lastModifiedBy>
  <cp:revision>3</cp:revision>
  <dcterms:created xsi:type="dcterms:W3CDTF">2025-05-21T04:13:09Z</dcterms:created>
  <dcterms:modified xsi:type="dcterms:W3CDTF">2025-05-21T04:37:31Z</dcterms:modified>
</cp:coreProperties>
</file>