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43c0f71a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43c0f71a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43c0f71a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43c0f71a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3c0f71a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3c0f71a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43c0f71a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43c0f71a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43c0f71a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43c0f71a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s'attend à ce que la 5G alimente la croissance future de plusieurs industries et de la société en général, en soutenant un large ensemble de cas d'utilisation et en déclenchant finalement une nouvelle ère de numérisation accrue de notre société. Aujourd'hui, cependant, les modèles d'affaires et les cas d'utilisation correspondants liés à la 5G sont encore incomplets et des investissements importants dans cette nouvelle technologie seront nécessaires avant que les avantages attendus puissent se concrétiser.</a:t>
            </a:r>
            <a:endParaRPr/>
          </a:p>
          <a:p>
            <a:pPr indent="0" lvl="0" marL="0" rtl="0" algn="l">
              <a:spcBef>
                <a:spcPts val="0"/>
              </a:spcBef>
              <a:spcAft>
                <a:spcPts val="0"/>
              </a:spcAft>
              <a:buClr>
                <a:schemeClr val="dk1"/>
              </a:buClr>
              <a:buSzPts val="1100"/>
              <a:buFont typeface="Arial"/>
              <a:buNone/>
            </a:pPr>
            <a:r>
              <a:rPr lang="en-GB" sz="1150">
                <a:solidFill>
                  <a:srgbClr val="21282E"/>
                </a:solidFill>
                <a:highlight>
                  <a:srgbClr val="FFFFFF"/>
                </a:highlight>
              </a:rPr>
              <a:t> La 5G sera introduite par étapes, en fonction des besoins du marché local, à mesure que la technologie 5G arrivera à maturité et que de nouvelles analyses de rentabilité seront élaborées. Cela signifie que la 4G jouera un rôle de soutien à la 5G pendant les phases initiales de déploiement.mIoT comme intéressant pour aborder de nouvelles verticales commerciales telles que le suivi de la santé en ligne, la gestion des transports et le contrôle de la production.</a:t>
            </a:r>
            <a:endParaRPr sz="1150">
              <a:solidFill>
                <a:srgbClr val="21282E"/>
              </a:solidFill>
              <a:highlight>
                <a:srgbClr val="FFFFFF"/>
              </a:highlight>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3c0f71a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3c0f71a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43c0f71a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43c0f71a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43c0f71a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43c0f71a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43c0f71a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43c0f71a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43c0f71a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3c0f71a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3c0f71a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3c0f71a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43c0f71a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43c0f71a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Performance vs Couts :</a:t>
            </a:r>
            <a:endParaRPr/>
          </a:p>
          <a:p>
            <a:pPr indent="0" lvl="0" marL="0" rtl="0" algn="l">
              <a:spcBef>
                <a:spcPts val="0"/>
              </a:spcBef>
              <a:spcAft>
                <a:spcPts val="0"/>
              </a:spcAft>
              <a:buNone/>
            </a:pPr>
            <a:r>
              <a:rPr lang="en-GB"/>
              <a:t>Utilité sociale de la 5G</a:t>
            </a:r>
            <a:endParaRPr/>
          </a:p>
        </p:txBody>
      </p:sp>
      <p:sp>
        <p:nvSpPr>
          <p:cNvPr id="86" name="Google Shape;86;p13"/>
          <p:cNvSpPr txBox="1"/>
          <p:nvPr>
            <p:ph idx="1" type="subTitle"/>
          </p:nvPr>
        </p:nvSpPr>
        <p:spPr>
          <a:xfrm>
            <a:off x="598100" y="3923540"/>
            <a:ext cx="8222100" cy="95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latin typeface="Nunito"/>
                <a:ea typeface="Nunito"/>
                <a:cs typeface="Nunito"/>
                <a:sym typeface="Nunito"/>
              </a:rPr>
              <a:t>Ewan Mackay - Abir Benazzouz</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 UF “De la 3G à la 5G” - Novembre 2021</a:t>
            </a:r>
            <a:endParaRPr>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 5G dans l’agriculture</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Évidemment, l’agriculture verticale repose sur des capteurs climatiques qui génèrent d’énormes quantités de données et qui doivent être traitées dans le cloud. </a:t>
            </a:r>
            <a:endParaRPr/>
          </a:p>
          <a:p>
            <a:pPr indent="0" lvl="0" marL="0" rtl="0" algn="l">
              <a:spcBef>
                <a:spcPts val="1200"/>
              </a:spcBef>
              <a:spcAft>
                <a:spcPts val="0"/>
              </a:spcAft>
              <a:buNone/>
            </a:pPr>
            <a:r>
              <a:rPr lang="en-GB"/>
              <a:t>La 5G offre la capacité de gérer ces connexions. </a:t>
            </a:r>
            <a:endParaRPr/>
          </a:p>
          <a:p>
            <a:pPr indent="0" lvl="0" marL="0" rtl="0" algn="l">
              <a:spcBef>
                <a:spcPts val="1200"/>
              </a:spcBef>
              <a:spcAft>
                <a:spcPts val="0"/>
              </a:spcAft>
              <a:buNone/>
            </a:pPr>
            <a:r>
              <a:rPr lang="en-GB"/>
              <a:t>De même, elle offre à Growcer la possibilité de centraliser le traitement et, par conséquent, de déployer rapidement de nouveaux sites.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 5G dans le transport maritime</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Dans tous les débats sur les véhicules autonomes, le transport maritime est rarement mentionné. Cette situation est étrange du fait que les navires marchands transportent environ 90 % du commerce mondial. </a:t>
            </a:r>
            <a:endParaRPr/>
          </a:p>
          <a:p>
            <a:pPr indent="0" lvl="0" marL="0" rtl="0" algn="l">
              <a:spcBef>
                <a:spcPts val="1200"/>
              </a:spcBef>
              <a:spcAft>
                <a:spcPts val="0"/>
              </a:spcAft>
              <a:buNone/>
            </a:pPr>
            <a:r>
              <a:rPr lang="en-GB"/>
              <a:t>De plus, les navires sans équipage recèlent d’avantages indéniables. Ils peuvent passer plus de temps en mer que les navires avec équipages. Ils sont moins sujets à l’erreur humaine.</a:t>
            </a:r>
            <a:endParaRPr/>
          </a:p>
          <a:p>
            <a:pPr indent="0" lvl="0" marL="0" rtl="0" algn="l">
              <a:spcBef>
                <a:spcPts val="1200"/>
              </a:spcBef>
              <a:spcAft>
                <a:spcPts val="0"/>
              </a:spcAft>
              <a:buNone/>
            </a:pPr>
            <a:r>
              <a:rPr lang="en-GB"/>
              <a:t>Couverture 5G par satellite en développement.</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Les domaines où la 5G est d’utilité personnelle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 gaming 5G</a:t>
            </a:r>
            <a:endParaRPr/>
          </a:p>
        </p:txBody>
      </p:sp>
      <p:sp>
        <p:nvSpPr>
          <p:cNvPr id="157" name="Google Shape;157;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De plus, la quantité de données créées par les jeux de nouvelle génération submergerait le réseau et créerait des goulots d'étranglement, ce qui aurait un impact négatif sur le gameplay.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Afin d'être compétitives dans un paysage 5G, les sociétés de jeux auront besoin de connexions à autant de points de présence (PoP) que possible pour s'assurer que les exigences de latence et de bande passante de la 5G peuvent être satisfaites pour leur permettre de prospérer dans un paradigme de jeux 5G.</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65500" y="127850"/>
            <a:ext cx="4045200" cy="99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Introduction</a:t>
            </a:r>
            <a:endParaRPr/>
          </a:p>
        </p:txBody>
      </p:sp>
      <p:sp>
        <p:nvSpPr>
          <p:cNvPr id="92" name="Google Shape;92;p14"/>
          <p:cNvSpPr txBox="1"/>
          <p:nvPr>
            <p:ph idx="1" type="subTitle"/>
          </p:nvPr>
        </p:nvSpPr>
        <p:spPr>
          <a:xfrm>
            <a:off x="87600" y="1302450"/>
            <a:ext cx="4401000" cy="311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Massive Internet of Things or mIoT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Enhanced Mobile BroadBand or eMBB</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Ultra-Reliable Low Latency Communication, URLLC</a:t>
            </a:r>
            <a:endParaRPr/>
          </a:p>
        </p:txBody>
      </p:sp>
      <p:sp>
        <p:nvSpPr>
          <p:cNvPr id="93" name="Google Shape;93;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Nokia affirme que la 5G est 90 % plus efficace sur le plan énergétique que les anciens réseaux. </a:t>
            </a:r>
            <a:endParaRPr/>
          </a:p>
          <a:p>
            <a:pPr indent="0" lvl="0" marL="0" rtl="0" algn="l">
              <a:spcBef>
                <a:spcPts val="1200"/>
              </a:spcBef>
              <a:spcAft>
                <a:spcPts val="1200"/>
              </a:spcAft>
              <a:buNone/>
            </a:pPr>
            <a:r>
              <a:rPr lang="en-GB"/>
              <a:t>Moins gourmand en energie, certes, mais plus d’objets connectés. Quel est le bilan?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311700" y="678250"/>
            <a:ext cx="85206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Les cas d'utilisation associés à une faible latence sont les suivants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La communication V2X (Vehicle-to-Everything) : V2V : (Vehicle-to-Vehicle), V2I (Vehicle-to-Infrastructure), voitures autonomes et connectées.</a:t>
            </a:r>
            <a:endParaRPr/>
          </a:p>
          <a:p>
            <a:pPr indent="0" lvl="0" marL="0" rtl="0" algn="l">
              <a:spcBef>
                <a:spcPts val="1200"/>
              </a:spcBef>
              <a:spcAft>
                <a:spcPts val="0"/>
              </a:spcAft>
              <a:buNone/>
            </a:pPr>
            <a:r>
              <a:rPr lang="en-GB"/>
              <a:t>Jeux immersifs en réalité virtuelle (la 5G mettra la réalité virtuelle à la portée de tous).</a:t>
            </a:r>
            <a:endParaRPr/>
          </a:p>
          <a:p>
            <a:pPr indent="0" lvl="0" marL="0" rtl="0" algn="l">
              <a:spcBef>
                <a:spcPts val="1200"/>
              </a:spcBef>
              <a:spcAft>
                <a:spcPts val="0"/>
              </a:spcAft>
              <a:buNone/>
            </a:pPr>
            <a:r>
              <a:rPr lang="en-GB"/>
              <a:t>Opérations chirurgicales à distance (alias téléchirurgie)</a:t>
            </a:r>
            <a:endParaRPr/>
          </a:p>
          <a:p>
            <a:pPr indent="0" lvl="0" marL="0" rtl="0" algn="l">
              <a:spcBef>
                <a:spcPts val="1200"/>
              </a:spcBef>
              <a:spcAft>
                <a:spcPts val="0"/>
              </a:spcAft>
              <a:buNone/>
            </a:pPr>
            <a:r>
              <a:rPr lang="en-GB"/>
              <a:t>Traduction simultanée.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Nokia affirme que la 5G est 90 % plus efficace sur le plan énergétique que les anciens réseaux.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Les domaines où la 5G est d’utilité publique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 rappel sur les capacités de la 5G</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5B5B5B"/>
                </a:solidFill>
                <a:highlight>
                  <a:srgbClr val="FFFFFF"/>
                </a:highlight>
                <a:latin typeface="Arial"/>
                <a:ea typeface="Arial"/>
                <a:cs typeface="Arial"/>
                <a:sym typeface="Arial"/>
              </a:rPr>
              <a:t>La technologie 5G offre un taux de latence extrêmement faible, c'est-à-dire le délai entre l'envoi et la réception d'une information. De 200 millisecondes pour la 4G, nous descendons à 1 milliseconde avec la 5G.</a:t>
            </a:r>
            <a:endParaRPr sz="1500">
              <a:solidFill>
                <a:srgbClr val="5B5B5B"/>
              </a:solidFill>
              <a:highlight>
                <a:srgbClr val="FFFFFF"/>
              </a:highlight>
              <a:latin typeface="Arial"/>
              <a:ea typeface="Arial"/>
              <a:cs typeface="Arial"/>
              <a:sym typeface="Arial"/>
            </a:endParaRPr>
          </a:p>
          <a:p>
            <a:pPr indent="0" lvl="0" marL="0" rtl="0" algn="l">
              <a:spcBef>
                <a:spcPts val="1100"/>
              </a:spcBef>
              <a:spcAft>
                <a:spcPts val="0"/>
              </a:spcAft>
              <a:buNone/>
            </a:pPr>
            <a:r>
              <a:rPr lang="en-GB" sz="1500">
                <a:solidFill>
                  <a:srgbClr val="5B5B5B"/>
                </a:solidFill>
                <a:highlight>
                  <a:srgbClr val="FFFFFF"/>
                </a:highlight>
                <a:latin typeface="Arial"/>
                <a:ea typeface="Arial"/>
                <a:cs typeface="Arial"/>
                <a:sym typeface="Arial"/>
              </a:rPr>
              <a:t>Une milliseconde correspond à 1/1000 de seconde. </a:t>
            </a:r>
            <a:endParaRPr sz="1500">
              <a:solidFill>
                <a:srgbClr val="5B5B5B"/>
              </a:solidFill>
              <a:highlight>
                <a:srgbClr val="FFFFFF"/>
              </a:highlight>
              <a:latin typeface="Arial"/>
              <a:ea typeface="Arial"/>
              <a:cs typeface="Arial"/>
              <a:sym typeface="Arial"/>
            </a:endParaRPr>
          </a:p>
          <a:p>
            <a:pPr indent="0" lvl="0" marL="0" rtl="0" algn="l">
              <a:spcBef>
                <a:spcPts val="1100"/>
              </a:spcBef>
              <a:spcAft>
                <a:spcPts val="0"/>
              </a:spcAft>
              <a:buNone/>
            </a:pPr>
            <a:r>
              <a:rPr lang="en-GB" sz="1500">
                <a:solidFill>
                  <a:srgbClr val="5B5B5B"/>
                </a:solidFill>
                <a:highlight>
                  <a:srgbClr val="FFFFFF"/>
                </a:highlight>
                <a:latin typeface="Arial"/>
                <a:ea typeface="Arial"/>
                <a:cs typeface="Arial"/>
                <a:sym typeface="Arial"/>
              </a:rPr>
              <a:t>Le temps de réaction moyen des humains est de 250 ms ou 1/4 de seconde. </a:t>
            </a:r>
            <a:endParaRPr sz="1500">
              <a:solidFill>
                <a:srgbClr val="5B5B5B"/>
              </a:solidFill>
              <a:highlight>
                <a:srgbClr val="FFFFFF"/>
              </a:highlight>
              <a:latin typeface="Arial"/>
              <a:ea typeface="Arial"/>
              <a:cs typeface="Arial"/>
              <a:sym typeface="Arial"/>
            </a:endParaRPr>
          </a:p>
          <a:p>
            <a:pPr indent="0" lvl="0" marL="0" rtl="0" algn="l">
              <a:spcBef>
                <a:spcPts val="1100"/>
              </a:spcBef>
              <a:spcAft>
                <a:spcPts val="0"/>
              </a:spcAft>
              <a:buNone/>
            </a:pPr>
            <a:r>
              <a:rPr lang="en-GB" sz="1500">
                <a:solidFill>
                  <a:srgbClr val="5B5B5B"/>
                </a:solidFill>
                <a:highlight>
                  <a:srgbClr val="FFFFFF"/>
                </a:highlight>
                <a:latin typeface="Arial"/>
                <a:ea typeface="Arial"/>
                <a:cs typeface="Arial"/>
                <a:sym typeface="Arial"/>
              </a:rPr>
              <a:t>Imaginez maintenant que votre voiture puisse réagir 250 fois plus vite que vous.</a:t>
            </a:r>
            <a:endParaRPr sz="1500">
              <a:solidFill>
                <a:srgbClr val="5B5B5B"/>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500">
              <a:solidFill>
                <a:srgbClr val="5B5B5B"/>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379413" y="11634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À 100 km/h, la distance de réaction humaine est d'environ 30 mètres.</a:t>
            </a:r>
            <a:endParaRPr/>
          </a:p>
          <a:p>
            <a:pPr indent="0" lvl="0" marL="0" rtl="0" algn="l">
              <a:spcBef>
                <a:spcPts val="1200"/>
              </a:spcBef>
              <a:spcAft>
                <a:spcPts val="1200"/>
              </a:spcAft>
              <a:buNone/>
            </a:pPr>
            <a:r>
              <a:rPr lang="en-GB"/>
              <a:t>Avec un temps de réaction de 1 ms, la voiture n'aurait roulé que de 3 centimètres avant de freiner. </a:t>
            </a:r>
            <a:endParaRPr/>
          </a:p>
        </p:txBody>
      </p:sp>
      <p:pic>
        <p:nvPicPr>
          <p:cNvPr id="121" name="Google Shape;121;p19"/>
          <p:cNvPicPr preferRelativeResize="0"/>
          <p:nvPr/>
        </p:nvPicPr>
        <p:blipFill rotWithShape="1">
          <a:blip r:embed="rId3">
            <a:alphaModFix/>
          </a:blip>
          <a:srcRect b="21742" l="0" r="0" t="15651"/>
          <a:stretch/>
        </p:blipFill>
        <p:spPr>
          <a:xfrm>
            <a:off x="2042500" y="2571750"/>
            <a:ext cx="5194424" cy="2032624"/>
          </a:xfrm>
          <a:prstGeom prst="rect">
            <a:avLst/>
          </a:prstGeom>
          <a:noFill/>
          <a:ln>
            <a:noFill/>
          </a:ln>
        </p:spPr>
      </p:pic>
      <p:sp>
        <p:nvSpPr>
          <p:cNvPr id="122" name="Google Shape;122;p19"/>
          <p:cNvSpPr txBox="1"/>
          <p:nvPr>
            <p:ph type="title"/>
          </p:nvPr>
        </p:nvSpPr>
        <p:spPr>
          <a:xfrm>
            <a:off x="311700" y="4100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 voiture autonome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 5G industrielle</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5B5B5B"/>
                </a:solidFill>
                <a:highlight>
                  <a:srgbClr val="FFFFFF"/>
                </a:highlight>
                <a:latin typeface="Arial"/>
                <a:ea typeface="Arial"/>
                <a:cs typeface="Arial"/>
                <a:sym typeface="Arial"/>
              </a:rPr>
              <a:t>Tout aussi important, grâce à une propriété de la 5G appelée « network slicing » ou découpage de réseau, les entreprises peuvent exploiter leurs propres réseaux mobiles privés.</a:t>
            </a:r>
            <a:endParaRPr sz="1500">
              <a:solidFill>
                <a:srgbClr val="5B5B5B"/>
              </a:solidFill>
              <a:highlight>
                <a:srgbClr val="FFFFFF"/>
              </a:highlight>
              <a:latin typeface="Arial"/>
              <a:ea typeface="Arial"/>
              <a:cs typeface="Arial"/>
              <a:sym typeface="Arial"/>
            </a:endParaRPr>
          </a:p>
          <a:p>
            <a:pPr indent="0" lvl="0" marL="0" rtl="0" algn="l">
              <a:spcBef>
                <a:spcPts val="1200"/>
              </a:spcBef>
              <a:spcAft>
                <a:spcPts val="0"/>
              </a:spcAft>
              <a:buNone/>
            </a:pPr>
            <a:r>
              <a:rPr lang="en-GB" sz="1500">
                <a:solidFill>
                  <a:srgbClr val="5B5B5B"/>
                </a:solidFill>
                <a:highlight>
                  <a:srgbClr val="FFFFFF"/>
                </a:highlight>
                <a:latin typeface="Arial"/>
                <a:ea typeface="Arial"/>
                <a:cs typeface="Arial"/>
                <a:sym typeface="Arial"/>
              </a:rPr>
              <a:t>Elles peuvent rendre leur connectivité plus rapide et plus sécurisée. En 2020, l’entreprise Nokia a annoncé qu’elle était en train de créer des réseaux privés pour 130 grands clients industriels.</a:t>
            </a:r>
            <a:endParaRPr sz="1500">
              <a:solidFill>
                <a:srgbClr val="5B5B5B"/>
              </a:solidFill>
              <a:highlight>
                <a:srgbClr val="FFFFFF"/>
              </a:highlight>
              <a:latin typeface="Arial"/>
              <a:ea typeface="Arial"/>
              <a:cs typeface="Arial"/>
              <a:sym typeface="Arial"/>
            </a:endParaRPr>
          </a:p>
          <a:p>
            <a:pPr indent="0" lvl="0" marL="0" rtl="0" algn="l">
              <a:spcBef>
                <a:spcPts val="1200"/>
              </a:spcBef>
              <a:spcAft>
                <a:spcPts val="0"/>
              </a:spcAft>
              <a:buNone/>
            </a:pPr>
            <a:r>
              <a:rPr lang="en-GB" sz="1500">
                <a:solidFill>
                  <a:srgbClr val="5B5B5B"/>
                </a:solidFill>
                <a:highlight>
                  <a:srgbClr val="FFFFFF"/>
                </a:highlight>
                <a:latin typeface="Arial"/>
                <a:ea typeface="Arial"/>
                <a:cs typeface="Arial"/>
                <a:sym typeface="Arial"/>
              </a:rPr>
              <a:t>L’association internationale d’opérateurs mobiles, la GSMA, estime que jusqu’à 40 % des entreprises pourraient être desservies par des réseaux mobiles privés d’ici 2025. </a:t>
            </a:r>
            <a:endParaRPr sz="1500">
              <a:solidFill>
                <a:srgbClr val="5B5B5B"/>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00">
              <a:solidFill>
                <a:srgbClr val="5B5B5B"/>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Avantages de la 5G industrielle</a:t>
            </a:r>
            <a:endParaRPr/>
          </a:p>
        </p:txBody>
      </p:sp>
      <p:sp>
        <p:nvSpPr>
          <p:cNvPr id="134" name="Google Shape;134;p21"/>
          <p:cNvSpPr txBox="1"/>
          <p:nvPr>
            <p:ph idx="1" type="body"/>
          </p:nvPr>
        </p:nvSpPr>
        <p:spPr>
          <a:xfrm>
            <a:off x="311700" y="11221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    la réduction des temps d’arrêt de la ligne de production</a:t>
            </a:r>
            <a:endParaRPr/>
          </a:p>
          <a:p>
            <a:pPr indent="0" lvl="0" marL="0" rtl="0" algn="l">
              <a:spcBef>
                <a:spcPts val="1200"/>
              </a:spcBef>
              <a:spcAft>
                <a:spcPts val="0"/>
              </a:spcAft>
              <a:buNone/>
            </a:pPr>
            <a:r>
              <a:rPr lang="en-GB"/>
              <a:t>•    davantage de flexibilité (grâce à la nature sans fil de la 5G) </a:t>
            </a:r>
            <a:endParaRPr/>
          </a:p>
          <a:p>
            <a:pPr indent="0" lvl="0" marL="0" rtl="0" algn="l">
              <a:spcBef>
                <a:spcPts val="1200"/>
              </a:spcBef>
              <a:spcAft>
                <a:spcPts val="0"/>
              </a:spcAft>
              <a:buNone/>
            </a:pPr>
            <a:r>
              <a:rPr lang="en-GB"/>
              <a:t>•    la garantie de bande passante pour prendre en charge les cas d’usage gourmands en données tels que l’imagerie haute résolution des machines, la réalité virtuelle, etc</a:t>
            </a:r>
            <a:endParaRPr/>
          </a:p>
          <a:p>
            <a:pPr indent="0" lvl="0" marL="0" rtl="0" algn="l">
              <a:spcBef>
                <a:spcPts val="1200"/>
              </a:spcBef>
              <a:spcAft>
                <a:spcPts val="0"/>
              </a:spcAft>
              <a:buNone/>
            </a:pPr>
            <a:r>
              <a:rPr lang="en-GB"/>
              <a:t>•    l'accessibilité, car l’opérateur mobile conserve la responsabilité du fonctionnement et de la gestion du réseau</a:t>
            </a:r>
            <a:endParaRPr/>
          </a:p>
          <a:p>
            <a:pPr indent="0" lvl="0" marL="0" rtl="0" algn="l">
              <a:spcBef>
                <a:spcPts val="1200"/>
              </a:spcBef>
              <a:spcAft>
                <a:spcPts val="1200"/>
              </a:spcAft>
              <a:buNone/>
            </a:pPr>
            <a:r>
              <a:rPr lang="en-GB"/>
              <a:t>•    une meilleure cyber protection, car la 5G est dotée d’éléments de sécurité intégrés.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