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C307E6-D910-4B25-BAC3-0CB6816ED7A7}">
  <a:tblStyle styleId="{DFC307E6-D910-4B25-BAC3-0CB6816ED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f896a94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f896a94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f896a94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f896a94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98d89db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98d89d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f896a9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f896a9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f896a9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f896a9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98d89db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98d89db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f896a948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f896a948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f896a9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8f896a9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dca097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8dca097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8f896a948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8f896a948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8dca097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8dca097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8f896a94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8f896a94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Although these safeguards are sufficient for protection against various attacks, not all of them are necessarily implemented by manufacturers, which creates multiple threats to devices using this protocol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f896a94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f896a94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298d89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298d89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8f896a94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8f896a94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f896a94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f896a94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f896a948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f896a948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f896a948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f896a94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dca097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dca097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f896a9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f896a9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f896a9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f896a9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f896a9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f896a9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ZigBee protocol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 layer, physical layer, power consumption and security considerations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 Layer functions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Transfers data to the network/physical layer and vice versa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Manages access to the physical channel and network beaconing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Generates the beacon frame in a coordinator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Lowers power consumption (beacon-enabled mode)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Supports device security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Provides a reliable connection between two MAC layers (use of acknowledgement)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 Layer Frame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87" y="1605901"/>
            <a:ext cx="8497425" cy="18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KAHOOT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5" y="1144125"/>
            <a:ext cx="7811325" cy="3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consumption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5"/>
            <a:ext cx="83682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Zigbee is a </a:t>
            </a:r>
            <a:r>
              <a:rPr b="1" lang="en-GB"/>
              <a:t>low consumption </a:t>
            </a:r>
            <a:r>
              <a:rPr lang="en-GB"/>
              <a:t>protocol =&gt; </a:t>
            </a:r>
            <a:r>
              <a:rPr b="1" lang="en-GB"/>
              <a:t>MEDIUM BIT RATE, LOW RANGE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How 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• Duty-cycle control using superframe structure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• Indirect data transmission (with coordinator)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• Devices may sleep for extended period over multiple beacons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• Allows control of receiver state by higher layers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consumption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 from a Zigbee WSN ( CC2530 ZigBee development kit)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Power up : </a:t>
            </a:r>
            <a:r>
              <a:rPr lang="en-GB"/>
              <a:t>0.2A for a couple of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Transmitting data without ACK : </a:t>
            </a:r>
            <a:r>
              <a:rPr lang="en-GB"/>
              <a:t>10^-4 J (0.01 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Transmitting data with ACK : </a:t>
            </a:r>
            <a:r>
              <a:rPr lang="en-GB"/>
              <a:t>10^-3 J (0.1 s)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/>
              <a:t>Router: </a:t>
            </a:r>
            <a:r>
              <a:rPr b="1" lang="en-GB" u="sng"/>
              <a:t>Uses 0.3A</a:t>
            </a:r>
            <a:endParaRPr b="1" u="sng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475" y="1899808"/>
            <a:ext cx="3038100" cy="194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5641675" y="3920250"/>
            <a:ext cx="3038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Topology of the WSN for this tests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428150" y="1484975"/>
            <a:ext cx="79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10^-7J/bit without ACK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573600" y="2711900"/>
            <a:ext cx="79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10^-6J/bit with ACK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consumption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50" y="1201700"/>
            <a:ext cx="2369825" cy="22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232700" y="3539250"/>
            <a:ext cx="22041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 zigbee WSN topology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2349550" y="4212825"/>
            <a:ext cx="452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Zigbee router and coordinators cannot sleep 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975" y="1835475"/>
            <a:ext cx="14954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consumption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Comparison with other protocols for an ESP82 device 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450" y="1956725"/>
            <a:ext cx="4905850" cy="28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2421075" y="4758450"/>
            <a:ext cx="4389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table between short range protocols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considerations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489825"/>
            <a:ext cx="83682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128-bit AES key is used to encrypt/decrypt packets. 3 different keys : Master, Link,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“Trust Center” acts as a trust manager (to authenticate devices wishing to join the network), a network manager (to maintain and distribute network keys) and a configuration manager (to enable end-to-end security between devices).    →  ONLY ONE PER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can be customized for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Keys can be “hard-wired” into application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 Center functionality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mode is designed for residential applications :  maintains a list of devices, master keys, link keys and network keys. Each device that joins the network securely shall either have a global link key or a unique link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High security mode is designed for high security commercial applications. Trust Center also manages key establishment, using Symmetric-key Key Establishment (SKKE) protocol and entity authentication.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ZigBee is a short-range, energy-efficient wireless communication protocol based on the IEEE 802.15.4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rates of 250 kb/s, 40 kb/s and 20 kb/s.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 or Peer-to-Peer operation.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for low latency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Fully handshaked protocol for transfer 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power consumption.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Frequency Bands of Operation : 16 channels in the 2.4GHz ISM* band, 10 channels in the 915MHz ISM band,   1 channel in the European 868MHz band   →  shield from interference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considerations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87900" y="1489825"/>
            <a:ext cx="83682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Key: key only shared between two devices to protect frames on the APS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Network Key: key used to perform network layer actions (routing, request to join the network, etc.) and to prevent illegitimate insertion of a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Master Key: used to share the initial secret between two devices when they perform the key establishment procedure (SKKE) to generate the Link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Main weakness of the protocol : key exchange, which does not offer sufficient security and is equivalent to plain text key exchange. “Open trust”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One of first protocol with such l</a:t>
            </a:r>
            <a:r>
              <a:rPr lang="en-GB" sz="2200"/>
              <a:t>ow energy consumption(2002)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BLE appearance, better yield for low range application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Style </a:t>
            </a:r>
            <a:r>
              <a:rPr lang="en-GB" sz="2200"/>
              <a:t>useful</a:t>
            </a:r>
            <a:r>
              <a:rPr lang="en-GB" sz="2200"/>
              <a:t> forWPAN =&gt; easy to implement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20300" y="118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Essential figures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7" y="805050"/>
            <a:ext cx="7994426" cy="42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4"/>
          <p:cNvCxnSpPr/>
          <p:nvPr/>
        </p:nvCxnSpPr>
        <p:spPr>
          <a:xfrm rot="10800000">
            <a:off x="4025475" y="1923125"/>
            <a:ext cx="1938000" cy="1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/>
          <p:nvPr/>
        </p:nvCxnSpPr>
        <p:spPr>
          <a:xfrm rot="10800000">
            <a:off x="5340750" y="3745300"/>
            <a:ext cx="1938000" cy="1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4"/>
          <p:cNvCxnSpPr/>
          <p:nvPr/>
        </p:nvCxnSpPr>
        <p:spPr>
          <a:xfrm rot="10800000">
            <a:off x="5433525" y="2834213"/>
            <a:ext cx="1938000" cy="1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4"/>
          <p:cNvCxnSpPr/>
          <p:nvPr/>
        </p:nvCxnSpPr>
        <p:spPr>
          <a:xfrm rot="10800000">
            <a:off x="6271725" y="4194213"/>
            <a:ext cx="1938000" cy="1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Song, Jiaying; Tan, Yen Kheng (2012).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[IEEE 2012 IEEE International Conference on Communication Systems (ICCS) - Singapore, Singapore (2012.11.21-2012.11.23)] 2012 IEEE International Conference on Communication Systems (ICCS) - Energy consumption analysis of ZigBee-based energy harvesting wireless sensor networks. , (), 468–472.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doi:10.1109/ICCS.2012.6406192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Comparative Study of Communication Interfaces for Sensors and Actuators in the Cloud of Internet of Things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Olaide O. Kazeem, Olubiyi O. Akintade*, Lawrence O. Kehinde Department of Electronic and Electrical Engineering, Obafemi Awolowo University, Ile-Ife, Nigeria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Smain Femmam, ... Laurent George, in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Building Wireless Sensor Networks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,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602750" y="4388274"/>
            <a:ext cx="59385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ZigBee Wireless Sensor and Control Network, Ata Elahi, Adam Gschwender, Oct 29, 2009, Pearson. ISBN-10: 0-13-713485-1,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18300"/>
          <a:stretch/>
        </p:blipFill>
        <p:spPr>
          <a:xfrm>
            <a:off x="2157688" y="666750"/>
            <a:ext cx="4828631" cy="3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624" y="458026"/>
            <a:ext cx="6313324" cy="44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315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</a:t>
            </a:r>
            <a:r>
              <a:rPr lang="en-GB"/>
              <a:t>description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694925" y="1001500"/>
            <a:ext cx="3061200" cy="4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Coordinator: establishing, executing, and managing the ZigBee network. Security level of the network and configuring the address of the Trust Center.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Variable range : 1~300m!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Up to 2¹⁶ (65536)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Zigbee node was about $1.10 (About €0.99) versus $4 to $6 (Between €3.40 and €5.40) for a Bluetooth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01500"/>
            <a:ext cx="5044200" cy="3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42650" y="4784650"/>
            <a:ext cx="49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Vishruta Rudresh, Research at Kudelski Security, 2017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Layer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ctivate/</a:t>
            </a:r>
            <a:r>
              <a:rPr lang="en-GB"/>
              <a:t>deactivate</a:t>
            </a:r>
            <a:r>
              <a:rPr lang="en-GB"/>
              <a:t> transceivers (low duty cycle saves energy)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Listen to channels and declare availability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Transmit and receive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Coverage : 30-100m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physical layer formats : 868/915 MHz and 2.4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604975" y="338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{DFC307E6-D910-4B25-BAC3-0CB6816ED7A7}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868 MHz (Europe)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915 MHz (US)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2.4 GHz (Worldwide)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20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40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250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 channel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10 channels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 channels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Zigbee PHY packets structure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2743875"/>
            <a:ext cx="83682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Preamble is 32 zeros	→ synchronisation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SFD is a transition (Start Frame Delimiter)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Frame length indicate length of PSDU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PSDU contains the payload (0-127 octets)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485900"/>
            <a:ext cx="7534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Modulation QPSK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83682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Quadrature phase-shift keying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code 2 bits at once → rate 2 times higher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2 waves with phase-shift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2571750"/>
            <a:ext cx="57054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6610025" y="2571750"/>
            <a:ext cx="2351700" cy="240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650" y="2571750"/>
            <a:ext cx="2302448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ZigBee Stack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3064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De</a:t>
            </a:r>
            <a:r>
              <a:rPr lang="en-GB"/>
              <a:t>fined in the IEEE 802.15.4 sta</a:t>
            </a:r>
            <a:r>
              <a:rPr lang="en-GB"/>
              <a:t>n</a:t>
            </a:r>
            <a:r>
              <a:rPr lang="en-GB"/>
              <a:t>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275" y="1575400"/>
            <a:ext cx="3281824" cy="31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94375" y="1568725"/>
            <a:ext cx="4487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ZigBee protocol stack consists of four layers – Physical layer, Medium access control (MAC) layer, Network layer (NWK) and Application layer (APL)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