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  <p:sldMasterId id="2147483932" r:id="rId2"/>
  </p:sldMasterIdLst>
  <p:notesMasterIdLst>
    <p:notesMasterId r:id="rId14"/>
  </p:notesMasterIdLst>
  <p:handoutMasterIdLst>
    <p:handoutMasterId r:id="rId15"/>
  </p:handoutMasterIdLst>
  <p:sldIdLst>
    <p:sldId id="273" r:id="rId3"/>
    <p:sldId id="274" r:id="rId4"/>
    <p:sldId id="284" r:id="rId5"/>
    <p:sldId id="275" r:id="rId6"/>
    <p:sldId id="276" r:id="rId7"/>
    <p:sldId id="279" r:id="rId8"/>
    <p:sldId id="280" r:id="rId9"/>
    <p:sldId id="287" r:id="rId10"/>
    <p:sldId id="286" r:id="rId11"/>
    <p:sldId id="288" r:id="rId12"/>
    <p:sldId id="289" r:id="rId1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CC"/>
    <a:srgbClr val="FFFFCC"/>
    <a:srgbClr val="FFFF99"/>
    <a:srgbClr val="CCCC00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85714" autoAdjust="0"/>
  </p:normalViewPr>
  <p:slideViewPr>
    <p:cSldViewPr>
      <p:cViewPr>
        <p:scale>
          <a:sx n="66" d="100"/>
          <a:sy n="66" d="100"/>
        </p:scale>
        <p:origin x="-55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200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r>
              <a:rPr lang="fr-FR"/>
              <a:t>Faculté des sciences de Bizerte- Mastère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DB0D28C1-1A40-4645-9A39-A700BCE29F6C}" type="datetime1">
              <a:rPr lang="fr-FR" smtClean="0"/>
              <a:pPr/>
              <a:t>18/11/2019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r>
              <a:rPr lang="fr-FR"/>
              <a:t>Chiraz Ben Othmane Zribi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752E6818-8480-4F90-8F19-DD952DF3D6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6" tIns="47783" rIns="95566" bIns="47783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fr-FR"/>
              <a:t>Faculté des sciences de Bizerte- Mastère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6" tIns="47783" rIns="95566" bIns="47783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175651B6-5D95-47E6-946C-2664534DFB5F}" type="datetime1">
              <a:rPr lang="fr-FR" smtClean="0"/>
              <a:pPr>
                <a:defRPr/>
              </a:pPr>
              <a:t>18/11/2019</a:t>
            </a:fld>
            <a:endParaRPr lang="fr-F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6" tIns="47783" rIns="95566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6" tIns="47783" rIns="95566" bIns="47783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fr-FR"/>
              <a:t>Chiraz Ben Othmane Zribi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6" tIns="47783" rIns="95566" bIns="47783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DFC8A67C-57CE-4FCC-94D8-038C40A2C4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8A67C-57CE-4FCC-94D8-038C40A2C48E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0E642F-D3C8-4C46-AD71-3BA4B35EB1CA}" type="datetime1">
              <a:rPr lang="fr-FR" smtClean="0"/>
              <a:pPr>
                <a:defRPr/>
              </a:pPr>
              <a:t>18/11/2019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Chiraz Ben Othmane Zribi</a:t>
            </a:r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Faculté des sciences de Bizerte- Mastère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Faculté des sciences de Bizerte- Mastère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75651B6-5D95-47E6-946C-2664534DFB5F}" type="datetime1">
              <a:rPr lang="fr-FR" smtClean="0"/>
              <a:pPr>
                <a:defRPr/>
              </a:pPr>
              <a:t>18/11/2019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Chiraz Ben Othmane Zribi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C8A67C-57CE-4FCC-94D8-038C40A2C48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fd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FreqDist</a:t>
            </a:r>
            <a:r>
              <a:rPr lang="fr-FR" baseline="0" dirty="0" smtClean="0"/>
              <a:t> (text1)</a:t>
            </a:r>
          </a:p>
          <a:p>
            <a:r>
              <a:rPr lang="fr-FR" baseline="0" dirty="0" err="1" smtClean="0"/>
              <a:t>fd</a:t>
            </a:r>
            <a:r>
              <a:rPr lang="fr-FR" baseline="0" dirty="0" smtClean="0"/>
              <a:t> [«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»]</a:t>
            </a:r>
          </a:p>
          <a:p>
            <a:r>
              <a:rPr lang="en-US" dirty="0" err="1" smtClean="0"/>
              <a:t>fd.most_common</a:t>
            </a:r>
            <a:r>
              <a:rPr lang="en-US" dirty="0" smtClean="0"/>
              <a:t>(10)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Faculté des sciences de Bizerte- Mastère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75651B6-5D95-47E6-946C-2664534DFB5F}" type="datetime1">
              <a:rPr lang="fr-FR" smtClean="0"/>
              <a:pPr>
                <a:defRPr/>
              </a:pPr>
              <a:t>18/11/2019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Chiraz Ben Othmane Zribi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C8A67C-57CE-4FCC-94D8-038C40A2C48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affichage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textes</a:t>
            </a:r>
            <a:endParaRPr lang="en-US" dirty="0" smtClean="0"/>
          </a:p>
          <a:p>
            <a:r>
              <a:rPr lang="en-US" dirty="0" smtClean="0"/>
              <a:t>texts()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afficher</a:t>
            </a:r>
            <a:r>
              <a:rPr lang="en-US" dirty="0" smtClean="0"/>
              <a:t> text1</a:t>
            </a:r>
          </a:p>
          <a:p>
            <a:r>
              <a:rPr lang="en-US" dirty="0" smtClean="0"/>
              <a:t>text1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afficher</a:t>
            </a:r>
            <a:r>
              <a:rPr lang="en-US" dirty="0" smtClean="0"/>
              <a:t> </a:t>
            </a:r>
            <a:r>
              <a:rPr lang="en-US" dirty="0" err="1" smtClean="0"/>
              <a:t>divérsité</a:t>
            </a:r>
            <a:r>
              <a:rPr lang="en-US" dirty="0" smtClean="0"/>
              <a:t> </a:t>
            </a:r>
            <a:r>
              <a:rPr lang="en-US" dirty="0" err="1" smtClean="0"/>
              <a:t>lexicale</a:t>
            </a:r>
            <a:endParaRPr lang="en-US" dirty="0" smtClean="0"/>
          </a:p>
          <a:p>
            <a:r>
              <a:rPr lang="en-US" dirty="0" smtClean="0"/>
              <a:t>print (</a:t>
            </a:r>
            <a:r>
              <a:rPr lang="en-US" dirty="0" err="1" smtClean="0"/>
              <a:t>len</a:t>
            </a:r>
            <a:r>
              <a:rPr lang="en-US" dirty="0" smtClean="0"/>
              <a:t>(set(text1))/</a:t>
            </a:r>
            <a:r>
              <a:rPr lang="en-US" dirty="0" err="1" smtClean="0"/>
              <a:t>len</a:t>
            </a:r>
            <a:r>
              <a:rPr lang="en-US" dirty="0" smtClean="0"/>
              <a:t>(text1))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pourc</a:t>
            </a:r>
            <a:r>
              <a:rPr lang="en-US" dirty="0" smtClean="0"/>
              <a:t> </a:t>
            </a:r>
            <a:r>
              <a:rPr lang="en-US" dirty="0" err="1" smtClean="0"/>
              <a:t>d'occ</a:t>
            </a:r>
            <a:r>
              <a:rPr lang="en-US" dirty="0" smtClean="0"/>
              <a:t> d'un mot</a:t>
            </a:r>
          </a:p>
          <a:p>
            <a:r>
              <a:rPr lang="en-US" dirty="0" smtClean="0"/>
              <a:t>print(100*text1.count("will")/</a:t>
            </a:r>
            <a:r>
              <a:rPr lang="en-US" dirty="0" err="1" smtClean="0"/>
              <a:t>len</a:t>
            </a:r>
            <a:r>
              <a:rPr lang="en-US" dirty="0" smtClean="0"/>
              <a:t>(text1))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pourc</a:t>
            </a:r>
            <a:r>
              <a:rPr lang="en-US" dirty="0" smtClean="0"/>
              <a:t> </a:t>
            </a:r>
            <a:r>
              <a:rPr lang="en-US" dirty="0" err="1" smtClean="0"/>
              <a:t>d'occ</a:t>
            </a:r>
            <a:r>
              <a:rPr lang="en-US" dirty="0" smtClean="0"/>
              <a:t> d'un mot</a:t>
            </a:r>
          </a:p>
          <a:p>
            <a:r>
              <a:rPr lang="en-US" dirty="0" err="1" smtClean="0"/>
              <a:t>fdist</a:t>
            </a:r>
            <a:r>
              <a:rPr lang="en-US" dirty="0" smtClean="0"/>
              <a:t> = </a:t>
            </a:r>
            <a:r>
              <a:rPr lang="en-US" dirty="0" err="1" smtClean="0"/>
              <a:t>FreqDist</a:t>
            </a:r>
            <a:r>
              <a:rPr lang="en-US" dirty="0" smtClean="0"/>
              <a:t>(</a:t>
            </a:r>
            <a:r>
              <a:rPr lang="en-US" dirty="0" err="1" smtClean="0"/>
              <a:t>w.lower</a:t>
            </a:r>
            <a:r>
              <a:rPr lang="en-US" dirty="0" smtClean="0"/>
              <a:t>() for w in text1)</a:t>
            </a:r>
          </a:p>
          <a:p>
            <a:r>
              <a:rPr lang="en-US" dirty="0" smtClean="0"/>
              <a:t>modals = ['can', 'could', 'may', 'might', 'must', 'will']</a:t>
            </a:r>
          </a:p>
          <a:p>
            <a:r>
              <a:rPr lang="en-US" dirty="0" smtClean="0"/>
              <a:t>for m in modals:</a:t>
            </a:r>
          </a:p>
          <a:p>
            <a:r>
              <a:rPr lang="en-US" dirty="0" smtClean="0"/>
              <a:t>    print(m + ':', </a:t>
            </a:r>
            <a:r>
              <a:rPr lang="en-US" dirty="0" err="1" smtClean="0"/>
              <a:t>fdist</a:t>
            </a:r>
            <a:r>
              <a:rPr lang="en-US" dirty="0" smtClean="0"/>
              <a:t>[m])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Loi</a:t>
            </a:r>
            <a:r>
              <a:rPr lang="en-US" dirty="0" smtClean="0"/>
              <a:t> de </a:t>
            </a:r>
            <a:r>
              <a:rPr lang="en-US" dirty="0" err="1" smtClean="0"/>
              <a:t>Zipf</a:t>
            </a:r>
            <a:endParaRPr lang="en-US" dirty="0" smtClean="0"/>
          </a:p>
          <a:p>
            <a:r>
              <a:rPr lang="en-US" dirty="0" smtClean="0"/>
              <a:t>    </a:t>
            </a:r>
          </a:p>
          <a:p>
            <a:r>
              <a:rPr lang="en-US" dirty="0" err="1" smtClean="0"/>
              <a:t>fdist</a:t>
            </a:r>
            <a:r>
              <a:rPr lang="en-US" dirty="0" smtClean="0"/>
              <a:t> = </a:t>
            </a:r>
            <a:r>
              <a:rPr lang="en-US" dirty="0" err="1" smtClean="0"/>
              <a:t>FreqDist</a:t>
            </a:r>
            <a:r>
              <a:rPr lang="en-US" dirty="0" smtClean="0"/>
              <a:t> (text1)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r>
              <a:rPr lang="en-US" dirty="0" smtClean="0"/>
              <a:t>for (w, f) in </a:t>
            </a:r>
            <a:r>
              <a:rPr lang="en-US" dirty="0" err="1" smtClean="0"/>
              <a:t>fdist.most_common</a:t>
            </a:r>
            <a:r>
              <a:rPr lang="en-US" dirty="0" smtClean="0"/>
              <a:t> ():</a:t>
            </a:r>
          </a:p>
          <a:p>
            <a:r>
              <a:rPr lang="en-US" dirty="0" smtClean="0"/>
              <a:t>    print (</a:t>
            </a:r>
            <a:r>
              <a:rPr lang="en-US" dirty="0" err="1" smtClean="0"/>
              <a:t>i</a:t>
            </a:r>
            <a:r>
              <a:rPr lang="en-US" dirty="0" smtClean="0"/>
              <a:t>,'-&gt;',f*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+=1</a:t>
            </a:r>
          </a:p>
          <a:p>
            <a:r>
              <a:rPr lang="fr-FR" dirty="0" smtClean="0"/>
              <a:t>(fréquence * rang </a:t>
            </a:r>
            <a:r>
              <a:rPr lang="fr-FR" dirty="0" smtClean="0">
                <a:sym typeface="Symbol"/>
              </a:rPr>
              <a:t> </a:t>
            </a:r>
            <a:r>
              <a:rPr lang="fr-FR" dirty="0" smtClean="0"/>
              <a:t>constante )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Faculté des sciences de Bizerte- Mastère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75651B6-5D95-47E6-946C-2664534DFB5F}" type="datetime1">
              <a:rPr lang="fr-FR" smtClean="0"/>
              <a:pPr>
                <a:defRPr/>
              </a:pPr>
              <a:t>18/11/2019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Chiraz Ben Othmane Zribi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C8A67C-57CE-4FCC-94D8-038C40A2C48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25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81" indent="0" algn="ctr">
              <a:buNone/>
              <a:defRPr sz="1181"/>
            </a:lvl2pPr>
            <a:lvl3pPr marL="385763" indent="0" algn="ctr">
              <a:buNone/>
              <a:defRPr sz="1013"/>
            </a:lvl3pPr>
            <a:lvl4pPr marL="578644" indent="0" algn="ctr">
              <a:buNone/>
              <a:defRPr sz="844"/>
            </a:lvl4pPr>
            <a:lvl5pPr marL="771525" indent="0" algn="ctr">
              <a:buNone/>
              <a:defRPr sz="844"/>
            </a:lvl5pPr>
            <a:lvl6pPr marL="964406" indent="0" algn="ctr">
              <a:buNone/>
              <a:defRPr sz="844"/>
            </a:lvl6pPr>
            <a:lvl7pPr marL="1157288" indent="0" algn="ctr">
              <a:buNone/>
              <a:defRPr sz="844"/>
            </a:lvl7pPr>
            <a:lvl8pPr marL="1350169" indent="0" algn="ctr">
              <a:buNone/>
              <a:defRPr sz="844"/>
            </a:lvl8pPr>
            <a:lvl9pPr marL="1543050" indent="0" algn="ctr">
              <a:buNone/>
              <a:defRPr sz="844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581D7-B028-4712-96B5-0D94967CB99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889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84473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3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2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45770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692581D7-B028-4712-96B5-0D94967CB99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="" xmlns:p14="http://schemas.microsoft.com/office/powerpoint/2010/main" val="266757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04" y="0"/>
            <a:ext cx="7704667" cy="9555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52736"/>
            <a:ext cx="7704667" cy="494708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350042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1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DCA2F2D1-EA11-462E-A329-B80726C643C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1559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064037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20369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5320190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59-9686-41F2-B40B-413EF42CF0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19818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83FD1-21A2-48CE-A038-52BFD06522B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3922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1367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0049582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2948441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0658840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753415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8483303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3809215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1965248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2612958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25664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12424"/>
            <a:ext cx="7886700" cy="2851208"/>
          </a:xfrm>
        </p:spPr>
        <p:txBody>
          <a:bodyPr anchor="b">
            <a:normAutofit/>
          </a:bodyPr>
          <a:lstStyle>
            <a:lvl1pPr>
              <a:defRPr sz="2531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2F2D1-EA11-462E-A329-B80726C643C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5061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84689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6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6" y="2507551"/>
            <a:ext cx="386715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27697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0556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59-9686-41F2-B40B-413EF42CF0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938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" y="457201"/>
            <a:ext cx="2948940" cy="1600197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990600"/>
            <a:ext cx="4629151" cy="487680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7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83FD1-21A2-48CE-A038-52BFD06522B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488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" y="457200"/>
            <a:ext cx="2948940" cy="1600200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1" y="990600"/>
            <a:ext cx="4629151" cy="4876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7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761370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6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6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438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Wingdings 2" pitchFamily="18" charset="2"/>
        <a:buChar char="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Wingdings 2" pitchFamily="18" charset="2"/>
        <a:buChar char="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Wingdings 2" pitchFamily="18" charset="2"/>
        <a:buChar char="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Wingdings 2" pitchFamily="18" charset="2"/>
        <a:buChar char="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Wingdings 2" pitchFamily="18" charset="2"/>
        <a:buChar char="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3B31A0-748E-4D3F-98BA-9CA2282B7872}" type="datetimeFigureOut">
              <a:rPr lang="fr-FR" smtClean="0"/>
              <a:pPr/>
              <a:t>18/11/2019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875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14.html" TargetMode="External"/><Relationship Id="rId2" Type="http://schemas.openxmlformats.org/officeDocument/2006/relationships/hyperlink" Target="https://www.nltk.org/book/ch01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ltk.org/book/ch02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19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r.wikipedia.org/wiki/Ulysse_(roman)" TargetMode="External"/><Relationship Id="rId5" Type="http://schemas.openxmlformats.org/officeDocument/2006/relationships/hyperlink" Target="https://fr.wikipedia.org/wiki/James_Joyce" TargetMode="External"/><Relationship Id="rId4" Type="http://schemas.openxmlformats.org/officeDocument/2006/relationships/hyperlink" Target="https://fr.wikipedia.org/wiki/1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771775" y="1106742"/>
            <a:ext cx="4286250" cy="1484058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3000" dirty="0"/>
              <a:t>Traitement Automatique du Langage Naturel (TALN)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761799" y="3147865"/>
            <a:ext cx="4006751" cy="371013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 </a:t>
            </a:r>
            <a:r>
              <a:rPr lang="fr-FR" sz="3600" b="1" dirty="0" smtClean="0">
                <a:solidFill>
                  <a:schemeClr val="accent1"/>
                </a:solidFill>
              </a:rPr>
              <a:t>S’exercer avec NLTK Python  </a:t>
            </a:r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 </a:t>
            </a:r>
          </a:p>
          <a:p>
            <a:pPr algn="ctr"/>
            <a:endParaRPr lang="fr-FR" sz="2400" b="1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12776"/>
            <a:ext cx="7704667" cy="5235112"/>
          </a:xfrm>
        </p:spPr>
        <p:txBody>
          <a:bodyPr>
            <a:noAutofit/>
          </a:bodyPr>
          <a:lstStyle/>
          <a:p>
            <a:r>
              <a:rPr lang="en-US" sz="1800" dirty="0" smtClean="0"/>
              <a:t># </a:t>
            </a:r>
            <a:r>
              <a:rPr lang="en-US" sz="1800" dirty="0" err="1" smtClean="0"/>
              <a:t>affichage</a:t>
            </a:r>
            <a:r>
              <a:rPr lang="en-US" sz="1800" dirty="0" smtClean="0"/>
              <a:t> </a:t>
            </a:r>
            <a:r>
              <a:rPr lang="en-US" sz="1800" dirty="0" err="1" smtClean="0"/>
              <a:t>tous</a:t>
            </a:r>
            <a:r>
              <a:rPr lang="en-US" sz="1800" dirty="0" smtClean="0"/>
              <a:t> les </a:t>
            </a:r>
            <a:r>
              <a:rPr lang="en-US" sz="1800" dirty="0" err="1" smtClean="0"/>
              <a:t>textes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texts()</a:t>
            </a:r>
          </a:p>
          <a:p>
            <a:endParaRPr lang="en-US" sz="1800" dirty="0" smtClean="0"/>
          </a:p>
          <a:p>
            <a:r>
              <a:rPr lang="en-US" sz="1800" dirty="0" smtClean="0"/>
              <a:t>#</a:t>
            </a:r>
            <a:r>
              <a:rPr lang="en-US" sz="1800" dirty="0" err="1" smtClean="0"/>
              <a:t>afficher</a:t>
            </a:r>
            <a:r>
              <a:rPr lang="en-US" sz="1800" dirty="0" smtClean="0"/>
              <a:t> text1</a:t>
            </a:r>
          </a:p>
          <a:p>
            <a:pPr>
              <a:buNone/>
            </a:pPr>
            <a:r>
              <a:rPr lang="en-US" sz="1800" b="1" dirty="0" smtClean="0"/>
              <a:t>text1</a:t>
            </a:r>
          </a:p>
          <a:p>
            <a:endParaRPr lang="en-US" sz="1800" dirty="0" smtClean="0"/>
          </a:p>
          <a:p>
            <a:r>
              <a:rPr lang="en-US" sz="1800" dirty="0" smtClean="0"/>
              <a:t>#</a:t>
            </a:r>
            <a:r>
              <a:rPr lang="en-US" sz="1800" dirty="0" err="1" smtClean="0"/>
              <a:t>afficher</a:t>
            </a:r>
            <a:r>
              <a:rPr lang="en-US" sz="1800" dirty="0" smtClean="0"/>
              <a:t> </a:t>
            </a:r>
            <a:r>
              <a:rPr lang="en-US" sz="1800" dirty="0" err="1" smtClean="0"/>
              <a:t>divérsité</a:t>
            </a:r>
            <a:r>
              <a:rPr lang="en-US" sz="1800" dirty="0" smtClean="0"/>
              <a:t> </a:t>
            </a:r>
            <a:r>
              <a:rPr lang="en-US" sz="1800" dirty="0" err="1" smtClean="0"/>
              <a:t>lexicale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print (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(set(text1))/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(text1))</a:t>
            </a:r>
          </a:p>
          <a:p>
            <a:endParaRPr lang="en-US" sz="1800" dirty="0" smtClean="0"/>
          </a:p>
          <a:p>
            <a:r>
              <a:rPr lang="en-US" sz="1800" dirty="0" smtClean="0"/>
              <a:t># </a:t>
            </a:r>
            <a:r>
              <a:rPr lang="en-US" sz="1800" dirty="0" err="1" smtClean="0"/>
              <a:t>pourc</a:t>
            </a:r>
            <a:r>
              <a:rPr lang="en-US" sz="1800" dirty="0" smtClean="0"/>
              <a:t> </a:t>
            </a:r>
            <a:r>
              <a:rPr lang="en-US" sz="1800" dirty="0" err="1" smtClean="0"/>
              <a:t>d'occ</a:t>
            </a:r>
            <a:r>
              <a:rPr lang="en-US" sz="1800" dirty="0" smtClean="0"/>
              <a:t> d'un mot</a:t>
            </a:r>
          </a:p>
          <a:p>
            <a:pPr>
              <a:buNone/>
            </a:pPr>
            <a:r>
              <a:rPr lang="en-US" sz="1800" b="1" dirty="0" smtClean="0"/>
              <a:t>print(100*text1.count("will")/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(text1))</a:t>
            </a:r>
          </a:p>
          <a:p>
            <a:endParaRPr lang="en-US" sz="1800" b="1" dirty="0" smtClean="0"/>
          </a:p>
          <a:p>
            <a:endParaRPr lang="fr-FR" sz="1800" dirty="0" smtClean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pourc</a:t>
            </a:r>
            <a:r>
              <a:rPr lang="en-US" dirty="0" smtClean="0"/>
              <a:t> </a:t>
            </a:r>
            <a:r>
              <a:rPr lang="en-US" dirty="0" err="1" smtClean="0"/>
              <a:t>d'occ</a:t>
            </a:r>
            <a:r>
              <a:rPr lang="en-US" dirty="0" smtClean="0"/>
              <a:t> d'un mot</a:t>
            </a:r>
          </a:p>
          <a:p>
            <a:pPr>
              <a:buNone/>
            </a:pPr>
            <a:r>
              <a:rPr lang="en-US" b="1" dirty="0" err="1" smtClean="0"/>
              <a:t>fdist</a:t>
            </a:r>
            <a:r>
              <a:rPr lang="en-US" b="1" dirty="0" smtClean="0"/>
              <a:t> = </a:t>
            </a:r>
            <a:r>
              <a:rPr lang="en-US" b="1" dirty="0" err="1" smtClean="0"/>
              <a:t>FreqDist</a:t>
            </a:r>
            <a:r>
              <a:rPr lang="en-US" b="1" dirty="0" smtClean="0"/>
              <a:t>(</a:t>
            </a:r>
            <a:r>
              <a:rPr lang="en-US" b="1" dirty="0" err="1" smtClean="0"/>
              <a:t>w.lower</a:t>
            </a:r>
            <a:r>
              <a:rPr lang="en-US" b="1" dirty="0" smtClean="0"/>
              <a:t>() for w in text1)</a:t>
            </a:r>
          </a:p>
          <a:p>
            <a:pPr>
              <a:buNone/>
            </a:pPr>
            <a:r>
              <a:rPr lang="en-US" b="1" dirty="0" smtClean="0"/>
              <a:t>modals = ['can', 'could', 'may', 'might', 'must', 'will']</a:t>
            </a:r>
          </a:p>
          <a:p>
            <a:pPr>
              <a:buNone/>
            </a:pPr>
            <a:r>
              <a:rPr lang="en-US" b="1" dirty="0" smtClean="0"/>
              <a:t>for m in modals:</a:t>
            </a:r>
          </a:p>
          <a:p>
            <a:pPr>
              <a:buNone/>
            </a:pPr>
            <a:r>
              <a:rPr lang="en-US" b="1" dirty="0" smtClean="0"/>
              <a:t>    print(m + ':', </a:t>
            </a:r>
            <a:r>
              <a:rPr lang="en-US" b="1" dirty="0" err="1" smtClean="0"/>
              <a:t>fdist</a:t>
            </a:r>
            <a:r>
              <a:rPr lang="en-US" b="1" dirty="0" smtClean="0"/>
              <a:t>[m</a:t>
            </a:r>
            <a:r>
              <a:rPr lang="en-US" b="1" dirty="0" smtClean="0"/>
              <a:t>])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Loi</a:t>
            </a:r>
            <a:r>
              <a:rPr lang="en-US" dirty="0" smtClean="0"/>
              <a:t> de </a:t>
            </a:r>
            <a:r>
              <a:rPr lang="en-US" dirty="0" err="1" smtClean="0"/>
              <a:t>Zipf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/>
              <a:t>fdist</a:t>
            </a:r>
            <a:r>
              <a:rPr lang="en-US" b="1" dirty="0" smtClean="0"/>
              <a:t> </a:t>
            </a:r>
            <a:r>
              <a:rPr lang="en-US" b="1" dirty="0" smtClean="0"/>
              <a:t>= </a:t>
            </a:r>
            <a:r>
              <a:rPr lang="en-US" b="1" dirty="0" err="1" smtClean="0"/>
              <a:t>FreqDist</a:t>
            </a:r>
            <a:r>
              <a:rPr lang="en-US" b="1" dirty="0" smtClean="0"/>
              <a:t> (text1)</a:t>
            </a:r>
          </a:p>
          <a:p>
            <a:pPr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=1</a:t>
            </a:r>
          </a:p>
          <a:p>
            <a:pPr>
              <a:buNone/>
            </a:pPr>
            <a:r>
              <a:rPr lang="en-US" b="1" dirty="0" smtClean="0"/>
              <a:t>for (w, f) in </a:t>
            </a:r>
            <a:r>
              <a:rPr lang="en-US" b="1" dirty="0" err="1" smtClean="0"/>
              <a:t>fdist.most_common</a:t>
            </a:r>
            <a:r>
              <a:rPr lang="en-US" b="1" dirty="0" smtClean="0"/>
              <a:t> ():</a:t>
            </a:r>
          </a:p>
          <a:p>
            <a:pPr>
              <a:buNone/>
            </a:pPr>
            <a:r>
              <a:rPr lang="en-US" b="1" dirty="0" smtClean="0"/>
              <a:t>    print (</a:t>
            </a:r>
            <a:r>
              <a:rPr lang="en-US" b="1" dirty="0" err="1" smtClean="0"/>
              <a:t>i</a:t>
            </a:r>
            <a:r>
              <a:rPr lang="en-US" b="1" dirty="0" smtClean="0"/>
              <a:t>,'-&gt;',f*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</a:t>
            </a:r>
            <a:r>
              <a:rPr lang="en-US" b="1" dirty="0" smtClean="0"/>
              <a:t>+=1</a:t>
            </a:r>
          </a:p>
          <a:p>
            <a:pPr>
              <a:buNone/>
            </a:pPr>
            <a:r>
              <a:rPr lang="fr-FR" b="1" dirty="0" smtClean="0"/>
              <a:t>(fréquence * rang </a:t>
            </a:r>
            <a:r>
              <a:rPr lang="fr-FR" b="1" dirty="0" smtClean="0">
                <a:sym typeface="Symbol"/>
              </a:rPr>
              <a:t> </a:t>
            </a:r>
            <a:r>
              <a:rPr lang="fr-FR" b="1" dirty="0" smtClean="0"/>
              <a:t>constante 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2F2D1-EA11-462E-A329-B80726C643C3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87624" y="980728"/>
            <a:ext cx="7704667" cy="5307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dirty="0" smtClean="0"/>
              <a:t>Langage de programmation interprété puissant et facile à utiliser !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Contient une bibliothèque de fonctionnalités pour le TALN : </a:t>
            </a:r>
            <a:r>
              <a:rPr lang="fr-FR" dirty="0" smtClean="0">
                <a:solidFill>
                  <a:srgbClr val="FF0000"/>
                </a:solidFill>
              </a:rPr>
              <a:t>NLTK (Natural </a:t>
            </a:r>
            <a:r>
              <a:rPr lang="fr-FR" dirty="0" err="1" smtClean="0">
                <a:solidFill>
                  <a:srgbClr val="FF0000"/>
                </a:solidFill>
              </a:rPr>
              <a:t>Language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Toolkit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But de ce cours:  </a:t>
            </a:r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	S’exercer avec NLTK pour  comprendre les différentes phases de traitement automatique du langage naturel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Site officiel de python : </a:t>
            </a:r>
            <a:r>
              <a:rPr lang="fr-FR" dirty="0" smtClean="0">
                <a:solidFill>
                  <a:srgbClr val="FF0000"/>
                </a:solidFill>
                <a:hlinkClick r:id="rId2"/>
              </a:rPr>
              <a:t>https://www.python.org/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dirty="0" smtClean="0">
                <a:solidFill>
                  <a:srgbClr val="FF0000"/>
                </a:solidFill>
              </a:rPr>
              <a:t>	Télécharger la dernière version </a:t>
            </a:r>
          </a:p>
          <a:p>
            <a:pPr>
              <a:spcBef>
                <a:spcPts val="0"/>
              </a:spcBef>
              <a:buNone/>
            </a:pPr>
            <a:r>
              <a:rPr lang="fr-FR" dirty="0" smtClean="0">
                <a:solidFill>
                  <a:srgbClr val="FF0000"/>
                </a:solidFill>
              </a:rPr>
              <a:t> ou tout autre ide de votre choix !</a:t>
            </a:r>
          </a:p>
          <a:p>
            <a:pPr>
              <a:spcBef>
                <a:spcPts val="0"/>
              </a:spcBef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Références pour NLTK:</a:t>
            </a:r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https://www.nltk.org/book/ch01.html</a:t>
            </a:r>
            <a:endParaRPr lang="fr-FR" dirty="0" smtClean="0"/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…</a:t>
            </a:r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3"/>
              </a:rPr>
              <a:t>https://www.nltk.org/book/ch14.html</a:t>
            </a:r>
            <a:endParaRPr lang="fr-FR" dirty="0" smtClean="0"/>
          </a:p>
          <a:p>
            <a:pPr>
              <a:spcBef>
                <a:spcPts val="0"/>
              </a:spcBef>
              <a:buNone/>
            </a:pPr>
            <a:endParaRPr lang="fr-FR" dirty="0" smtClean="0"/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	</a:t>
            </a:r>
          </a:p>
          <a:p>
            <a:pPr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contact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80728"/>
            <a:ext cx="2808312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636912"/>
            <a:ext cx="29146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7112"/>
            <a:ext cx="325755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contact avec NLTK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980728"/>
            <a:ext cx="3157819" cy="936104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>
                <a:solidFill>
                  <a:srgbClr val="C00000"/>
                </a:solidFill>
              </a:rPr>
              <a:t>&gt;&gt;&gt; </a:t>
            </a:r>
            <a:r>
              <a:rPr lang="fr-FR" sz="1800" b="1" dirty="0" smtClean="0"/>
              <a:t>import </a:t>
            </a:r>
            <a:r>
              <a:rPr lang="fr-FR" sz="1800" b="1" dirty="0" err="1" smtClean="0"/>
              <a:t>nltk</a:t>
            </a:r>
            <a:r>
              <a:rPr lang="fr-FR" sz="18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fr-FR" sz="1800" b="1" dirty="0" smtClean="0">
                <a:solidFill>
                  <a:srgbClr val="C00000"/>
                </a:solidFill>
              </a:rPr>
              <a:t>&gt;&gt;&gt; </a:t>
            </a:r>
            <a:r>
              <a:rPr lang="fr-FR" sz="1800" b="1" dirty="0" err="1" smtClean="0"/>
              <a:t>nltk.download</a:t>
            </a:r>
            <a:r>
              <a:rPr lang="fr-FR" sz="1800" b="1" dirty="0" smtClean="0"/>
              <a:t>()</a:t>
            </a: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4098" name="Picture 2" descr="../images/nltk-downloa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6362700" cy="3565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 corpus textuels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96457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149080"/>
            <a:ext cx="7056784" cy="184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0"/>
            <a:ext cx="7704667" cy="955575"/>
          </a:xfrm>
        </p:spPr>
        <p:txBody>
          <a:bodyPr/>
          <a:lstStyle/>
          <a:p>
            <a:r>
              <a:rPr lang="fr-FR" dirty="0" smtClean="0"/>
              <a:t>Exemples comptages statistiques…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910920"/>
            <a:ext cx="7704667" cy="494708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Nombre de </a:t>
            </a:r>
            <a:r>
              <a:rPr lang="fr-FR" sz="2000" dirty="0" err="1" smtClean="0"/>
              <a:t>Tokens</a:t>
            </a:r>
            <a:r>
              <a:rPr lang="fr-FR" sz="2000" dirty="0" smtClean="0"/>
              <a:t> (suite de caractères regroupés)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smtClean="0"/>
              <a:t>Nombre de mots différents = taille du vocabulaire (y compris les ponctuations)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smtClean="0"/>
              <a:t>Nombre d’occurrences d’un mot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556792"/>
            <a:ext cx="367240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7537" y="3441213"/>
            <a:ext cx="3672408" cy="129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5903" y="5188423"/>
            <a:ext cx="4757246" cy="15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S’exercer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>
                <a:hlinkClick r:id="rId3"/>
              </a:rPr>
              <a:t>https://www.nltk.org/book/ch01.html</a:t>
            </a:r>
            <a:endParaRPr lang="fr-FR" dirty="0" smtClean="0"/>
          </a:p>
          <a:p>
            <a:pPr>
              <a:spcBef>
                <a:spcPts val="0"/>
              </a:spcBef>
              <a:buNone/>
            </a:pPr>
            <a:r>
              <a:rPr lang="fr-FR" dirty="0" smtClean="0">
                <a:hlinkClick r:id="rId4"/>
              </a:rPr>
              <a:t>https://www.nltk.org/book/ch02.html</a:t>
            </a:r>
            <a:endParaRPr lang="fr-FR" dirty="0" smtClean="0"/>
          </a:p>
          <a:p>
            <a:r>
              <a:rPr lang="fr-FR" dirty="0" smtClean="0"/>
              <a:t>Calculer la diversité du vocabulaire d’un texte: </a:t>
            </a:r>
          </a:p>
          <a:p>
            <a:pPr>
              <a:buNone/>
            </a:pPr>
            <a:r>
              <a:rPr lang="fr-FR" dirty="0" smtClean="0"/>
              <a:t>  </a:t>
            </a:r>
            <a:r>
              <a:rPr lang="fr-FR" i="1" dirty="0" smtClean="0">
                <a:solidFill>
                  <a:srgbClr val="0070C0"/>
                </a:solidFill>
              </a:rPr>
              <a:t>Nombre de mots/ Nombre de </a:t>
            </a:r>
            <a:r>
              <a:rPr lang="fr-FR" i="1" dirty="0" err="1" smtClean="0">
                <a:solidFill>
                  <a:srgbClr val="0070C0"/>
                </a:solidFill>
              </a:rPr>
              <a:t>tokens</a:t>
            </a:r>
            <a:endParaRPr lang="fr-FR" i="1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Calculer le pourcentage d’occurrences d’un mot dans un texte: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i="1" dirty="0" smtClean="0">
                <a:solidFill>
                  <a:srgbClr val="0070C0"/>
                </a:solidFill>
              </a:rPr>
              <a:t> Nombre d’occurrences d’un mot * 100/ Nombre de </a:t>
            </a:r>
            <a:r>
              <a:rPr lang="fr-FR" i="1" dirty="0" err="1" smtClean="0">
                <a:solidFill>
                  <a:srgbClr val="0070C0"/>
                </a:solidFill>
              </a:rPr>
              <a:t>tokens</a:t>
            </a:r>
            <a:endParaRPr lang="fr-FR" i="1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Explorer la </a:t>
            </a:r>
            <a:r>
              <a:rPr lang="fr-FR" dirty="0" smtClean="0">
                <a:solidFill>
                  <a:srgbClr val="0070C0"/>
                </a:solidFill>
              </a:rPr>
              <a:t>fréquence de distribution </a:t>
            </a:r>
            <a:r>
              <a:rPr lang="fr-FR" dirty="0" smtClean="0"/>
              <a:t>des mots suivants dans un texte:   ’</a:t>
            </a:r>
            <a:r>
              <a:rPr lang="en-US" dirty="0" smtClean="0"/>
              <a:t>can', 'could', 'may', 'might', 'must', 'will‘ en </a:t>
            </a:r>
            <a:r>
              <a:rPr lang="en-US" dirty="0" err="1" smtClean="0"/>
              <a:t>utilisant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FreqDist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Donner les 10 </a:t>
            </a:r>
            <a:r>
              <a:rPr lang="en-US" dirty="0" err="1" smtClean="0"/>
              <a:t>mots</a:t>
            </a:r>
            <a:r>
              <a:rPr lang="en-US" dirty="0" smtClean="0"/>
              <a:t> les plus </a:t>
            </a:r>
            <a:r>
              <a:rPr lang="en-US" dirty="0" err="1" smtClean="0"/>
              <a:t>fréquents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S’exercer +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B9E32-0009-4683-BA0C-CF4C174A2F0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971600" y="1052736"/>
            <a:ext cx="7704667" cy="50910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Zipf</a:t>
            </a:r>
            <a:r>
              <a:rPr lang="fr-FR" dirty="0" smtClean="0"/>
              <a:t> (</a:t>
            </a:r>
            <a:r>
              <a:rPr lang="fr-FR" dirty="0" smtClean="0">
                <a:hlinkClick r:id="rId3" tooltip="1902"/>
              </a:rPr>
              <a:t>1902</a:t>
            </a:r>
            <a:r>
              <a:rPr lang="fr-FR" dirty="0" smtClean="0"/>
              <a:t>-</a:t>
            </a:r>
            <a:r>
              <a:rPr lang="fr-FR" dirty="0" smtClean="0">
                <a:hlinkClick r:id="rId4" tooltip="1950"/>
              </a:rPr>
              <a:t>1950</a:t>
            </a:r>
            <a:r>
              <a:rPr lang="fr-FR" dirty="0" smtClean="0"/>
              <a:t>) avait entrepris d'analyser une œuvre monumentale de </a:t>
            </a:r>
            <a:r>
              <a:rPr lang="fr-FR" dirty="0" smtClean="0">
                <a:hlinkClick r:id="rId5" tooltip="James Joyce"/>
              </a:rPr>
              <a:t>James Joyce</a:t>
            </a:r>
            <a:r>
              <a:rPr lang="fr-FR" dirty="0" smtClean="0"/>
              <a:t>, </a:t>
            </a:r>
            <a:r>
              <a:rPr lang="fr-FR" i="1" dirty="0" smtClean="0">
                <a:hlinkClick r:id="rId6" tooltip="Ulysse (roman)"/>
              </a:rPr>
              <a:t>Ulysse</a:t>
            </a:r>
            <a:r>
              <a:rPr lang="fr-FR" dirty="0" smtClean="0"/>
              <a:t>, d'en compter les mots distincts, et de les présenter par ordre décroissant du nombre d'occurrences. La légende dit que : </a:t>
            </a:r>
          </a:p>
          <a:p>
            <a:pPr>
              <a:buNone/>
            </a:pPr>
            <a:r>
              <a:rPr lang="fr-FR" dirty="0" smtClean="0"/>
              <a:t>    Le mot le plus courant revenait 8 000 fois ;</a:t>
            </a:r>
          </a:p>
          <a:p>
            <a:pPr>
              <a:buNone/>
            </a:pPr>
            <a:r>
              <a:rPr lang="fr-FR" dirty="0" smtClean="0"/>
              <a:t>    Le dixième mot 800 fois ;</a:t>
            </a:r>
          </a:p>
          <a:p>
            <a:pPr>
              <a:buNone/>
            </a:pPr>
            <a:r>
              <a:rPr lang="fr-FR" dirty="0" smtClean="0"/>
              <a:t>    Le centième, 80 fois ;</a:t>
            </a:r>
          </a:p>
          <a:p>
            <a:pPr>
              <a:buNone/>
            </a:pPr>
            <a:r>
              <a:rPr lang="fr-FR" dirty="0" smtClean="0"/>
              <a:t>    et le millième, 8 fois.</a:t>
            </a:r>
          </a:p>
          <a:p>
            <a:pPr>
              <a:buNone/>
            </a:pPr>
            <a:r>
              <a:rPr lang="fr-FR" dirty="0" smtClean="0"/>
              <a:t>     </a:t>
            </a:r>
          </a:p>
          <a:p>
            <a:pPr>
              <a:buNone/>
            </a:pPr>
            <a:r>
              <a:rPr lang="fr-FR" dirty="0" smtClean="0"/>
              <a:t>     La loi de </a:t>
            </a:r>
            <a:r>
              <a:rPr lang="fr-FR" dirty="0" err="1" smtClean="0"/>
              <a:t>Zipf</a:t>
            </a:r>
            <a:r>
              <a:rPr lang="fr-FR" dirty="0" smtClean="0"/>
              <a:t> prévoit que dans un texte donné, la fréquence d'occurrence </a:t>
            </a:r>
            <a:r>
              <a:rPr lang="fr-FR" i="1" dirty="0" smtClean="0"/>
              <a:t>f</a:t>
            </a:r>
            <a:r>
              <a:rPr lang="fr-FR" dirty="0" smtClean="0"/>
              <a:t>(</a:t>
            </a:r>
            <a:r>
              <a:rPr lang="fr-FR" i="1" dirty="0" smtClean="0"/>
              <a:t>n</a:t>
            </a:r>
            <a:r>
              <a:rPr lang="fr-FR" dirty="0" smtClean="0"/>
              <a:t>) d'un mot est liée à son rang </a:t>
            </a:r>
            <a:r>
              <a:rPr lang="fr-FR" i="1" dirty="0" smtClean="0"/>
              <a:t>n</a:t>
            </a:r>
            <a:r>
              <a:rPr lang="fr-FR" dirty="0" smtClean="0"/>
              <a:t> dans l'ordre des fréquences par une loi de la forme f ( n ) = K \n   où K est une constante</a:t>
            </a:r>
          </a:p>
          <a:p>
            <a:pPr>
              <a:buNone/>
            </a:pPr>
            <a:r>
              <a:rPr lang="fr-FR" b="1" dirty="0" smtClean="0"/>
              <a:t>Exercice:</a:t>
            </a:r>
            <a:r>
              <a:rPr lang="fr-FR" dirty="0" smtClean="0"/>
              <a:t> Vérifier la loi de Zip sur un texte donné</a:t>
            </a:r>
            <a:endParaRPr lang="fr-FR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TM02900720[[fn=Intégrale]]</Template>
  <TotalTime>2854</TotalTime>
  <Words>508</Words>
  <Application>Microsoft Office PowerPoint</Application>
  <PresentationFormat>Affichage à l'écran (4:3)</PresentationFormat>
  <Paragraphs>140</Paragraphs>
  <Slides>11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HDOfficeLightV0</vt:lpstr>
      <vt:lpstr>Parallaxe</vt:lpstr>
      <vt:lpstr> Traitement Automatique du Langage Naturel (TALN)</vt:lpstr>
      <vt:lpstr>Python?</vt:lpstr>
      <vt:lpstr>Références</vt:lpstr>
      <vt:lpstr>Premier contact</vt:lpstr>
      <vt:lpstr>Premier contact avec NLTK</vt:lpstr>
      <vt:lpstr>Chargement de corpus textuels</vt:lpstr>
      <vt:lpstr>Exemples comptages statistiques…</vt:lpstr>
      <vt:lpstr>S’exercer  </vt:lpstr>
      <vt:lpstr>S’exercer +  </vt:lpstr>
      <vt:lpstr>Solution</vt:lpstr>
      <vt:lpstr>Solution (suite)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chiraz</dc:creator>
  <cp:lastModifiedBy>maroaune oussama</cp:lastModifiedBy>
  <cp:revision>148</cp:revision>
  <dcterms:created xsi:type="dcterms:W3CDTF">1601-01-01T00:00:00Z</dcterms:created>
  <dcterms:modified xsi:type="dcterms:W3CDTF">2019-11-18T11:10:28Z</dcterms:modified>
</cp:coreProperties>
</file>