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4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5AC11-4745-4587-8DEA-9F556205B3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6BDA47-4405-4A6E-A41F-887CCEED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E98D12-F1B5-4D81-96C9-5B8FA951CA24}"/>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5" name="页脚占位符 4">
            <a:extLst>
              <a:ext uri="{FF2B5EF4-FFF2-40B4-BE49-F238E27FC236}">
                <a16:creationId xmlns:a16="http://schemas.microsoft.com/office/drawing/2014/main" id="{383A2A34-ED84-465E-80C8-A12A1457E7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06704D-0CD2-47DB-A82E-D2A5D3345944}"/>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41540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67ABE-AC19-495B-9B91-EE9D81D651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B89D83-7950-4CAB-AA8F-3E1E822DBB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7E5AC6-F6B6-47A3-A296-113EFCCF4C87}"/>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5" name="页脚占位符 4">
            <a:extLst>
              <a:ext uri="{FF2B5EF4-FFF2-40B4-BE49-F238E27FC236}">
                <a16:creationId xmlns:a16="http://schemas.microsoft.com/office/drawing/2014/main" id="{72CAAF49-24A5-4FEE-8727-1D31BD8976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67E12C-9C6C-4002-915A-41F071EB9E5F}"/>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2632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5C0F9B-B3B8-4215-85DE-376560622F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703994-A558-4960-8762-B9447A1DC9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0F28C9-0CCC-4524-9DE6-2B5654330F34}"/>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5" name="页脚占位符 4">
            <a:extLst>
              <a:ext uri="{FF2B5EF4-FFF2-40B4-BE49-F238E27FC236}">
                <a16:creationId xmlns:a16="http://schemas.microsoft.com/office/drawing/2014/main" id="{E1673AB9-929E-4F39-BC9F-140F3FAE47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9E338B-DBEE-4670-8510-399D4CFA3481}"/>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204849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A245D-D951-4E46-A39C-CA8C7C372C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FB7B17-61E4-4F11-98E5-5535B0BBCB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FF0C9E-56EF-4D75-B1D0-D477791389D6}"/>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5" name="页脚占位符 4">
            <a:extLst>
              <a:ext uri="{FF2B5EF4-FFF2-40B4-BE49-F238E27FC236}">
                <a16:creationId xmlns:a16="http://schemas.microsoft.com/office/drawing/2014/main" id="{7DC07F91-6BCB-4DFA-9D8E-43B95C523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489F68-E51F-4F59-9310-3B75E146FC97}"/>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350910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C3AB9-3098-4971-A236-01225A77A3E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6DC07A-642D-4652-878C-48387C05D9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FEE4B6-13E9-48F2-80C4-F5D748CC56E0}"/>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5" name="页脚占位符 4">
            <a:extLst>
              <a:ext uri="{FF2B5EF4-FFF2-40B4-BE49-F238E27FC236}">
                <a16:creationId xmlns:a16="http://schemas.microsoft.com/office/drawing/2014/main" id="{DE2C0654-C043-4760-A3ED-07817CC3C7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F912CB-26E3-4AB4-9519-19A24221C123}"/>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57440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9FC1F-9D82-427C-85FE-22D9FC5FDC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008E7D-0036-4234-A5BB-EB4A5C3BE2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486627-0893-4E78-9866-9AE034D29B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CE63AC-EE20-4B84-A5E4-C4A9DC873298}"/>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6" name="页脚占位符 5">
            <a:extLst>
              <a:ext uri="{FF2B5EF4-FFF2-40B4-BE49-F238E27FC236}">
                <a16:creationId xmlns:a16="http://schemas.microsoft.com/office/drawing/2014/main" id="{FB50F841-B93A-4282-ABD5-3C8033823E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8616ED-1A26-44DF-AB89-218255D0EABD}"/>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91673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CCC32-AD49-47A8-B505-7441810E78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C79FDE8-343F-4113-A5DB-26890EFC8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DB6F3E-F5B5-4365-BB89-DC3BC11D0B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6A4F75-ECB9-4353-A0B5-63014866F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BF29FE-0C1E-4DE0-B73F-6C0203A3BA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2F48C3-377A-4A39-86CA-A16F9B2ABEA3}"/>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8" name="页脚占位符 7">
            <a:extLst>
              <a:ext uri="{FF2B5EF4-FFF2-40B4-BE49-F238E27FC236}">
                <a16:creationId xmlns:a16="http://schemas.microsoft.com/office/drawing/2014/main" id="{CFCD93E9-CA51-4150-BD80-41D4D627E1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12FDB0-F788-46A2-AB0E-AD4147CB5D94}"/>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410837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18192-5C44-4BCA-B478-65598C6266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461EA0-B225-489E-BB89-054D4155F219}"/>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4" name="页脚占位符 3">
            <a:extLst>
              <a:ext uri="{FF2B5EF4-FFF2-40B4-BE49-F238E27FC236}">
                <a16:creationId xmlns:a16="http://schemas.microsoft.com/office/drawing/2014/main" id="{A08F4D6B-0FFF-4103-A7C2-F51966718B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890C6A-707E-46B3-B26B-E48D5D5BB6F8}"/>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313056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310A28-840A-4D20-9AD4-4B0BF3F21EBB}"/>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3" name="页脚占位符 2">
            <a:extLst>
              <a:ext uri="{FF2B5EF4-FFF2-40B4-BE49-F238E27FC236}">
                <a16:creationId xmlns:a16="http://schemas.microsoft.com/office/drawing/2014/main" id="{0826697C-4631-48E6-8BDD-576031ADDB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080FF2-42E2-4E28-A4F3-40988F4B7F48}"/>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160308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0B1C3-C6DD-41E4-A3A5-CC935EE209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B280CA-6DE7-4020-96FC-9A3E2020D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7BBA82-FE5D-4FCC-B756-8FD85BAAB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242295-5E48-41A2-BC13-6D115A1399BF}"/>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6" name="页脚占位符 5">
            <a:extLst>
              <a:ext uri="{FF2B5EF4-FFF2-40B4-BE49-F238E27FC236}">
                <a16:creationId xmlns:a16="http://schemas.microsoft.com/office/drawing/2014/main" id="{F8A37206-3A86-48DA-830F-B11B15D94A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D48B5B-3E92-4A5D-AB72-FCC2347AC5C1}"/>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185042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E848B-D222-424A-AEB8-A823266E25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3EA9A0-03D5-4218-A28C-5EE03D53A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D70EF0-FC27-4D27-AF15-5A2D1775B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291F2F-CAEE-4790-A247-AFE84538943A}"/>
              </a:ext>
            </a:extLst>
          </p:cNvPr>
          <p:cNvSpPr>
            <a:spLocks noGrp="1"/>
          </p:cNvSpPr>
          <p:nvPr>
            <p:ph type="dt" sz="half" idx="10"/>
          </p:nvPr>
        </p:nvSpPr>
        <p:spPr/>
        <p:txBody>
          <a:bodyPr/>
          <a:lstStyle/>
          <a:p>
            <a:fld id="{B631B806-A335-4D6A-A361-710CC7BD9A20}" type="datetimeFigureOut">
              <a:rPr lang="zh-CN" altLang="en-US" smtClean="0"/>
              <a:t>2024/7/4</a:t>
            </a:fld>
            <a:endParaRPr lang="zh-CN" altLang="en-US"/>
          </a:p>
        </p:txBody>
      </p:sp>
      <p:sp>
        <p:nvSpPr>
          <p:cNvPr id="6" name="页脚占位符 5">
            <a:extLst>
              <a:ext uri="{FF2B5EF4-FFF2-40B4-BE49-F238E27FC236}">
                <a16:creationId xmlns:a16="http://schemas.microsoft.com/office/drawing/2014/main" id="{3443BAB8-BC93-481D-A737-52B26CFA33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63E57B-C1EC-4888-84B1-3885274B7597}"/>
              </a:ext>
            </a:extLst>
          </p:cNvPr>
          <p:cNvSpPr>
            <a:spLocks noGrp="1"/>
          </p:cNvSpPr>
          <p:nvPr>
            <p:ph type="sldNum" sz="quarter" idx="12"/>
          </p:nvPr>
        </p:nvSpPr>
        <p:spPr/>
        <p:txBody>
          <a:body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213722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21D567-C931-4EB6-B666-E8754A5BD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321FC5-4237-4580-9ED6-D0883B442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1C1A51-8835-4C5A-A7C9-7CB01EEB4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1B806-A335-4D6A-A361-710CC7BD9A20}" type="datetimeFigureOut">
              <a:rPr lang="zh-CN" altLang="en-US" smtClean="0"/>
              <a:t>2024/7/4</a:t>
            </a:fld>
            <a:endParaRPr lang="zh-CN" altLang="en-US"/>
          </a:p>
        </p:txBody>
      </p:sp>
      <p:sp>
        <p:nvSpPr>
          <p:cNvPr id="5" name="页脚占位符 4">
            <a:extLst>
              <a:ext uri="{FF2B5EF4-FFF2-40B4-BE49-F238E27FC236}">
                <a16:creationId xmlns:a16="http://schemas.microsoft.com/office/drawing/2014/main" id="{9A664AC1-9537-4375-AC06-0DA5B6E1D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10EF83-4045-4D7C-B414-34CEC29A5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B161D-EE33-4605-9ABB-6A2E8656E990}" type="slidenum">
              <a:rPr lang="zh-CN" altLang="en-US" smtClean="0"/>
              <a:t>‹#›</a:t>
            </a:fld>
            <a:endParaRPr lang="zh-CN" altLang="en-US"/>
          </a:p>
        </p:txBody>
      </p:sp>
    </p:spTree>
    <p:extLst>
      <p:ext uri="{BB962C8B-B14F-4D97-AF65-F5344CB8AC3E}">
        <p14:creationId xmlns:p14="http://schemas.microsoft.com/office/powerpoint/2010/main" val="192978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31390-4C2B-4823-8CF3-2F33760CC566}"/>
              </a:ext>
            </a:extLst>
          </p:cNvPr>
          <p:cNvSpPr>
            <a:spLocks noGrp="1"/>
          </p:cNvSpPr>
          <p:nvPr>
            <p:ph type="ctrTitle"/>
          </p:nvPr>
        </p:nvSpPr>
        <p:spPr/>
        <p:txBody>
          <a:bodyPr/>
          <a:lstStyle/>
          <a:p>
            <a:r>
              <a:rPr lang="en-US" altLang="zh-CN" dirty="0"/>
              <a:t>MINI-Z</a:t>
            </a:r>
            <a:endParaRPr lang="zh-CN" altLang="en-US" dirty="0"/>
          </a:p>
        </p:txBody>
      </p:sp>
      <p:sp>
        <p:nvSpPr>
          <p:cNvPr id="3" name="副标题 2">
            <a:extLst>
              <a:ext uri="{FF2B5EF4-FFF2-40B4-BE49-F238E27FC236}">
                <a16:creationId xmlns:a16="http://schemas.microsoft.com/office/drawing/2014/main" id="{FEB485C8-C2D9-44A2-9E4A-DB530EB42AE5}"/>
              </a:ext>
            </a:extLst>
          </p:cNvPr>
          <p:cNvSpPr>
            <a:spLocks noGrp="1"/>
          </p:cNvSpPr>
          <p:nvPr>
            <p:ph type="subTitle" idx="1"/>
          </p:nvPr>
        </p:nvSpPr>
        <p:spPr>
          <a:xfrm>
            <a:off x="1524000" y="4303936"/>
            <a:ext cx="9144000" cy="1655762"/>
          </a:xfrm>
        </p:spPr>
        <p:txBody>
          <a:bodyPr/>
          <a:lstStyle/>
          <a:p>
            <a:pPr algn="r"/>
            <a:r>
              <a:rPr lang="zh-CN" altLang="en-US" dirty="0"/>
              <a:t>开发人</a:t>
            </a:r>
            <a:r>
              <a:rPr lang="en-US" altLang="zh-CN" dirty="0"/>
              <a:t>——</a:t>
            </a:r>
            <a:r>
              <a:rPr lang="zh-CN" altLang="en-US" dirty="0"/>
              <a:t>余儒鹏</a:t>
            </a:r>
          </a:p>
        </p:txBody>
      </p:sp>
    </p:spTree>
    <p:extLst>
      <p:ext uri="{BB962C8B-B14F-4D97-AF65-F5344CB8AC3E}">
        <p14:creationId xmlns:p14="http://schemas.microsoft.com/office/powerpoint/2010/main" val="253212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42AD8-8DF5-497B-82BF-8B30DA264FD1}"/>
              </a:ext>
            </a:extLst>
          </p:cNvPr>
          <p:cNvSpPr>
            <a:spLocks noGrp="1"/>
          </p:cNvSpPr>
          <p:nvPr>
            <p:ph type="title"/>
          </p:nvPr>
        </p:nvSpPr>
        <p:spPr/>
        <p:txBody>
          <a:bodyPr/>
          <a:lstStyle/>
          <a:p>
            <a:r>
              <a:rPr lang="zh-CN" altLang="en-US" dirty="0"/>
              <a:t>动作拆分</a:t>
            </a:r>
          </a:p>
        </p:txBody>
      </p:sp>
      <p:graphicFrame>
        <p:nvGraphicFramePr>
          <p:cNvPr id="4" name="内容占位符 3">
            <a:extLst>
              <a:ext uri="{FF2B5EF4-FFF2-40B4-BE49-F238E27FC236}">
                <a16:creationId xmlns:a16="http://schemas.microsoft.com/office/drawing/2014/main" id="{1A1FA4C6-E168-4DD8-959B-96696DE88FE2}"/>
              </a:ext>
            </a:extLst>
          </p:cNvPr>
          <p:cNvGraphicFramePr>
            <a:graphicFrameLocks noGrp="1"/>
          </p:cNvGraphicFramePr>
          <p:nvPr>
            <p:ph idx="1"/>
            <p:extLst>
              <p:ext uri="{D42A27DB-BD31-4B8C-83A1-F6EECF244321}">
                <p14:modId xmlns:p14="http://schemas.microsoft.com/office/powerpoint/2010/main" val="4024109170"/>
              </p:ext>
            </p:extLst>
          </p:nvPr>
        </p:nvGraphicFramePr>
        <p:xfrm>
          <a:off x="2195848" y="2562894"/>
          <a:ext cx="8726510" cy="3419340"/>
        </p:xfrm>
        <a:graphic>
          <a:graphicData uri="http://schemas.openxmlformats.org/drawingml/2006/table">
            <a:tbl>
              <a:tblPr firstRow="1" firstCol="1" bandRow="1">
                <a:tableStyleId>{5C22544A-7EE6-4342-B048-85BDC9FD1C3A}</a:tableStyleId>
              </a:tblPr>
              <a:tblGrid>
                <a:gridCol w="4363255">
                  <a:extLst>
                    <a:ext uri="{9D8B030D-6E8A-4147-A177-3AD203B41FA5}">
                      <a16:colId xmlns:a16="http://schemas.microsoft.com/office/drawing/2014/main" val="4207802441"/>
                    </a:ext>
                  </a:extLst>
                </a:gridCol>
                <a:gridCol w="4363255">
                  <a:extLst>
                    <a:ext uri="{9D8B030D-6E8A-4147-A177-3AD203B41FA5}">
                      <a16:colId xmlns:a16="http://schemas.microsoft.com/office/drawing/2014/main" val="3514779746"/>
                    </a:ext>
                  </a:extLst>
                </a:gridCol>
              </a:tblGrid>
              <a:tr h="569890">
                <a:tc>
                  <a:txBody>
                    <a:bodyPr/>
                    <a:lstStyle/>
                    <a:p>
                      <a:r>
                        <a:rPr lang="zh-CN" sz="1200" kern="100">
                          <a:effectLst/>
                        </a:rPr>
                        <a:t>节点名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说明</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811739"/>
                  </a:ext>
                </a:extLst>
              </a:tr>
              <a:tr h="569890">
                <a:tc>
                  <a:txBody>
                    <a:bodyPr/>
                    <a:lstStyle/>
                    <a:p>
                      <a:r>
                        <a:rPr lang="zh-CN" sz="1200" kern="100">
                          <a:effectLst/>
                        </a:rPr>
                        <a:t>动作开始帧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动作开始，开始播放动画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5290704"/>
                  </a:ext>
                </a:extLst>
              </a:tr>
              <a:tr h="569890">
                <a:tc>
                  <a:txBody>
                    <a:bodyPr/>
                    <a:lstStyle/>
                    <a:p>
                      <a:r>
                        <a:rPr lang="zh-CN" sz="1200" kern="100">
                          <a:effectLst/>
                        </a:rPr>
                        <a:t>伤害判定帧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动作的这几帧进行攻击的判定</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7065067"/>
                  </a:ext>
                </a:extLst>
              </a:tr>
              <a:tr h="569890">
                <a:tc>
                  <a:txBody>
                    <a:bodyPr/>
                    <a:lstStyle/>
                    <a:p>
                      <a:r>
                        <a:rPr lang="zh-CN" sz="1200" kern="100">
                          <a:effectLst/>
                        </a:rPr>
                        <a:t>连招判定帧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在这帧后可以衔接下个连招</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3216252"/>
                  </a:ext>
                </a:extLst>
              </a:tr>
              <a:tr h="569890">
                <a:tc>
                  <a:txBody>
                    <a:bodyPr/>
                    <a:lstStyle/>
                    <a:p>
                      <a:r>
                        <a:rPr lang="zh-CN" sz="1200" kern="100">
                          <a:effectLst/>
                        </a:rPr>
                        <a:t>动作后摇帧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在这帧后可被任意动作打断</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5217825"/>
                  </a:ext>
                </a:extLst>
              </a:tr>
              <a:tr h="569890">
                <a:tc>
                  <a:txBody>
                    <a:bodyPr/>
                    <a:lstStyle/>
                    <a:p>
                      <a:r>
                        <a:rPr lang="zh-CN" sz="1200" kern="100">
                          <a:effectLst/>
                        </a:rPr>
                        <a:t>动作结束帧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dirty="0">
                          <a:effectLst/>
                        </a:rPr>
                        <a:t>动作结束，回到默认状态</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0289790"/>
                  </a:ext>
                </a:extLst>
              </a:tr>
            </a:tbl>
          </a:graphicData>
        </a:graphic>
      </p:graphicFrame>
    </p:spTree>
    <p:extLst>
      <p:ext uri="{BB962C8B-B14F-4D97-AF65-F5344CB8AC3E}">
        <p14:creationId xmlns:p14="http://schemas.microsoft.com/office/powerpoint/2010/main" val="424114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A7C6B-2E35-409D-8AC0-1D42E074DF85}"/>
              </a:ext>
            </a:extLst>
          </p:cNvPr>
          <p:cNvSpPr>
            <a:spLocks noGrp="1"/>
          </p:cNvSpPr>
          <p:nvPr>
            <p:ph type="title"/>
          </p:nvPr>
        </p:nvSpPr>
        <p:spPr/>
        <p:txBody>
          <a:bodyPr/>
          <a:lstStyle/>
          <a:p>
            <a:r>
              <a:rPr lang="zh-CN" altLang="en-US" dirty="0"/>
              <a:t>其他功能</a:t>
            </a:r>
          </a:p>
        </p:txBody>
      </p:sp>
      <p:sp>
        <p:nvSpPr>
          <p:cNvPr id="3" name="内容占位符 2">
            <a:extLst>
              <a:ext uri="{FF2B5EF4-FFF2-40B4-BE49-F238E27FC236}">
                <a16:creationId xmlns:a16="http://schemas.microsoft.com/office/drawing/2014/main" id="{0D8B8895-B799-41E0-B60F-B76706D6E628}"/>
              </a:ext>
            </a:extLst>
          </p:cNvPr>
          <p:cNvSpPr>
            <a:spLocks noGrp="1"/>
          </p:cNvSpPr>
          <p:nvPr>
            <p:ph idx="1"/>
          </p:nvPr>
        </p:nvSpPr>
        <p:spPr/>
        <p:txBody>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软锁定：</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当玩家朝向怪物，距离怪物一定范围内，进行攻击动作且没有主动偏离怪物方向的操作时，对角色的方向进行细微修正，使得玩家攻击能够持续的命中敌人。</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格挡：</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如果在敌人即将攻击时切换角色，新上场的角色将进行格挡。如果格挡成功，则能进行格挡反击。</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多人在场：</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在角色进行部分动作时切人，当前角色不会立即消失而是继续完成当前动作以达成多个角色同时在场的效果。</a:t>
            </a:r>
          </a:p>
          <a:p>
            <a:endParaRPr lang="zh-CN" altLang="en-US" dirty="0"/>
          </a:p>
        </p:txBody>
      </p:sp>
    </p:spTree>
    <p:extLst>
      <p:ext uri="{BB962C8B-B14F-4D97-AF65-F5344CB8AC3E}">
        <p14:creationId xmlns:p14="http://schemas.microsoft.com/office/powerpoint/2010/main" val="372665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407F9-5B63-4317-83E2-8EDDF1277E21}"/>
              </a:ext>
            </a:extLst>
          </p:cNvPr>
          <p:cNvSpPr>
            <a:spLocks noGrp="1"/>
          </p:cNvSpPr>
          <p:nvPr>
            <p:ph type="title"/>
          </p:nvPr>
        </p:nvSpPr>
        <p:spPr/>
        <p:txBody>
          <a:bodyPr/>
          <a:lstStyle/>
          <a:p>
            <a:r>
              <a:rPr lang="zh-CN" altLang="en-US" dirty="0"/>
              <a:t>敌人</a:t>
            </a:r>
          </a:p>
        </p:txBody>
      </p:sp>
      <p:sp>
        <p:nvSpPr>
          <p:cNvPr id="3" name="内容占位符 2">
            <a:extLst>
              <a:ext uri="{FF2B5EF4-FFF2-40B4-BE49-F238E27FC236}">
                <a16:creationId xmlns:a16="http://schemas.microsoft.com/office/drawing/2014/main" id="{8D8B8A8C-53B5-400B-B065-C8644D996CB0}"/>
              </a:ext>
            </a:extLst>
          </p:cNvPr>
          <p:cNvSpPr>
            <a:spLocks noGrp="1"/>
          </p:cNvSpPr>
          <p:nvPr>
            <p:ph idx="1"/>
          </p:nvPr>
        </p:nvSpPr>
        <p:spPr/>
        <p:txBody>
          <a:bodyPr/>
          <a:lstStyle/>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一共两种怪物</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一个近战猪头兵一个远程猪头兵。</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敌人未发现角色时待机，发现角色且距离较远时缓慢移向角色，距离到特定值时快速跑向敌人并在角色进入攻击范围后攻击。</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近战兵有普通攻击与连击两种攻击方法，都可以触发角色的格挡。</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远程兵有一种攻击方式，无法触发格挡。</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怪物有血量与韧性，韧性归零后进入受击硬直并恢复韧性，血量归零后死亡。</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当场景中全部怪物死亡后游戏胜利。</a:t>
            </a:r>
          </a:p>
          <a:p>
            <a:endParaRPr lang="zh-CN" altLang="en-US" dirty="0"/>
          </a:p>
        </p:txBody>
      </p:sp>
    </p:spTree>
    <p:extLst>
      <p:ext uri="{BB962C8B-B14F-4D97-AF65-F5344CB8AC3E}">
        <p14:creationId xmlns:p14="http://schemas.microsoft.com/office/powerpoint/2010/main" val="7565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FE408-02B1-4A58-8BFE-D932EEE08F9B}"/>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8A635A5-8537-49FC-84E4-D562FB8114B8}"/>
              </a:ext>
            </a:extLst>
          </p:cNvPr>
          <p:cNvPicPr>
            <a:picLocks noGrp="1"/>
          </p:cNvPicPr>
          <p:nvPr>
            <p:ph idx="1"/>
          </p:nvPr>
        </p:nvPicPr>
        <p:blipFill>
          <a:blip r:embed="rId2"/>
          <a:stretch>
            <a:fillRect/>
          </a:stretch>
        </p:blipFill>
        <p:spPr>
          <a:xfrm>
            <a:off x="592429" y="365125"/>
            <a:ext cx="10761372" cy="5958402"/>
          </a:xfrm>
          <a:prstGeom prst="rect">
            <a:avLst/>
          </a:prstGeom>
        </p:spPr>
      </p:pic>
    </p:spTree>
    <p:extLst>
      <p:ext uri="{BB962C8B-B14F-4D97-AF65-F5344CB8AC3E}">
        <p14:creationId xmlns:p14="http://schemas.microsoft.com/office/powerpoint/2010/main" val="397058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B1798-93F0-426E-BD13-81F55CC5AD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59299D-76FD-48AF-BD0C-0100DC74662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6F9003A-FE1D-46BF-9A55-16E4789AFF54}"/>
              </a:ext>
            </a:extLst>
          </p:cNvPr>
          <p:cNvPicPr/>
          <p:nvPr/>
        </p:nvPicPr>
        <p:blipFill>
          <a:blip r:embed="rId2"/>
          <a:stretch>
            <a:fillRect/>
          </a:stretch>
        </p:blipFill>
        <p:spPr>
          <a:xfrm>
            <a:off x="921912" y="231820"/>
            <a:ext cx="10348175" cy="6156102"/>
          </a:xfrm>
          <a:prstGeom prst="rect">
            <a:avLst/>
          </a:prstGeom>
        </p:spPr>
      </p:pic>
    </p:spTree>
    <p:extLst>
      <p:ext uri="{BB962C8B-B14F-4D97-AF65-F5344CB8AC3E}">
        <p14:creationId xmlns:p14="http://schemas.microsoft.com/office/powerpoint/2010/main" val="141137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130C3-7489-471C-B2DF-2773AFA7D4B5}"/>
              </a:ext>
            </a:extLst>
          </p:cNvPr>
          <p:cNvSpPr>
            <a:spLocks noGrp="1"/>
          </p:cNvSpPr>
          <p:nvPr>
            <p:ph type="title"/>
          </p:nvPr>
        </p:nvSpPr>
        <p:spPr/>
        <p:txBody>
          <a:bodyPr/>
          <a:lstStyle/>
          <a:p>
            <a:r>
              <a:rPr lang="zh-CN" altLang="en-US" dirty="0"/>
              <a:t>技术难点</a:t>
            </a:r>
          </a:p>
        </p:txBody>
      </p:sp>
      <p:sp>
        <p:nvSpPr>
          <p:cNvPr id="3" name="内容占位符 2">
            <a:extLst>
              <a:ext uri="{FF2B5EF4-FFF2-40B4-BE49-F238E27FC236}">
                <a16:creationId xmlns:a16="http://schemas.microsoft.com/office/drawing/2014/main" id="{3E0D22AD-4877-416E-B458-957817907C60}"/>
              </a:ext>
            </a:extLst>
          </p:cNvPr>
          <p:cNvSpPr>
            <a:spLocks noGrp="1"/>
          </p:cNvSpPr>
          <p:nvPr>
            <p:ph idx="1"/>
          </p:nvPr>
        </p:nvSpPr>
        <p:spPr/>
        <p:txBody>
          <a:bodyPr>
            <a:norm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移动：</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character controller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root motion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控制角色。角色的奔跑通过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root motion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及控制动画播放速度来控制，以便使角色的动作与位移匹配。攻击位移则结合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root motion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character controller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的主动移动来实现，以便能自由调整攻击位移长度。</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旋转：</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smoothDampAngle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函数来实现角色方向的平滑变化及自由修改角色方向修正的时间。</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动作切换：</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通过状态机控制角色的不同状态。</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受击：</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获取受击的方向，通过动画状态机的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blendtree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获得混合的受击动画并利用协程与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character controller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进行受击位移</a:t>
            </a:r>
          </a:p>
          <a:p>
            <a:endParaRPr lang="zh-CN" altLang="en-US" dirty="0"/>
          </a:p>
        </p:txBody>
      </p:sp>
    </p:spTree>
    <p:extLst>
      <p:ext uri="{BB962C8B-B14F-4D97-AF65-F5344CB8AC3E}">
        <p14:creationId xmlns:p14="http://schemas.microsoft.com/office/powerpoint/2010/main" val="3221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A33E9-50C1-404A-9B22-F0F7823B21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529F8C-C955-43D2-A3D3-1C565EF7BF1D}"/>
              </a:ext>
            </a:extLst>
          </p:cNvPr>
          <p:cNvSpPr>
            <a:spLocks noGrp="1"/>
          </p:cNvSpPr>
          <p:nvPr>
            <p:ph idx="1"/>
          </p:nvPr>
        </p:nvSpPr>
        <p:spPr/>
        <p:txBody>
          <a:bodyPr>
            <a:normAutofit fontScale="92500" lnSpcReduction="10000"/>
          </a:bodyPr>
          <a:lstStyle/>
          <a:p>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格挡：</a:t>
            </a:r>
          </a:p>
          <a:p>
            <a:pPr marL="0" indent="0">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检测格挡范围内有无进行攻击的敌人，若检测到则计算对应的格挡位置与方向，切换角色并进入格挡状态。</a:t>
            </a:r>
          </a:p>
          <a:p>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多人在场：</a:t>
            </a:r>
          </a:p>
          <a:p>
            <a:pPr marL="0" indent="0">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切人时检测当前状态，通过延时标记在动作完成时再切换到后台状态。</a:t>
            </a:r>
          </a:p>
          <a:p>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打击感：</a:t>
            </a:r>
          </a:p>
          <a:p>
            <a:pPr marL="0" indent="0">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在攻击命中敌人时，通过控制动画播放速度实现打击停顿，通过</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cinemachine</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进行镜头震动。</a:t>
            </a:r>
          </a:p>
          <a:p>
            <a:pPr marL="0" indent="0">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在格挡成功时，通过修改全局</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timescale</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实现停顿，通过</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cinemachine</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实现镜头震动。</a:t>
            </a:r>
          </a:p>
          <a:p>
            <a:endParaRPr lang="zh-CN" altLang="en-US" dirty="0"/>
          </a:p>
        </p:txBody>
      </p:sp>
    </p:spTree>
    <p:extLst>
      <p:ext uri="{BB962C8B-B14F-4D97-AF65-F5344CB8AC3E}">
        <p14:creationId xmlns:p14="http://schemas.microsoft.com/office/powerpoint/2010/main" val="378462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E6FA0-E5ED-4D02-9613-27DDCFC0C46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291FF08-C955-4A21-B6BA-AB734F7B1FB1}"/>
              </a:ext>
            </a:extLst>
          </p:cNvPr>
          <p:cNvSpPr>
            <a:spLocks noGrp="1"/>
          </p:cNvSpPr>
          <p:nvPr>
            <p:ph idx="1"/>
          </p:nvPr>
        </p:nvSpPr>
        <p:spPr/>
        <p:txBody>
          <a:bodyPr/>
          <a:lstStyle/>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软锁定：</a:t>
            </a:r>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进行攻击时，通过当前</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wasd</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输入，角色与敌人距离，角色朝向与敌人方向的偏差判断是否修正方向。通过</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smoothDampAngle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实现平滑的方向修正。</a:t>
            </a:r>
          </a:p>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属性控制：</a:t>
            </a:r>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scriptable object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实现玩家属性的实时修改，查看，保存，便于为角色动作配置合适的参数。</a:t>
            </a:r>
          </a:p>
          <a:p>
            <a:r>
              <a:rPr lang="zh-CN" altLang="en-US" sz="2400" dirty="0"/>
              <a:t>行为树：</a:t>
            </a:r>
            <a:endParaRPr lang="en-US" altLang="zh-CN" sz="2400" dirty="0"/>
          </a:p>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为每个节点定义一个节点类，为每个怪物编写单独的叶节点类，每帧调用行为树通过节点的执行，切换来实现怪物控制，通过叶节点类连接到怪物的类上控制相应的动画播放与逻辑判断。</a:t>
            </a:r>
          </a:p>
          <a:p>
            <a:endParaRPr lang="zh-CN" altLang="en-US" dirty="0"/>
          </a:p>
        </p:txBody>
      </p:sp>
    </p:spTree>
    <p:extLst>
      <p:ext uri="{BB962C8B-B14F-4D97-AF65-F5344CB8AC3E}">
        <p14:creationId xmlns:p14="http://schemas.microsoft.com/office/powerpoint/2010/main" val="3293106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685E9-BA0F-43E5-9CE2-C768E9482D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1EE0A2-5820-4C86-A87A-36D1A34D988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1887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64629-7C66-4D42-AF39-5F957B3FA602}"/>
              </a:ext>
            </a:extLst>
          </p:cNvPr>
          <p:cNvSpPr>
            <a:spLocks noGrp="1"/>
          </p:cNvSpPr>
          <p:nvPr>
            <p:ph type="title"/>
          </p:nvPr>
        </p:nvSpPr>
        <p:spPr>
          <a:xfrm>
            <a:off x="831850" y="1709738"/>
            <a:ext cx="10515600" cy="1980059"/>
          </a:xfrm>
        </p:spPr>
        <p:txBody>
          <a:bodyPr/>
          <a:lstStyle/>
          <a:p>
            <a:pPr algn="ctr"/>
            <a:r>
              <a:rPr lang="zh-CN" altLang="en-US" dirty="0"/>
              <a:t>谢谢</a:t>
            </a:r>
          </a:p>
        </p:txBody>
      </p:sp>
      <p:sp>
        <p:nvSpPr>
          <p:cNvPr id="3" name="文本占位符 2">
            <a:extLst>
              <a:ext uri="{FF2B5EF4-FFF2-40B4-BE49-F238E27FC236}">
                <a16:creationId xmlns:a16="http://schemas.microsoft.com/office/drawing/2014/main" id="{76EF2C60-2D46-4AC9-8CC8-94F5E97D2DD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589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8C4A3-1864-4631-8AAB-234339F98590}"/>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5C81F075-F348-4899-8596-4845B97652FA}"/>
              </a:ext>
            </a:extLst>
          </p:cNvPr>
          <p:cNvSpPr>
            <a:spLocks noGrp="1"/>
          </p:cNvSpPr>
          <p:nvPr>
            <p:ph idx="1"/>
          </p:nvPr>
        </p:nvSpPr>
        <p:spPr/>
        <p:txBody>
          <a:bodyPr>
            <a:normAutofit/>
          </a:bodyPr>
          <a:lstStyle/>
          <a:p>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mini-Z</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是一款第三人称</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3D</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动作游戏，主要模仿绝区零的设计，以格挡为核心，鼓励进攻。玩家需要通过格挡，切人等操作始终掌握主动权，并通过不同的角色，技能，连招击败敌人。</a:t>
            </a:r>
          </a:p>
        </p:txBody>
      </p:sp>
    </p:spTree>
    <p:extLst>
      <p:ext uri="{BB962C8B-B14F-4D97-AF65-F5344CB8AC3E}">
        <p14:creationId xmlns:p14="http://schemas.microsoft.com/office/powerpoint/2010/main" val="176413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B4167-FC5B-404F-B81B-A7B59E30A739}"/>
              </a:ext>
            </a:extLst>
          </p:cNvPr>
          <p:cNvSpPr>
            <a:spLocks noGrp="1"/>
          </p:cNvSpPr>
          <p:nvPr>
            <p:ph type="title"/>
          </p:nvPr>
        </p:nvSpPr>
        <p:spPr/>
        <p:txBody>
          <a:bodyPr/>
          <a:lstStyle/>
          <a:p>
            <a:r>
              <a:rPr lang="zh-CN" altLang="en-US" dirty="0"/>
              <a:t>系统结构</a:t>
            </a:r>
          </a:p>
        </p:txBody>
      </p:sp>
      <p:sp>
        <p:nvSpPr>
          <p:cNvPr id="3" name="内容占位符 2">
            <a:extLst>
              <a:ext uri="{FF2B5EF4-FFF2-40B4-BE49-F238E27FC236}">
                <a16:creationId xmlns:a16="http://schemas.microsoft.com/office/drawing/2014/main" id="{BE7ADA74-9312-42CC-B6F7-1512CA801328}"/>
              </a:ext>
            </a:extLst>
          </p:cNvPr>
          <p:cNvSpPr>
            <a:spLocks noGrp="1"/>
          </p:cNvSpPr>
          <p:nvPr>
            <p:ph idx="1"/>
          </p:nvPr>
        </p:nvSpPr>
        <p:spPr/>
        <p:txBody>
          <a:bodyPr/>
          <a:lstStyle/>
          <a:p>
            <a:r>
              <a:rPr lang="zh-CN" altLang="en-US" dirty="0"/>
              <a:t>通过状态机控制整个游戏系统</a:t>
            </a:r>
            <a:endParaRPr lang="en-US" altLang="zh-CN" dirty="0"/>
          </a:p>
          <a:p>
            <a:r>
              <a:rPr lang="zh-CN" altLang="zh-CN" dirty="0">
                <a:effectLst/>
                <a:ea typeface="等线" panose="02010600030101010101" pitchFamily="2" charset="-122"/>
                <a:cs typeface="Times New Roman" panose="02020603050405020304" pitchFamily="18" charset="0"/>
              </a:rPr>
              <a:t>一共有</a:t>
            </a:r>
            <a:r>
              <a:rPr lang="en-US" altLang="zh-CN" dirty="0">
                <a:effectLst/>
                <a:ea typeface="等线" panose="02010600030101010101" pitchFamily="2" charset="-122"/>
                <a:cs typeface="Times New Roman" panose="02020603050405020304" pitchFamily="18" charset="0"/>
              </a:rPr>
              <a:t>4</a:t>
            </a:r>
            <a:r>
              <a:rPr lang="zh-CN" altLang="zh-CN" dirty="0">
                <a:effectLst/>
                <a:ea typeface="等线" panose="02010600030101010101" pitchFamily="2" charset="-122"/>
                <a:cs typeface="Times New Roman" panose="02020603050405020304" pitchFamily="18" charset="0"/>
              </a:rPr>
              <a:t>个场景：</a:t>
            </a:r>
            <a:r>
              <a:rPr lang="en-US" altLang="zh-CN" dirty="0">
                <a:effectLst/>
                <a:ea typeface="等线" panose="02010600030101010101" pitchFamily="2" charset="-122"/>
                <a:cs typeface="Times New Roman" panose="02020603050405020304" pitchFamily="18" charset="0"/>
              </a:rPr>
              <a:t>Root </a:t>
            </a:r>
            <a:r>
              <a:rPr lang="zh-CN" altLang="zh-CN" dirty="0">
                <a:effectLst/>
                <a:ea typeface="等线" panose="02010600030101010101" pitchFamily="2" charset="-122"/>
                <a:cs typeface="Times New Roman" panose="02020603050405020304" pitchFamily="18" charset="0"/>
              </a:rPr>
              <a:t>，</a:t>
            </a:r>
            <a:r>
              <a:rPr lang="en-US" altLang="zh-CN" dirty="0">
                <a:effectLst/>
                <a:ea typeface="等线" panose="02010600030101010101" pitchFamily="2" charset="-122"/>
                <a:cs typeface="Times New Roman" panose="02020603050405020304" pitchFamily="18" charset="0"/>
              </a:rPr>
              <a:t>Start </a:t>
            </a:r>
            <a:r>
              <a:rPr lang="zh-CN" altLang="zh-CN" dirty="0">
                <a:effectLst/>
                <a:ea typeface="等线" panose="02010600030101010101" pitchFamily="2" charset="-122"/>
                <a:cs typeface="Times New Roman" panose="02020603050405020304" pitchFamily="18" charset="0"/>
              </a:rPr>
              <a:t>，</a:t>
            </a:r>
            <a:r>
              <a:rPr lang="en-US" altLang="zh-CN" dirty="0" err="1">
                <a:effectLst/>
                <a:ea typeface="等线" panose="02010600030101010101" pitchFamily="2" charset="-122"/>
                <a:cs typeface="Times New Roman" panose="02020603050405020304" pitchFamily="18" charset="0"/>
              </a:rPr>
              <a:t>LevelSelection</a:t>
            </a:r>
            <a:r>
              <a:rPr lang="en-US" altLang="zh-CN" dirty="0">
                <a:effectLst/>
                <a:ea typeface="等线" panose="02010600030101010101" pitchFamily="2" charset="-122"/>
                <a:cs typeface="Times New Roman" panose="02020603050405020304" pitchFamily="18" charset="0"/>
              </a:rPr>
              <a:t> , </a:t>
            </a:r>
            <a:r>
              <a:rPr lang="en-US" altLang="zh-CN" dirty="0" err="1">
                <a:effectLst/>
                <a:ea typeface="等线" panose="02010600030101010101" pitchFamily="2" charset="-122"/>
                <a:cs typeface="Times New Roman" panose="02020603050405020304" pitchFamily="18" charset="0"/>
              </a:rPr>
              <a:t>Level_forest</a:t>
            </a:r>
            <a:r>
              <a:rPr lang="en-US" altLang="zh-CN" dirty="0">
                <a:effectLst/>
                <a:ea typeface="等线" panose="02010600030101010101" pitchFamily="2" charset="-122"/>
                <a:cs typeface="Times New Roman" panose="02020603050405020304" pitchFamily="18" charset="0"/>
              </a:rPr>
              <a:t> </a:t>
            </a:r>
          </a:p>
          <a:p>
            <a:r>
              <a:rPr lang="en-US" altLang="zh-CN" dirty="0">
                <a:effectLst/>
                <a:ea typeface="等线" panose="02010600030101010101" pitchFamily="2" charset="-122"/>
                <a:cs typeface="Times New Roman" panose="02020603050405020304" pitchFamily="18" charset="0"/>
              </a:rPr>
              <a:t>3</a:t>
            </a:r>
            <a:r>
              <a:rPr lang="zh-CN" altLang="zh-CN" dirty="0">
                <a:effectLst/>
                <a:ea typeface="等线" panose="02010600030101010101" pitchFamily="2" charset="-122"/>
                <a:cs typeface="Times New Roman" panose="02020603050405020304" pitchFamily="18" charset="0"/>
              </a:rPr>
              <a:t>个状态：开始 ， 选关 ，关卡。</a:t>
            </a:r>
            <a:endParaRPr lang="zh-CN" altLang="en-US" dirty="0"/>
          </a:p>
        </p:txBody>
      </p:sp>
    </p:spTree>
    <p:extLst>
      <p:ext uri="{BB962C8B-B14F-4D97-AF65-F5344CB8AC3E}">
        <p14:creationId xmlns:p14="http://schemas.microsoft.com/office/powerpoint/2010/main" val="334825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1CDC7EC-6041-44E2-BE4F-83805AC48B5C}"/>
              </a:ext>
            </a:extLst>
          </p:cNvPr>
          <p:cNvGraphicFramePr>
            <a:graphicFrameLocks noGrp="1"/>
          </p:cNvGraphicFramePr>
          <p:nvPr>
            <p:extLst>
              <p:ext uri="{D42A27DB-BD31-4B8C-83A1-F6EECF244321}">
                <p14:modId xmlns:p14="http://schemas.microsoft.com/office/powerpoint/2010/main" val="2654558726"/>
              </p:ext>
            </p:extLst>
          </p:nvPr>
        </p:nvGraphicFramePr>
        <p:xfrm>
          <a:off x="2882470" y="1275008"/>
          <a:ext cx="6937670" cy="4037355"/>
        </p:xfrm>
        <a:graphic>
          <a:graphicData uri="http://schemas.openxmlformats.org/drawingml/2006/table">
            <a:tbl>
              <a:tblPr firstRow="1" firstCol="1" bandRow="1">
                <a:tableStyleId>{5C22544A-7EE6-4342-B048-85BDC9FD1C3A}</a:tableStyleId>
              </a:tblPr>
              <a:tblGrid>
                <a:gridCol w="2312278">
                  <a:extLst>
                    <a:ext uri="{9D8B030D-6E8A-4147-A177-3AD203B41FA5}">
                      <a16:colId xmlns:a16="http://schemas.microsoft.com/office/drawing/2014/main" val="366475958"/>
                    </a:ext>
                  </a:extLst>
                </a:gridCol>
                <a:gridCol w="2312278">
                  <a:extLst>
                    <a:ext uri="{9D8B030D-6E8A-4147-A177-3AD203B41FA5}">
                      <a16:colId xmlns:a16="http://schemas.microsoft.com/office/drawing/2014/main" val="857972337"/>
                    </a:ext>
                  </a:extLst>
                </a:gridCol>
                <a:gridCol w="2313114">
                  <a:extLst>
                    <a:ext uri="{9D8B030D-6E8A-4147-A177-3AD203B41FA5}">
                      <a16:colId xmlns:a16="http://schemas.microsoft.com/office/drawing/2014/main" val="2270991593"/>
                    </a:ext>
                  </a:extLst>
                </a:gridCol>
              </a:tblGrid>
              <a:tr h="310566">
                <a:tc>
                  <a:txBody>
                    <a:bodyPr/>
                    <a:lstStyle/>
                    <a:p>
                      <a:r>
                        <a:rPr lang="zh-CN" sz="1200" kern="100">
                          <a:effectLst/>
                        </a:rPr>
                        <a:t>场景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对应状态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详细说明</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6705542"/>
                  </a:ext>
                </a:extLst>
              </a:tr>
              <a:tr h="1242263">
                <a:tc>
                  <a:txBody>
                    <a:bodyPr/>
                    <a:lstStyle/>
                    <a:p>
                      <a:r>
                        <a:rPr lang="en-US" sz="1200" kern="100">
                          <a:effectLst/>
                        </a:rPr>
                        <a:t>Root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用来导入不随场景销毁的</a:t>
                      </a:r>
                      <a:r>
                        <a:rPr lang="en-US" sz="1200" kern="100">
                          <a:effectLst/>
                        </a:rPr>
                        <a:t>game object</a:t>
                      </a:r>
                      <a:r>
                        <a:rPr lang="zh-CN" sz="1200" kern="100">
                          <a:effectLst/>
                        </a:rPr>
                        <a:t>，导入后立即进入</a:t>
                      </a:r>
                      <a:r>
                        <a:rPr lang="en-US" sz="1200" kern="100">
                          <a:effectLst/>
                        </a:rPr>
                        <a:t>Start</a:t>
                      </a:r>
                      <a:r>
                        <a:rPr lang="zh-CN" sz="1200" kern="100">
                          <a:effectLst/>
                        </a:rPr>
                        <a:t>场景且不会再返回该场景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3005849"/>
                  </a:ext>
                </a:extLst>
              </a:tr>
              <a:tr h="931697">
                <a:tc>
                  <a:txBody>
                    <a:bodyPr/>
                    <a:lstStyle/>
                    <a:p>
                      <a:r>
                        <a:rPr lang="en-US" sz="1200" kern="100">
                          <a:effectLst/>
                        </a:rPr>
                        <a:t>Start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开始</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游戏开始界面，</a:t>
                      </a:r>
                      <a:r>
                        <a:rPr lang="en-US" sz="1200" kern="100">
                          <a:effectLst/>
                        </a:rPr>
                        <a:t>Root</a:t>
                      </a:r>
                      <a:r>
                        <a:rPr lang="zh-CN" sz="1200" kern="100">
                          <a:effectLst/>
                        </a:rPr>
                        <a:t>场景导入</a:t>
                      </a:r>
                      <a:r>
                        <a:rPr lang="en-US" sz="1200" kern="100">
                          <a:effectLst/>
                        </a:rPr>
                        <a:t>game object</a:t>
                      </a:r>
                      <a:r>
                        <a:rPr lang="zh-CN" sz="1200" kern="100">
                          <a:effectLst/>
                        </a:rPr>
                        <a:t>后立刻切换到该场景。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5543530"/>
                  </a:ext>
                </a:extLst>
              </a:tr>
              <a:tr h="621132">
                <a:tc>
                  <a:txBody>
                    <a:bodyPr/>
                    <a:lstStyle/>
                    <a:p>
                      <a:r>
                        <a:rPr lang="en-US" sz="1200" kern="100">
                          <a:effectLst/>
                        </a:rPr>
                        <a:t>LevelSelection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选关</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玩家可以自定义关卡内敌人的数量</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5445694"/>
                  </a:ext>
                </a:extLst>
              </a:tr>
              <a:tr h="931697">
                <a:tc>
                  <a:txBody>
                    <a:bodyPr/>
                    <a:lstStyle/>
                    <a:p>
                      <a:r>
                        <a:rPr lang="en-US" sz="1200" kern="100">
                          <a:effectLst/>
                        </a:rPr>
                        <a:t>Level_forest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关卡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dirty="0">
                          <a:effectLst/>
                        </a:rPr>
                        <a:t>根据上个场景的设置在几个固定范围内生成敌人</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5701165"/>
                  </a:ext>
                </a:extLst>
              </a:tr>
            </a:tbl>
          </a:graphicData>
        </a:graphic>
      </p:graphicFrame>
    </p:spTree>
    <p:extLst>
      <p:ext uri="{BB962C8B-B14F-4D97-AF65-F5344CB8AC3E}">
        <p14:creationId xmlns:p14="http://schemas.microsoft.com/office/powerpoint/2010/main" val="51862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C217D-6D62-4CC4-8E1E-C3A1650786F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B89CD8-0039-4A77-BA94-038A976D697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76BE344-DDA7-4990-AD18-1789386D3DA1}"/>
              </a:ext>
            </a:extLst>
          </p:cNvPr>
          <p:cNvPicPr/>
          <p:nvPr/>
        </p:nvPicPr>
        <p:blipFill>
          <a:blip r:embed="rId2"/>
          <a:stretch>
            <a:fillRect/>
          </a:stretch>
        </p:blipFill>
        <p:spPr>
          <a:xfrm>
            <a:off x="2389899" y="1217055"/>
            <a:ext cx="6889330" cy="3877734"/>
          </a:xfrm>
          <a:prstGeom prst="rect">
            <a:avLst/>
          </a:prstGeom>
        </p:spPr>
      </p:pic>
    </p:spTree>
    <p:extLst>
      <p:ext uri="{BB962C8B-B14F-4D97-AF65-F5344CB8AC3E}">
        <p14:creationId xmlns:p14="http://schemas.microsoft.com/office/powerpoint/2010/main" val="26365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2D1EA-3FB5-4C37-89F8-14FD99F0E7F8}"/>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AC6BC76E-9008-47F0-BD83-35AFC2F2906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49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621E2-0D15-4596-A64A-321D447E9B8B}"/>
              </a:ext>
            </a:extLst>
          </p:cNvPr>
          <p:cNvSpPr>
            <a:spLocks noGrp="1"/>
          </p:cNvSpPr>
          <p:nvPr>
            <p:ph type="title"/>
          </p:nvPr>
        </p:nvSpPr>
        <p:spPr/>
        <p:txBody>
          <a:bodyPr/>
          <a:lstStyle/>
          <a:p>
            <a:r>
              <a:rPr lang="zh-CN" altLang="en-US" dirty="0"/>
              <a:t>可操控角色</a:t>
            </a:r>
          </a:p>
        </p:txBody>
      </p:sp>
      <p:sp>
        <p:nvSpPr>
          <p:cNvPr id="3" name="内容占位符 2">
            <a:extLst>
              <a:ext uri="{FF2B5EF4-FFF2-40B4-BE49-F238E27FC236}">
                <a16:creationId xmlns:a16="http://schemas.microsoft.com/office/drawing/2014/main" id="{D73C3587-D35E-4192-A406-31D8A3C82B1A}"/>
              </a:ext>
            </a:extLst>
          </p:cNvPr>
          <p:cNvSpPr>
            <a:spLocks noGrp="1"/>
          </p:cNvSpPr>
          <p:nvPr>
            <p:ph idx="1"/>
          </p:nvPr>
        </p:nvSpPr>
        <p:spPr/>
        <p:txBody>
          <a:bodyPr/>
          <a:lstStyle/>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上场两个角色</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一个轻武器一个重武器，通常一个角色在前台行动一个角色在后台等待切人</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格挡。</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动作有优先级，优先级高的动作可以打断优先级低的动作。</a:t>
            </a:r>
            <a:endParaRPr lang="en-US" altLang="zh-CN"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攻击可以削减敌人的血量与韧性，韧性清空后敌人出现硬直并恢复韧性，血量清空后敌人死亡。</a:t>
            </a:r>
          </a:p>
          <a:p>
            <a:endParaRPr lang="zh-CN" altLang="en-US" dirty="0"/>
          </a:p>
        </p:txBody>
      </p:sp>
    </p:spTree>
    <p:extLst>
      <p:ext uri="{BB962C8B-B14F-4D97-AF65-F5344CB8AC3E}">
        <p14:creationId xmlns:p14="http://schemas.microsoft.com/office/powerpoint/2010/main" val="74258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A13B4-2C5B-446B-AF5F-F87C04374528}"/>
              </a:ext>
            </a:extLst>
          </p:cNvPr>
          <p:cNvSpPr>
            <a:spLocks noGrp="1"/>
          </p:cNvSpPr>
          <p:nvPr>
            <p:ph type="title"/>
          </p:nvPr>
        </p:nvSpPr>
        <p:spPr/>
        <p:txBody>
          <a:bodyPr/>
          <a:lstStyle/>
          <a:p>
            <a:r>
              <a:rPr lang="zh-CN" altLang="en-US" dirty="0"/>
              <a:t>基础动作</a:t>
            </a:r>
          </a:p>
        </p:txBody>
      </p:sp>
      <p:graphicFrame>
        <p:nvGraphicFramePr>
          <p:cNvPr id="7" name="内容占位符 6">
            <a:extLst>
              <a:ext uri="{FF2B5EF4-FFF2-40B4-BE49-F238E27FC236}">
                <a16:creationId xmlns:a16="http://schemas.microsoft.com/office/drawing/2014/main" id="{005A192B-0B61-4B91-B650-CC8B811F709A}"/>
              </a:ext>
            </a:extLst>
          </p:cNvPr>
          <p:cNvGraphicFramePr>
            <a:graphicFrameLocks noGrp="1"/>
          </p:cNvGraphicFramePr>
          <p:nvPr>
            <p:ph idx="1"/>
            <p:extLst>
              <p:ext uri="{D42A27DB-BD31-4B8C-83A1-F6EECF244321}">
                <p14:modId xmlns:p14="http://schemas.microsoft.com/office/powerpoint/2010/main" val="2901938202"/>
              </p:ext>
            </p:extLst>
          </p:nvPr>
        </p:nvGraphicFramePr>
        <p:xfrm>
          <a:off x="1268568" y="2131454"/>
          <a:ext cx="9292108" cy="3915180"/>
        </p:xfrm>
        <a:graphic>
          <a:graphicData uri="http://schemas.openxmlformats.org/drawingml/2006/table">
            <a:tbl>
              <a:tblPr firstRow="1" firstCol="1" bandRow="1">
                <a:tableStyleId>{5C22544A-7EE6-4342-B048-85BDC9FD1C3A}</a:tableStyleId>
              </a:tblPr>
              <a:tblGrid>
                <a:gridCol w="3090276">
                  <a:extLst>
                    <a:ext uri="{9D8B030D-6E8A-4147-A177-3AD203B41FA5}">
                      <a16:colId xmlns:a16="http://schemas.microsoft.com/office/drawing/2014/main" val="518254271"/>
                    </a:ext>
                  </a:extLst>
                </a:gridCol>
                <a:gridCol w="3210123">
                  <a:extLst>
                    <a:ext uri="{9D8B030D-6E8A-4147-A177-3AD203B41FA5}">
                      <a16:colId xmlns:a16="http://schemas.microsoft.com/office/drawing/2014/main" val="3621696151"/>
                    </a:ext>
                  </a:extLst>
                </a:gridCol>
                <a:gridCol w="2991709">
                  <a:extLst>
                    <a:ext uri="{9D8B030D-6E8A-4147-A177-3AD203B41FA5}">
                      <a16:colId xmlns:a16="http://schemas.microsoft.com/office/drawing/2014/main" val="4220748455"/>
                    </a:ext>
                  </a:extLst>
                </a:gridCol>
              </a:tblGrid>
              <a:tr h="435020">
                <a:tc>
                  <a:txBody>
                    <a:bodyPr/>
                    <a:lstStyle/>
                    <a:p>
                      <a:r>
                        <a:rPr lang="zh-CN" sz="1200" kern="100">
                          <a:effectLst/>
                        </a:rPr>
                        <a:t>行为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按键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优先级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6722906"/>
                  </a:ext>
                </a:extLst>
              </a:tr>
              <a:tr h="435020">
                <a:tc>
                  <a:txBody>
                    <a:bodyPr/>
                    <a:lstStyle/>
                    <a:p>
                      <a:r>
                        <a:rPr lang="zh-CN" sz="1200" kern="100">
                          <a:effectLst/>
                        </a:rPr>
                        <a:t>待机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206287"/>
                  </a:ext>
                </a:extLst>
              </a:tr>
              <a:tr h="435020">
                <a:tc>
                  <a:txBody>
                    <a:bodyPr/>
                    <a:lstStyle/>
                    <a:p>
                      <a:r>
                        <a:rPr lang="zh-CN" sz="1200" kern="100">
                          <a:effectLst/>
                        </a:rPr>
                        <a:t>移动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wasd</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6954288"/>
                  </a:ext>
                </a:extLst>
              </a:tr>
              <a:tr h="435020">
                <a:tc>
                  <a:txBody>
                    <a:bodyPr/>
                    <a:lstStyle/>
                    <a:p>
                      <a:r>
                        <a:rPr lang="zh-CN" sz="1200" kern="100">
                          <a:effectLst/>
                        </a:rPr>
                        <a:t>普通攻击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左键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2335257"/>
                  </a:ext>
                </a:extLst>
              </a:tr>
              <a:tr h="435020">
                <a:tc>
                  <a:txBody>
                    <a:bodyPr/>
                    <a:lstStyle/>
                    <a:p>
                      <a:r>
                        <a:rPr lang="zh-CN" sz="1200" kern="100">
                          <a:effectLst/>
                        </a:rPr>
                        <a:t>切人</a:t>
                      </a:r>
                      <a:r>
                        <a:rPr lang="en-US" sz="1200" kern="100">
                          <a:effectLst/>
                        </a:rPr>
                        <a:t>/</a:t>
                      </a:r>
                      <a:r>
                        <a:rPr lang="zh-CN" sz="1200" kern="100">
                          <a:effectLst/>
                        </a:rPr>
                        <a:t>格挡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右键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133152"/>
                  </a:ext>
                </a:extLst>
              </a:tr>
              <a:tr h="435020">
                <a:tc>
                  <a:txBody>
                    <a:bodyPr/>
                    <a:lstStyle/>
                    <a:p>
                      <a:r>
                        <a:rPr lang="zh-CN" sz="1200" kern="100">
                          <a:effectLst/>
                        </a:rPr>
                        <a:t>小技能</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5903090"/>
                  </a:ext>
                </a:extLst>
              </a:tr>
              <a:tr h="435020">
                <a:tc>
                  <a:txBody>
                    <a:bodyPr/>
                    <a:lstStyle/>
                    <a:p>
                      <a:r>
                        <a:rPr lang="zh-CN" sz="1200" kern="100">
                          <a:effectLst/>
                        </a:rPr>
                        <a:t>大技能</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Q</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7928018"/>
                  </a:ext>
                </a:extLst>
              </a:tr>
              <a:tr h="435020">
                <a:tc>
                  <a:txBody>
                    <a:bodyPr/>
                    <a:lstStyle/>
                    <a:p>
                      <a:r>
                        <a:rPr lang="zh-CN" sz="1200" kern="100">
                          <a:effectLst/>
                        </a:rPr>
                        <a:t>闪避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Shift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3725758"/>
                  </a:ext>
                </a:extLst>
              </a:tr>
              <a:tr h="435020">
                <a:tc>
                  <a:txBody>
                    <a:bodyPr/>
                    <a:lstStyle/>
                    <a:p>
                      <a:r>
                        <a:rPr lang="zh-CN" sz="1200" kern="100">
                          <a:effectLst/>
                        </a:rPr>
                        <a:t>受击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dirty="0">
                          <a:effectLst/>
                        </a:rPr>
                        <a:t>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3674079"/>
                  </a:ext>
                </a:extLst>
              </a:tr>
            </a:tbl>
          </a:graphicData>
        </a:graphic>
      </p:graphicFrame>
    </p:spTree>
    <p:extLst>
      <p:ext uri="{BB962C8B-B14F-4D97-AF65-F5344CB8AC3E}">
        <p14:creationId xmlns:p14="http://schemas.microsoft.com/office/powerpoint/2010/main" val="157622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348FE-CA13-4496-AE08-7E554F55573B}"/>
              </a:ext>
            </a:extLst>
          </p:cNvPr>
          <p:cNvSpPr>
            <a:spLocks noGrp="1"/>
          </p:cNvSpPr>
          <p:nvPr>
            <p:ph type="title"/>
          </p:nvPr>
        </p:nvSpPr>
        <p:spPr/>
        <p:txBody>
          <a:bodyPr/>
          <a:lstStyle/>
          <a:p>
            <a:r>
              <a:rPr lang="zh-CN" altLang="en-US" dirty="0"/>
              <a:t>派生动作</a:t>
            </a:r>
          </a:p>
        </p:txBody>
      </p:sp>
      <p:graphicFrame>
        <p:nvGraphicFramePr>
          <p:cNvPr id="4" name="内容占位符 3">
            <a:extLst>
              <a:ext uri="{FF2B5EF4-FFF2-40B4-BE49-F238E27FC236}">
                <a16:creationId xmlns:a16="http://schemas.microsoft.com/office/drawing/2014/main" id="{6C8E8CF0-038D-45B1-A45C-5694FA8C79C8}"/>
              </a:ext>
            </a:extLst>
          </p:cNvPr>
          <p:cNvGraphicFramePr>
            <a:graphicFrameLocks noGrp="1"/>
          </p:cNvGraphicFramePr>
          <p:nvPr>
            <p:ph idx="1"/>
            <p:extLst>
              <p:ext uri="{D42A27DB-BD31-4B8C-83A1-F6EECF244321}">
                <p14:modId xmlns:p14="http://schemas.microsoft.com/office/powerpoint/2010/main" val="3722628491"/>
              </p:ext>
            </p:extLst>
          </p:nvPr>
        </p:nvGraphicFramePr>
        <p:xfrm>
          <a:off x="1877919" y="2852671"/>
          <a:ext cx="8013057" cy="2214993"/>
        </p:xfrm>
        <a:graphic>
          <a:graphicData uri="http://schemas.openxmlformats.org/drawingml/2006/table">
            <a:tbl>
              <a:tblPr firstRow="1" firstCol="1" bandRow="1">
                <a:tableStyleId>{5C22544A-7EE6-4342-B048-85BDC9FD1C3A}</a:tableStyleId>
              </a:tblPr>
              <a:tblGrid>
                <a:gridCol w="2698708">
                  <a:extLst>
                    <a:ext uri="{9D8B030D-6E8A-4147-A177-3AD203B41FA5}">
                      <a16:colId xmlns:a16="http://schemas.microsoft.com/office/drawing/2014/main" val="2766643957"/>
                    </a:ext>
                  </a:extLst>
                </a:gridCol>
                <a:gridCol w="2698708">
                  <a:extLst>
                    <a:ext uri="{9D8B030D-6E8A-4147-A177-3AD203B41FA5}">
                      <a16:colId xmlns:a16="http://schemas.microsoft.com/office/drawing/2014/main" val="571076470"/>
                    </a:ext>
                  </a:extLst>
                </a:gridCol>
                <a:gridCol w="2615641">
                  <a:extLst>
                    <a:ext uri="{9D8B030D-6E8A-4147-A177-3AD203B41FA5}">
                      <a16:colId xmlns:a16="http://schemas.microsoft.com/office/drawing/2014/main" val="3829216440"/>
                    </a:ext>
                  </a:extLst>
                </a:gridCol>
              </a:tblGrid>
              <a:tr h="738331">
                <a:tc>
                  <a:txBody>
                    <a:bodyPr/>
                    <a:lstStyle/>
                    <a:p>
                      <a:r>
                        <a:rPr lang="zh-CN" sz="1200" kern="100">
                          <a:effectLst/>
                        </a:rPr>
                        <a:t>动作</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触发条件</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优先级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4408946"/>
                  </a:ext>
                </a:extLst>
              </a:tr>
              <a:tr h="738331">
                <a:tc>
                  <a:txBody>
                    <a:bodyPr/>
                    <a:lstStyle/>
                    <a:p>
                      <a:r>
                        <a:rPr lang="zh-CN" sz="1200" kern="100">
                          <a:effectLst/>
                        </a:rPr>
                        <a:t>闪避攻击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闪避后攻击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a:effectLst/>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7541762"/>
                  </a:ext>
                </a:extLst>
              </a:tr>
              <a:tr h="738331">
                <a:tc>
                  <a:txBody>
                    <a:bodyPr/>
                    <a:lstStyle/>
                    <a:p>
                      <a:r>
                        <a:rPr lang="zh-CN" sz="1200" kern="100">
                          <a:effectLst/>
                        </a:rPr>
                        <a:t>格挡反击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sz="1200" kern="100">
                          <a:effectLst/>
                        </a:rPr>
                        <a:t>格挡成功后攻击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sz="1200" kern="100" dirty="0">
                          <a:effectLst/>
                        </a:rPr>
                        <a:t>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0809466"/>
                  </a:ext>
                </a:extLst>
              </a:tr>
            </a:tbl>
          </a:graphicData>
        </a:graphic>
      </p:graphicFrame>
    </p:spTree>
    <p:extLst>
      <p:ext uri="{BB962C8B-B14F-4D97-AF65-F5344CB8AC3E}">
        <p14:creationId xmlns:p14="http://schemas.microsoft.com/office/powerpoint/2010/main" val="272353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947</Words>
  <Application>Microsoft Office PowerPoint</Application>
  <PresentationFormat>宽屏</PresentationFormat>
  <Paragraphs>116</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MINI-Z</vt:lpstr>
      <vt:lpstr>项目背景</vt:lpstr>
      <vt:lpstr>系统结构</vt:lpstr>
      <vt:lpstr>PowerPoint 演示文稿</vt:lpstr>
      <vt:lpstr>PowerPoint 演示文稿</vt:lpstr>
      <vt:lpstr>功能介绍</vt:lpstr>
      <vt:lpstr>可操控角色</vt:lpstr>
      <vt:lpstr>基础动作</vt:lpstr>
      <vt:lpstr>派生动作</vt:lpstr>
      <vt:lpstr>动作拆分</vt:lpstr>
      <vt:lpstr>其他功能</vt:lpstr>
      <vt:lpstr>敌人</vt:lpstr>
      <vt:lpstr>PowerPoint 演示文稿</vt:lpstr>
      <vt:lpstr>PowerPoint 演示文稿</vt:lpstr>
      <vt:lpstr>技术难点</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MINI-Z</dc:title>
  <dc:creator>abirdlikefish</dc:creator>
  <cp:lastModifiedBy>abirdlikefish</cp:lastModifiedBy>
  <cp:revision>3</cp:revision>
  <dcterms:created xsi:type="dcterms:W3CDTF">2024-07-04T04:56:52Z</dcterms:created>
  <dcterms:modified xsi:type="dcterms:W3CDTF">2024-07-04T05:19:16Z</dcterms:modified>
</cp:coreProperties>
</file>