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9" d="100"/>
          <a:sy n="89" d="100"/>
        </p:scale>
        <p:origin x="29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E7B424E-FBF7-45CA-B5FB-94C456AD8872}" type="datetimeFigureOut">
              <a:rPr lang="en-US" smtClean="0"/>
              <a:t>8/10/2021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59E7532-C8F9-46D1-AD95-E53C09CF852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159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B424E-FBF7-45CA-B5FB-94C456AD8872}" type="datetimeFigureOut">
              <a:rPr lang="en-US" smtClean="0"/>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E7532-C8F9-46D1-AD95-E53C09CF8528}" type="slidenum">
              <a:rPr lang="en-US" smtClean="0"/>
              <a:t>‹#›</a:t>
            </a:fld>
            <a:endParaRPr lang="en-US"/>
          </a:p>
        </p:txBody>
      </p:sp>
    </p:spTree>
    <p:extLst>
      <p:ext uri="{BB962C8B-B14F-4D97-AF65-F5344CB8AC3E}">
        <p14:creationId xmlns:p14="http://schemas.microsoft.com/office/powerpoint/2010/main" val="250484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7B424E-FBF7-45CA-B5FB-94C456AD8872}"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E7532-C8F9-46D1-AD95-E53C09CF852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7601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7B424E-FBF7-45CA-B5FB-94C456AD8872}"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E7532-C8F9-46D1-AD95-E53C09CF852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4952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7B424E-FBF7-45CA-B5FB-94C456AD8872}"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E7532-C8F9-46D1-AD95-E53C09CF8528}" type="slidenum">
              <a:rPr lang="en-US" smtClean="0"/>
              <a:t>‹#›</a:t>
            </a:fld>
            <a:endParaRPr lang="en-US"/>
          </a:p>
        </p:txBody>
      </p:sp>
    </p:spTree>
    <p:extLst>
      <p:ext uri="{BB962C8B-B14F-4D97-AF65-F5344CB8AC3E}">
        <p14:creationId xmlns:p14="http://schemas.microsoft.com/office/powerpoint/2010/main" val="610292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7B424E-FBF7-45CA-B5FB-94C456AD8872}"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E7532-C8F9-46D1-AD95-E53C09CF852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7491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7B424E-FBF7-45CA-B5FB-94C456AD8872}"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E7532-C8F9-46D1-AD95-E53C09CF852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6585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7B424E-FBF7-45CA-B5FB-94C456AD8872}"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E7532-C8F9-46D1-AD95-E53C09CF852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6991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7B424E-FBF7-45CA-B5FB-94C456AD8872}"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E7532-C8F9-46D1-AD95-E53C09CF852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7836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7B424E-FBF7-45CA-B5FB-94C456AD8872}"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E7532-C8F9-46D1-AD95-E53C09CF8528}" type="slidenum">
              <a:rPr lang="en-US" smtClean="0"/>
              <a:t>‹#›</a:t>
            </a:fld>
            <a:endParaRPr lang="en-US"/>
          </a:p>
        </p:txBody>
      </p:sp>
    </p:spTree>
    <p:extLst>
      <p:ext uri="{BB962C8B-B14F-4D97-AF65-F5344CB8AC3E}">
        <p14:creationId xmlns:p14="http://schemas.microsoft.com/office/powerpoint/2010/main" val="3387728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7B424E-FBF7-45CA-B5FB-94C456AD8872}"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E7532-C8F9-46D1-AD95-E53C09CF852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3535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7B424E-FBF7-45CA-B5FB-94C456AD8872}" type="datetimeFigureOut">
              <a:rPr lang="en-US" smtClean="0"/>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E7532-C8F9-46D1-AD95-E53C09CF8528}" type="slidenum">
              <a:rPr lang="en-US" smtClean="0"/>
              <a:t>‹#›</a:t>
            </a:fld>
            <a:endParaRPr lang="en-US"/>
          </a:p>
        </p:txBody>
      </p:sp>
    </p:spTree>
    <p:extLst>
      <p:ext uri="{BB962C8B-B14F-4D97-AF65-F5344CB8AC3E}">
        <p14:creationId xmlns:p14="http://schemas.microsoft.com/office/powerpoint/2010/main" val="151109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7B424E-FBF7-45CA-B5FB-94C456AD8872}" type="datetimeFigureOut">
              <a:rPr lang="en-US" smtClean="0"/>
              <a:t>8/10/2021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9E7532-C8F9-46D1-AD95-E53C09CF852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632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7B424E-FBF7-45CA-B5FB-94C456AD8872}" type="datetimeFigureOut">
              <a:rPr lang="en-US" smtClean="0"/>
              <a:t>8/10/2021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9E7532-C8F9-46D1-AD95-E53C09CF852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8811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B424E-FBF7-45CA-B5FB-94C456AD8872}" type="datetimeFigureOut">
              <a:rPr lang="en-US" smtClean="0"/>
              <a:t>8/10/2021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9E7532-C8F9-46D1-AD95-E53C09CF8528}" type="slidenum">
              <a:rPr lang="en-US" smtClean="0"/>
              <a:t>‹#›</a:t>
            </a:fld>
            <a:endParaRPr lang="en-US"/>
          </a:p>
        </p:txBody>
      </p:sp>
    </p:spTree>
    <p:extLst>
      <p:ext uri="{BB962C8B-B14F-4D97-AF65-F5344CB8AC3E}">
        <p14:creationId xmlns:p14="http://schemas.microsoft.com/office/powerpoint/2010/main" val="2015600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B424E-FBF7-45CA-B5FB-94C456AD8872}" type="datetimeFigureOut">
              <a:rPr lang="en-US" smtClean="0"/>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E7532-C8F9-46D1-AD95-E53C09CF852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8695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B424E-FBF7-45CA-B5FB-94C456AD8872}" type="datetimeFigureOut">
              <a:rPr lang="en-US" smtClean="0"/>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E7532-C8F9-46D1-AD95-E53C09CF8528}" type="slidenum">
              <a:rPr lang="en-US" smtClean="0"/>
              <a:t>‹#›</a:t>
            </a:fld>
            <a:endParaRPr lang="en-US"/>
          </a:p>
        </p:txBody>
      </p:sp>
    </p:spTree>
    <p:extLst>
      <p:ext uri="{BB962C8B-B14F-4D97-AF65-F5344CB8AC3E}">
        <p14:creationId xmlns:p14="http://schemas.microsoft.com/office/powerpoint/2010/main" val="2104856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7B424E-FBF7-45CA-B5FB-94C456AD8872}" type="datetimeFigureOut">
              <a:rPr lang="en-US" smtClean="0"/>
              <a:t>8/10/2021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9E7532-C8F9-46D1-AD95-E53C09CF8528}" type="slidenum">
              <a:rPr lang="en-US" smtClean="0"/>
              <a:t>‹#›</a:t>
            </a:fld>
            <a:endParaRPr lang="en-US"/>
          </a:p>
        </p:txBody>
      </p:sp>
    </p:spTree>
    <p:extLst>
      <p:ext uri="{BB962C8B-B14F-4D97-AF65-F5344CB8AC3E}">
        <p14:creationId xmlns:p14="http://schemas.microsoft.com/office/powerpoint/2010/main" val="353872182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ileep070/heart-disease-prediction-using-logistic-regression" TargetMode="External"/><Relationship Id="rId2" Type="http://schemas.openxmlformats.org/officeDocument/2006/relationships/hyperlink" Target="https://archive.ics.uci.edu/ml/datasets/heart+diseas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rchive.ics.uci.edu/ml/datasets/Early+stage+diabetes+risk+prediction+dataset" TargetMode="External"/><Relationship Id="rId2" Type="http://schemas.openxmlformats.org/officeDocument/2006/relationships/hyperlink" Target="https://www.kaggle.com/uciml/pima-indians-diabetes-databas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9996" y="353241"/>
            <a:ext cx="9144000" cy="2387600"/>
          </a:xfrm>
        </p:spPr>
        <p:txBody>
          <a:bodyPr/>
          <a:lstStyle/>
          <a:p>
            <a:r>
              <a:rPr lang="en-US" dirty="0" smtClean="0"/>
              <a:t>CSE </a:t>
            </a:r>
            <a:r>
              <a:rPr lang="en-US" dirty="0"/>
              <a:t>445 Project Proposal</a:t>
            </a:r>
          </a:p>
        </p:txBody>
      </p:sp>
      <p:sp>
        <p:nvSpPr>
          <p:cNvPr id="3" name="Subtitle 2"/>
          <p:cNvSpPr>
            <a:spLocks noGrp="1"/>
          </p:cNvSpPr>
          <p:nvPr>
            <p:ph type="subTitle" idx="1"/>
          </p:nvPr>
        </p:nvSpPr>
        <p:spPr/>
        <p:txBody>
          <a:bodyPr>
            <a:normAutofit fontScale="77500" lnSpcReduction="20000"/>
          </a:bodyPr>
          <a:lstStyle/>
          <a:p>
            <a:r>
              <a:rPr lang="en-US" dirty="0"/>
              <a:t>By</a:t>
            </a:r>
          </a:p>
          <a:p>
            <a:r>
              <a:rPr lang="en-US" dirty="0" err="1"/>
              <a:t>Tanjil</a:t>
            </a:r>
            <a:r>
              <a:rPr lang="en-US" dirty="0"/>
              <a:t> Mahmud 1821458042</a:t>
            </a:r>
          </a:p>
          <a:p>
            <a:r>
              <a:rPr lang="en-US" dirty="0" err="1"/>
              <a:t>Md</a:t>
            </a:r>
            <a:r>
              <a:rPr lang="en-US" dirty="0"/>
              <a:t> </a:t>
            </a:r>
            <a:r>
              <a:rPr lang="en-US" dirty="0" err="1"/>
              <a:t>Abir</a:t>
            </a:r>
            <a:r>
              <a:rPr lang="en-US" dirty="0"/>
              <a:t> Hossain 1731597</a:t>
            </a:r>
          </a:p>
          <a:p>
            <a:r>
              <a:rPr lang="en-US" dirty="0" err="1"/>
              <a:t>Emamul</a:t>
            </a:r>
            <a:r>
              <a:rPr lang="en-US" dirty="0"/>
              <a:t> Hassan 1731250</a:t>
            </a:r>
          </a:p>
        </p:txBody>
      </p:sp>
    </p:spTree>
    <p:extLst>
      <p:ext uri="{BB962C8B-B14F-4D97-AF65-F5344CB8AC3E}">
        <p14:creationId xmlns:p14="http://schemas.microsoft.com/office/powerpoint/2010/main" val="3361905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FE0D5F-D15F-4A12-AD93-06FBE714BBFD}"/>
              </a:ext>
            </a:extLst>
          </p:cNvPr>
          <p:cNvSpPr>
            <a:spLocks noGrp="1"/>
          </p:cNvSpPr>
          <p:nvPr>
            <p:ph type="ctrTitle"/>
          </p:nvPr>
        </p:nvSpPr>
        <p:spPr>
          <a:xfrm>
            <a:off x="1371598" y="846668"/>
            <a:ext cx="9025467" cy="690563"/>
          </a:xfrm>
        </p:spPr>
        <p:txBody>
          <a:bodyPr>
            <a:noAutofit/>
          </a:bodyPr>
          <a:lstStyle/>
          <a:p>
            <a:pPr algn="l"/>
            <a:r>
              <a:rPr lang="en-US" sz="4400" dirty="0"/>
              <a:t>Workflow</a:t>
            </a:r>
          </a:p>
        </p:txBody>
      </p:sp>
      <p:pic>
        <p:nvPicPr>
          <p:cNvPr id="5" name="Picture 4">
            <a:extLst>
              <a:ext uri="{FF2B5EF4-FFF2-40B4-BE49-F238E27FC236}">
                <a16:creationId xmlns:a16="http://schemas.microsoft.com/office/drawing/2014/main" xmlns="" id="{63C3B27E-D1B0-4C6D-841A-62F886AA3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6707" y="1537231"/>
            <a:ext cx="7513686" cy="3820982"/>
          </a:xfrm>
          <a:prstGeom prst="rect">
            <a:avLst/>
          </a:prstGeom>
        </p:spPr>
      </p:pic>
    </p:spTree>
    <p:extLst>
      <p:ext uri="{BB962C8B-B14F-4D97-AF65-F5344CB8AC3E}">
        <p14:creationId xmlns:p14="http://schemas.microsoft.com/office/powerpoint/2010/main" val="3073527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7D3D0F-B949-41D4-83DA-8636EABE826B}"/>
              </a:ext>
            </a:extLst>
          </p:cNvPr>
          <p:cNvSpPr>
            <a:spLocks noGrp="1"/>
          </p:cNvSpPr>
          <p:nvPr>
            <p:ph type="title"/>
          </p:nvPr>
        </p:nvSpPr>
        <p:spPr/>
        <p:txBody>
          <a:bodyPr/>
          <a:lstStyle/>
          <a:p>
            <a:pPr algn="l"/>
            <a:r>
              <a:rPr lang="en-US" dirty="0"/>
              <a:t>Contribution</a:t>
            </a:r>
          </a:p>
        </p:txBody>
      </p:sp>
      <p:sp>
        <p:nvSpPr>
          <p:cNvPr id="3" name="Content Placeholder 2">
            <a:extLst>
              <a:ext uri="{FF2B5EF4-FFF2-40B4-BE49-F238E27FC236}">
                <a16:creationId xmlns:a16="http://schemas.microsoft.com/office/drawing/2014/main" xmlns="" id="{5C38A161-BA3C-4808-8A17-84D07730899A}"/>
              </a:ext>
            </a:extLst>
          </p:cNvPr>
          <p:cNvSpPr>
            <a:spLocks noGrp="1"/>
          </p:cNvSpPr>
          <p:nvPr>
            <p:ph idx="1"/>
          </p:nvPr>
        </p:nvSpPr>
        <p:spPr/>
        <p:txBody>
          <a:bodyPr/>
          <a:lstStyle/>
          <a:p>
            <a:pPr marL="0" indent="0">
              <a:buNone/>
            </a:pPr>
            <a:r>
              <a:rPr lang="en-US" dirty="0"/>
              <a:t>Divide the selected project in 3 parts then each group member should  contribute equally.</a:t>
            </a:r>
          </a:p>
        </p:txBody>
      </p:sp>
    </p:spTree>
    <p:extLst>
      <p:ext uri="{BB962C8B-B14F-4D97-AF65-F5344CB8AC3E}">
        <p14:creationId xmlns:p14="http://schemas.microsoft.com/office/powerpoint/2010/main" val="1778794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Proposal</a:t>
            </a:r>
          </a:p>
        </p:txBody>
      </p:sp>
      <p:sp>
        <p:nvSpPr>
          <p:cNvPr id="3" name="Content Placeholder 2"/>
          <p:cNvSpPr>
            <a:spLocks noGrp="1"/>
          </p:cNvSpPr>
          <p:nvPr>
            <p:ph idx="1"/>
          </p:nvPr>
        </p:nvSpPr>
        <p:spPr/>
        <p:txBody>
          <a:bodyPr/>
          <a:lstStyle/>
          <a:p>
            <a:r>
              <a:rPr lang="en-US" dirty="0"/>
              <a:t>Proposal 1 – Heart </a:t>
            </a:r>
            <a:r>
              <a:rPr lang="en-US" dirty="0" smtClean="0"/>
              <a:t>Disease </a:t>
            </a:r>
            <a:r>
              <a:rPr lang="en-US" dirty="0"/>
              <a:t>Detection</a:t>
            </a:r>
          </a:p>
          <a:p>
            <a:r>
              <a:rPr lang="en-US" dirty="0"/>
              <a:t>Proposal 2 – Diabetes Detection</a:t>
            </a:r>
          </a:p>
        </p:txBody>
      </p:sp>
    </p:spTree>
    <p:extLst>
      <p:ext uri="{BB962C8B-B14F-4D97-AF65-F5344CB8AC3E}">
        <p14:creationId xmlns:p14="http://schemas.microsoft.com/office/powerpoint/2010/main" val="2705088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a:t>
            </a:r>
            <a:r>
              <a:rPr lang="en-US" dirty="0" smtClean="0"/>
              <a:t>Prediction</a:t>
            </a:r>
            <a:endParaRPr lang="en-US" dirty="0"/>
          </a:p>
        </p:txBody>
      </p:sp>
      <p:sp>
        <p:nvSpPr>
          <p:cNvPr id="3" name="Content Placeholder 2"/>
          <p:cNvSpPr>
            <a:spLocks noGrp="1"/>
          </p:cNvSpPr>
          <p:nvPr>
            <p:ph idx="1"/>
          </p:nvPr>
        </p:nvSpPr>
        <p:spPr/>
        <p:txBody>
          <a:bodyPr/>
          <a:lstStyle/>
          <a:p>
            <a:r>
              <a:rPr lang="en-US" dirty="0" smtClean="0"/>
              <a:t>Goals:</a:t>
            </a:r>
          </a:p>
          <a:p>
            <a:pPr lvl="1"/>
            <a:r>
              <a:rPr lang="en-US" dirty="0" smtClean="0"/>
              <a:t>A </a:t>
            </a:r>
            <a:r>
              <a:rPr lang="en-US" dirty="0"/>
              <a:t>classification problem</a:t>
            </a:r>
          </a:p>
          <a:p>
            <a:pPr lvl="1"/>
            <a:r>
              <a:rPr lang="en-US" dirty="0"/>
              <a:t>The target is to find presence of heart disease in a </a:t>
            </a:r>
            <a:r>
              <a:rPr lang="en-US" dirty="0" smtClean="0"/>
              <a:t>patient according to some medical data</a:t>
            </a:r>
            <a:endParaRPr lang="en-US" dirty="0"/>
          </a:p>
          <a:p>
            <a:pPr lvl="1"/>
            <a:r>
              <a:rPr lang="en-US" dirty="0"/>
              <a:t>An integer value of 0 will show the patient doesn’t have heart disease and 1 will show the patient has heart disease</a:t>
            </a:r>
          </a:p>
          <a:p>
            <a:pPr marL="0" indent="0">
              <a:buNone/>
            </a:pPr>
            <a:endParaRPr lang="en-US" dirty="0"/>
          </a:p>
        </p:txBody>
      </p:sp>
    </p:spTree>
    <p:extLst>
      <p:ext uri="{BB962C8B-B14F-4D97-AF65-F5344CB8AC3E}">
        <p14:creationId xmlns:p14="http://schemas.microsoft.com/office/powerpoint/2010/main" val="2179546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Prediction(Dataset</a:t>
            </a:r>
            <a:r>
              <a:rPr lang="en-US" dirty="0"/>
              <a:t>)</a:t>
            </a:r>
          </a:p>
        </p:txBody>
      </p:sp>
      <p:sp>
        <p:nvSpPr>
          <p:cNvPr id="3" name="Content Placeholder 2"/>
          <p:cNvSpPr>
            <a:spLocks noGrp="1"/>
          </p:cNvSpPr>
          <p:nvPr>
            <p:ph idx="1"/>
          </p:nvPr>
        </p:nvSpPr>
        <p:spPr/>
        <p:txBody>
          <a:bodyPr>
            <a:normAutofit fontScale="77500" lnSpcReduction="20000"/>
          </a:bodyPr>
          <a:lstStyle/>
          <a:p>
            <a:r>
              <a:rPr lang="en-US" dirty="0">
                <a:hlinkClick r:id="rId2"/>
              </a:rPr>
              <a:t>https://archive.ics.uci.edu/ml/datasets/heart+disease</a:t>
            </a:r>
            <a:endParaRPr lang="en-US" dirty="0"/>
          </a:p>
          <a:p>
            <a:r>
              <a:rPr lang="en-US" dirty="0"/>
              <a:t>Aka Cleveland dataset, one of the first dataset that ML researchers have used, published in 1988</a:t>
            </a:r>
          </a:p>
          <a:p>
            <a:r>
              <a:rPr lang="en-US" dirty="0"/>
              <a:t>This dataset has 14 attributes refined from original 76 columns</a:t>
            </a:r>
          </a:p>
          <a:p>
            <a:r>
              <a:rPr lang="en-US" dirty="0"/>
              <a:t>It has more than 300 rows with </a:t>
            </a:r>
            <a:r>
              <a:rPr lang="en-US" dirty="0" smtClean="0"/>
              <a:t>no missing values</a:t>
            </a:r>
            <a:endParaRPr lang="en-US" dirty="0"/>
          </a:p>
          <a:p>
            <a:endParaRPr lang="en-US" dirty="0"/>
          </a:p>
          <a:p>
            <a:r>
              <a:rPr lang="en-US" dirty="0">
                <a:hlinkClick r:id="rId3"/>
              </a:rPr>
              <a:t>https://www.kaggle.com/dileep070/heart-disease-prediction-using-logistic-regression</a:t>
            </a:r>
            <a:endParaRPr lang="en-US" dirty="0"/>
          </a:p>
          <a:p>
            <a:r>
              <a:rPr lang="en-US" dirty="0"/>
              <a:t>Aka Framingham dataset, shows whether a patient has 10 year risk of future coronary disease.</a:t>
            </a:r>
          </a:p>
          <a:p>
            <a:r>
              <a:rPr lang="en-US" dirty="0"/>
              <a:t>It has 4000 rows of data and 16 </a:t>
            </a:r>
            <a:r>
              <a:rPr lang="en-US" dirty="0" smtClean="0"/>
              <a:t>attributes</a:t>
            </a:r>
            <a:endParaRPr lang="en-US" dirty="0"/>
          </a:p>
          <a:p>
            <a:endParaRPr lang="en-US" dirty="0"/>
          </a:p>
        </p:txBody>
      </p:sp>
    </p:spTree>
    <p:extLst>
      <p:ext uri="{BB962C8B-B14F-4D97-AF65-F5344CB8AC3E}">
        <p14:creationId xmlns:p14="http://schemas.microsoft.com/office/powerpoint/2010/main" val="323407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Prediction(Related </a:t>
            </a:r>
            <a:r>
              <a:rPr lang="en-US" dirty="0"/>
              <a:t>Work)</a:t>
            </a:r>
          </a:p>
        </p:txBody>
      </p:sp>
      <p:sp>
        <p:nvSpPr>
          <p:cNvPr id="3" name="Content Placeholder 2"/>
          <p:cNvSpPr>
            <a:spLocks noGrp="1"/>
          </p:cNvSpPr>
          <p:nvPr>
            <p:ph idx="1"/>
          </p:nvPr>
        </p:nvSpPr>
        <p:spPr/>
        <p:txBody>
          <a:bodyPr>
            <a:normAutofit fontScale="92500" lnSpcReduction="10000"/>
          </a:bodyPr>
          <a:lstStyle/>
          <a:p>
            <a:r>
              <a:rPr lang="en-US" dirty="0" err="1"/>
              <a:t>Detrano</a:t>
            </a:r>
            <a:r>
              <a:rPr lang="en-US" dirty="0"/>
              <a:t>, R., </a:t>
            </a:r>
            <a:r>
              <a:rPr lang="en-US" dirty="0" err="1"/>
              <a:t>Janosi</a:t>
            </a:r>
            <a:r>
              <a:rPr lang="en-US" dirty="0"/>
              <a:t>, A., </a:t>
            </a:r>
            <a:r>
              <a:rPr lang="en-US" dirty="0" err="1"/>
              <a:t>Steinbrunn</a:t>
            </a:r>
            <a:r>
              <a:rPr lang="en-US" dirty="0"/>
              <a:t>, W., </a:t>
            </a:r>
            <a:r>
              <a:rPr lang="en-US" dirty="0" err="1"/>
              <a:t>Pfisterer</a:t>
            </a:r>
            <a:r>
              <a:rPr lang="en-US" dirty="0"/>
              <a:t>, M., </a:t>
            </a:r>
            <a:r>
              <a:rPr lang="en-US" dirty="0" err="1"/>
              <a:t>Schmid</a:t>
            </a:r>
            <a:r>
              <a:rPr lang="en-US" dirty="0"/>
              <a:t>, J., Sandhu, S., Guppy, K., Lee, S., &amp; </a:t>
            </a:r>
            <a:r>
              <a:rPr lang="en-US" dirty="0" err="1"/>
              <a:t>Froelicher</a:t>
            </a:r>
            <a:r>
              <a:rPr lang="en-US" dirty="0"/>
              <a:t>, V. (1989). International application of a new probability algorithm for the diagnosis of coronary artery disease. American Journal of Cardiology, 64,304--310.</a:t>
            </a:r>
          </a:p>
          <a:p>
            <a:pPr lvl="1"/>
            <a:r>
              <a:rPr lang="en-US" dirty="0"/>
              <a:t>An international attempt was taken to test the model that was applied to estimate angiographic coronary heart disease in Cleveland Clinic, Ohio. The model ran their tests on 3 patient groups from Budapest, Zurich and Basel and California. The algorithm over predicted the probability of heart disease in Budapest and California centers. This paper concluded that heart disease possibility derived from discriminant functions are reliable and clinically useful when applied to patients with chest pain syndromes and intermediate disease prevalence.</a:t>
            </a:r>
          </a:p>
        </p:txBody>
      </p:sp>
    </p:spTree>
    <p:extLst>
      <p:ext uri="{BB962C8B-B14F-4D97-AF65-F5344CB8AC3E}">
        <p14:creationId xmlns:p14="http://schemas.microsoft.com/office/powerpoint/2010/main" val="688476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Prediction(Related </a:t>
            </a:r>
            <a:r>
              <a:rPr lang="en-US" dirty="0"/>
              <a:t>Work)</a:t>
            </a:r>
          </a:p>
        </p:txBody>
      </p:sp>
      <p:sp>
        <p:nvSpPr>
          <p:cNvPr id="3" name="Content Placeholder 2"/>
          <p:cNvSpPr>
            <a:spLocks noGrp="1"/>
          </p:cNvSpPr>
          <p:nvPr>
            <p:ph idx="1"/>
          </p:nvPr>
        </p:nvSpPr>
        <p:spPr/>
        <p:txBody>
          <a:bodyPr/>
          <a:lstStyle/>
          <a:p>
            <a:r>
              <a:rPr lang="en-US" dirty="0"/>
              <a:t>David, W., </a:t>
            </a:r>
            <a:r>
              <a:rPr lang="en-US" dirty="0" err="1"/>
              <a:t>Kibler</a:t>
            </a:r>
            <a:r>
              <a:rPr lang="en-US" dirty="0"/>
              <a:t>, D. (1988) .Instance-based prediction of heart-disease presence with the Cleveland database. University of California</a:t>
            </a:r>
          </a:p>
          <a:p>
            <a:pPr lvl="1"/>
            <a:r>
              <a:rPr lang="en-US" dirty="0"/>
              <a:t>This paper provided an instance-based prediction of heart-disease presence with the Cleveland database having C4: 74.8% accuracy.</a:t>
            </a:r>
          </a:p>
          <a:p>
            <a:endParaRPr lang="en-US" dirty="0"/>
          </a:p>
        </p:txBody>
      </p:sp>
    </p:spTree>
    <p:extLst>
      <p:ext uri="{BB962C8B-B14F-4D97-AF65-F5344CB8AC3E}">
        <p14:creationId xmlns:p14="http://schemas.microsoft.com/office/powerpoint/2010/main" val="3498329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Diabetes </a:t>
            </a:r>
            <a:r>
              <a:rPr lang="en-US" dirty="0" smtClean="0"/>
              <a:t>Prediction</a:t>
            </a:r>
            <a:endParaRPr lang="en-US" dirty="0"/>
          </a:p>
        </p:txBody>
      </p:sp>
      <p:sp>
        <p:nvSpPr>
          <p:cNvPr id="3" name="Content Placeholder 2"/>
          <p:cNvSpPr>
            <a:spLocks noGrp="1"/>
          </p:cNvSpPr>
          <p:nvPr>
            <p:ph idx="1"/>
          </p:nvPr>
        </p:nvSpPr>
        <p:spPr/>
        <p:txBody>
          <a:bodyPr/>
          <a:lstStyle/>
          <a:p>
            <a:r>
              <a:rPr lang="en-US" dirty="0" smtClean="0"/>
              <a:t>Goals:</a:t>
            </a:r>
          </a:p>
          <a:p>
            <a:pPr lvl="1"/>
            <a:r>
              <a:rPr lang="en-US" dirty="0" smtClean="0"/>
              <a:t>A </a:t>
            </a:r>
            <a:r>
              <a:rPr lang="en-US" dirty="0"/>
              <a:t>classification problem</a:t>
            </a:r>
          </a:p>
          <a:p>
            <a:pPr lvl="1"/>
            <a:r>
              <a:rPr lang="en-US" dirty="0"/>
              <a:t>The target is to find presence of </a:t>
            </a:r>
            <a:r>
              <a:rPr lang="en-US" dirty="0" smtClean="0"/>
              <a:t>Diabetes </a:t>
            </a:r>
            <a:r>
              <a:rPr lang="en-US" dirty="0"/>
              <a:t>in a patient</a:t>
            </a:r>
          </a:p>
          <a:p>
            <a:pPr lvl="1"/>
            <a:r>
              <a:rPr lang="en-US" dirty="0"/>
              <a:t>An integer value of 0 will show the patient doesn’t have diabetes and 1 will show the patient has diabetes</a:t>
            </a:r>
          </a:p>
          <a:p>
            <a:endParaRPr lang="en-US" dirty="0"/>
          </a:p>
        </p:txBody>
      </p:sp>
    </p:spTree>
    <p:extLst>
      <p:ext uri="{BB962C8B-B14F-4D97-AF65-F5344CB8AC3E}">
        <p14:creationId xmlns:p14="http://schemas.microsoft.com/office/powerpoint/2010/main" val="1431040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Diabetes Prediction(Dataset)</a:t>
            </a:r>
          </a:p>
        </p:txBody>
      </p:sp>
      <p:sp>
        <p:nvSpPr>
          <p:cNvPr id="3" name="Content Placeholder 2"/>
          <p:cNvSpPr>
            <a:spLocks noGrp="1"/>
          </p:cNvSpPr>
          <p:nvPr>
            <p:ph idx="1"/>
          </p:nvPr>
        </p:nvSpPr>
        <p:spPr/>
        <p:txBody>
          <a:bodyPr>
            <a:normAutofit fontScale="92500" lnSpcReduction="20000"/>
          </a:bodyPr>
          <a:lstStyle/>
          <a:p>
            <a:r>
              <a:rPr lang="en-US" dirty="0">
                <a:hlinkClick r:id="rId2"/>
              </a:rPr>
              <a:t>https://www.kaggle.com/uciml/pima-indians-diabetes-database</a:t>
            </a:r>
            <a:endParaRPr lang="en-US" dirty="0"/>
          </a:p>
          <a:p>
            <a:r>
              <a:rPr lang="en-US" dirty="0"/>
              <a:t>An all female dataset with 8 attributes and 768 rows</a:t>
            </a:r>
          </a:p>
          <a:p>
            <a:r>
              <a:rPr lang="en-US" dirty="0"/>
              <a:t>There are some missing values</a:t>
            </a:r>
          </a:p>
          <a:p>
            <a:endParaRPr lang="en-US" dirty="0"/>
          </a:p>
          <a:p>
            <a:r>
              <a:rPr lang="en-US" dirty="0">
                <a:hlinkClick r:id="rId3"/>
              </a:rPr>
              <a:t>https://archive.ics.uci.edu/ml/datasets/Early+stage+diabetes+risk+prediction+dataset</a:t>
            </a:r>
            <a:r>
              <a:rPr lang="en-US" dirty="0"/>
              <a:t>.</a:t>
            </a:r>
          </a:p>
          <a:p>
            <a:r>
              <a:rPr lang="en-US" dirty="0"/>
              <a:t>A dataset </a:t>
            </a:r>
            <a:r>
              <a:rPr lang="en-US" dirty="0" smtClean="0"/>
              <a:t>of </a:t>
            </a:r>
            <a:r>
              <a:rPr lang="en-US" dirty="0"/>
              <a:t>17 attributes with 520 rows, </a:t>
            </a:r>
            <a:r>
              <a:rPr lang="en-US" dirty="0" smtClean="0"/>
              <a:t>there are some </a:t>
            </a:r>
            <a:r>
              <a:rPr lang="en-US" dirty="0"/>
              <a:t>missing values</a:t>
            </a:r>
          </a:p>
          <a:p>
            <a:r>
              <a:rPr lang="en-US" dirty="0"/>
              <a:t>Collected from </a:t>
            </a:r>
            <a:r>
              <a:rPr lang="en-US" dirty="0" err="1"/>
              <a:t>Sylhet</a:t>
            </a:r>
            <a:r>
              <a:rPr lang="en-US" dirty="0"/>
              <a:t> Diabetes Hospital, Bangladesh</a:t>
            </a:r>
          </a:p>
        </p:txBody>
      </p:sp>
    </p:spTree>
    <p:extLst>
      <p:ext uri="{BB962C8B-B14F-4D97-AF65-F5344CB8AC3E}">
        <p14:creationId xmlns:p14="http://schemas.microsoft.com/office/powerpoint/2010/main" val="1638319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495022"/>
            <a:ext cx="9601196" cy="1303867"/>
          </a:xfrm>
        </p:spPr>
        <p:txBody>
          <a:bodyPr/>
          <a:lstStyle/>
          <a:p>
            <a:r>
              <a:rPr lang="en-US" dirty="0"/>
              <a:t>Diabetes </a:t>
            </a:r>
            <a:r>
              <a:rPr lang="en-US" dirty="0" smtClean="0"/>
              <a:t>Prediction </a:t>
            </a:r>
            <a:r>
              <a:rPr lang="en-US" dirty="0"/>
              <a:t>(Related Work)</a:t>
            </a:r>
          </a:p>
        </p:txBody>
      </p:sp>
      <p:sp>
        <p:nvSpPr>
          <p:cNvPr id="3" name="Content Placeholder 2"/>
          <p:cNvSpPr>
            <a:spLocks noGrp="1"/>
          </p:cNvSpPr>
          <p:nvPr>
            <p:ph idx="1"/>
          </p:nvPr>
        </p:nvSpPr>
        <p:spPr>
          <a:xfrm>
            <a:off x="838200" y="1611979"/>
            <a:ext cx="10515600" cy="4865321"/>
          </a:xfrm>
        </p:spPr>
        <p:txBody>
          <a:bodyPr>
            <a:normAutofit fontScale="92500"/>
          </a:bodyPr>
          <a:lstStyle/>
          <a:p>
            <a:r>
              <a:rPr lang="en-US" dirty="0"/>
              <a:t>Mujumdar, Aishwarya &amp; </a:t>
            </a:r>
            <a:r>
              <a:rPr lang="en-US" dirty="0" err="1"/>
              <a:t>Vaidehi</a:t>
            </a:r>
            <a:r>
              <a:rPr lang="en-US" dirty="0"/>
              <a:t>, V.. (2019). Diabetes Prediction using Machine Learning Algorithms. Procedia Computer Science. 165. 292-299. 10.1016/j.procs.2020.01.047. .</a:t>
            </a:r>
          </a:p>
          <a:p>
            <a:pPr lvl="1"/>
            <a:r>
              <a:rPr lang="en-US" dirty="0"/>
              <a:t>Diabetes Mellitus is among critical diseases and lots of people are suffering from this disease. Age, obesity, lack of exercise, hereditary diabetes, living style, bad diet, high blood pressure, etc. can cause Diabetes Mellitus. People having diabetes have high risk of diseases like heart disease, kidney disease, stroke, eye problem, nerve damage, etc. Current practice in hospital is to collect required information for diabetes diagnosis through various tests and appropriate treatment is provided based on diagnosis. Big Data Analytics plays an significant role in healthcare industries. Healthcare industries have large volume databases. Using big data analytics one can study huge datasets and find hidden information, hidden patterns to discover knowledge from the data and predict outcomes accordingly. In existing method, the classification and prediction accuracy is not so high. In this paper, we have proposed a diabetes prediction model for better classification of diabetes which includes few external factors responsible for diabetes along with regular factors like Glucose, BMI, Age, Insulin, etc. Classification accuracy is boosted with new dataset compared to existing dataset. Further with imposed a pipeline model for diabetes prediction intended towards improving the accuracy of classification.</a:t>
            </a:r>
          </a:p>
        </p:txBody>
      </p:sp>
    </p:spTree>
    <p:extLst>
      <p:ext uri="{BB962C8B-B14F-4D97-AF65-F5344CB8AC3E}">
        <p14:creationId xmlns:p14="http://schemas.microsoft.com/office/powerpoint/2010/main" val="35753079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183</TotalTime>
  <Words>710</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CSE 445 Project Proposal</vt:lpstr>
      <vt:lpstr>Project Proposal</vt:lpstr>
      <vt:lpstr>Heart Disease Prediction</vt:lpstr>
      <vt:lpstr>Heart Disease Prediction(Dataset)</vt:lpstr>
      <vt:lpstr>Heart Disease Prediction(Related Work)</vt:lpstr>
      <vt:lpstr>Heart Disease Prediction(Related Work)</vt:lpstr>
      <vt:lpstr>Diabetes Prediction</vt:lpstr>
      <vt:lpstr>Diabetes Prediction(Dataset)</vt:lpstr>
      <vt:lpstr>Diabetes Prediction (Related Work)</vt:lpstr>
      <vt:lpstr>Workflow</vt:lpstr>
      <vt:lpstr>Contribution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445 Project Proposal</dc:title>
  <dc:creator>Asus</dc:creator>
  <cp:lastModifiedBy>Asus</cp:lastModifiedBy>
  <cp:revision>27</cp:revision>
  <dcterms:created xsi:type="dcterms:W3CDTF">2021-08-02T10:51:22Z</dcterms:created>
  <dcterms:modified xsi:type="dcterms:W3CDTF">2021-08-10T09:43:26Z</dcterms:modified>
</cp:coreProperties>
</file>