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9" r:id="rId5"/>
    <p:sldId id="268" r:id="rId6"/>
    <p:sldId id="267" r:id="rId7"/>
    <p:sldId id="273" r:id="rId8"/>
    <p:sldId id="272" r:id="rId9"/>
    <p:sldId id="271" r:id="rId10"/>
    <p:sldId id="270"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3" r:id="rId28"/>
    <p:sldId id="292" r:id="rId29"/>
    <p:sldId id="291" r:id="rId30"/>
    <p:sldId id="290" r:id="rId31"/>
    <p:sldId id="294" r:id="rId32"/>
    <p:sldId id="295" r:id="rId33"/>
    <p:sldId id="26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93684" autoAdjust="0"/>
  </p:normalViewPr>
  <p:slideViewPr>
    <p:cSldViewPr snapToGrid="0">
      <p:cViewPr varScale="1">
        <p:scale>
          <a:sx n="107" d="100"/>
          <a:sy n="107" d="100"/>
        </p:scale>
        <p:origin x="58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E7B424E-FBF7-45CA-B5FB-94C456AD8872}" type="datetimeFigureOut">
              <a:rPr lang="en-US" smtClean="0"/>
              <a:t>16-Sep-21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559E7532-C8F9-46D1-AD95-E53C09CF8528}"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8319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7B424E-FBF7-45CA-B5FB-94C456AD8872}" type="datetimeFigureOut">
              <a:rPr lang="en-US" smtClean="0"/>
              <a:t>16-Sep-21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9E7532-C8F9-46D1-AD95-E53C09CF8528}" type="slidenum">
              <a:rPr lang="en-US" smtClean="0"/>
              <a:t>‹#›</a:t>
            </a:fld>
            <a:endParaRPr lang="en-US"/>
          </a:p>
        </p:txBody>
      </p:sp>
    </p:spTree>
    <p:extLst>
      <p:ext uri="{BB962C8B-B14F-4D97-AF65-F5344CB8AC3E}">
        <p14:creationId xmlns:p14="http://schemas.microsoft.com/office/powerpoint/2010/main" val="406102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7B424E-FBF7-45CA-B5FB-94C456AD8872}" type="datetimeFigureOut">
              <a:rPr lang="en-US" smtClean="0"/>
              <a:t>16-Sep-21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E7532-C8F9-46D1-AD95-E53C09CF8528}"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8920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7B424E-FBF7-45CA-B5FB-94C456AD8872}" type="datetimeFigureOut">
              <a:rPr lang="en-US" smtClean="0"/>
              <a:t>16-Sep-21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E7532-C8F9-46D1-AD95-E53C09CF8528}"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2382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7B424E-FBF7-45CA-B5FB-94C456AD8872}" type="datetimeFigureOut">
              <a:rPr lang="en-US" smtClean="0"/>
              <a:t>16-Sep-21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E7532-C8F9-46D1-AD95-E53C09CF8528}" type="slidenum">
              <a:rPr lang="en-US" smtClean="0"/>
              <a:t>‹#›</a:t>
            </a:fld>
            <a:endParaRPr lang="en-US"/>
          </a:p>
        </p:txBody>
      </p:sp>
    </p:spTree>
    <p:extLst>
      <p:ext uri="{BB962C8B-B14F-4D97-AF65-F5344CB8AC3E}">
        <p14:creationId xmlns:p14="http://schemas.microsoft.com/office/powerpoint/2010/main" val="99328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7B424E-FBF7-45CA-B5FB-94C456AD8872}" type="datetimeFigureOut">
              <a:rPr lang="en-US" smtClean="0"/>
              <a:t>16-Sep-21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E7532-C8F9-46D1-AD95-E53C09CF8528}"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3823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7B424E-FBF7-45CA-B5FB-94C456AD8872}" type="datetimeFigureOut">
              <a:rPr lang="en-US" smtClean="0"/>
              <a:t>16-Sep-21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E7532-C8F9-46D1-AD95-E53C09CF8528}"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3994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7B424E-FBF7-45CA-B5FB-94C456AD8872}" type="datetimeFigureOut">
              <a:rPr lang="en-US" smtClean="0"/>
              <a:t>16-Sep-21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E7532-C8F9-46D1-AD95-E53C09CF852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9756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7B424E-FBF7-45CA-B5FB-94C456AD8872}" type="datetimeFigureOut">
              <a:rPr lang="en-US" smtClean="0"/>
              <a:t>16-Sep-21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E7532-C8F9-46D1-AD95-E53C09CF8528}"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2209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7B424E-FBF7-45CA-B5FB-94C456AD8872}" type="datetimeFigureOut">
              <a:rPr lang="en-US" smtClean="0"/>
              <a:t>16-Sep-21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E7532-C8F9-46D1-AD95-E53C09CF8528}" type="slidenum">
              <a:rPr lang="en-US" smtClean="0"/>
              <a:t>‹#›</a:t>
            </a:fld>
            <a:endParaRPr lang="en-US"/>
          </a:p>
        </p:txBody>
      </p:sp>
    </p:spTree>
    <p:extLst>
      <p:ext uri="{BB962C8B-B14F-4D97-AF65-F5344CB8AC3E}">
        <p14:creationId xmlns:p14="http://schemas.microsoft.com/office/powerpoint/2010/main" val="2708076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7B424E-FBF7-45CA-B5FB-94C456AD8872}" type="datetimeFigureOut">
              <a:rPr lang="en-US" smtClean="0"/>
              <a:t>16-Sep-21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E7532-C8F9-46D1-AD95-E53C09CF8528}"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4384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7B424E-FBF7-45CA-B5FB-94C456AD8872}" type="datetimeFigureOut">
              <a:rPr lang="en-US" smtClean="0"/>
              <a:t>16-Sep-21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9E7532-C8F9-46D1-AD95-E53C09CF8528}" type="slidenum">
              <a:rPr lang="en-US" smtClean="0"/>
              <a:t>‹#›</a:t>
            </a:fld>
            <a:endParaRPr lang="en-US"/>
          </a:p>
        </p:txBody>
      </p:sp>
    </p:spTree>
    <p:extLst>
      <p:ext uri="{BB962C8B-B14F-4D97-AF65-F5344CB8AC3E}">
        <p14:creationId xmlns:p14="http://schemas.microsoft.com/office/powerpoint/2010/main" val="664160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7B424E-FBF7-45CA-B5FB-94C456AD8872}" type="datetimeFigureOut">
              <a:rPr lang="en-US" smtClean="0"/>
              <a:t>16-Sep-21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9E7532-C8F9-46D1-AD95-E53C09CF8528}"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4795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7B424E-FBF7-45CA-B5FB-94C456AD8872}" type="datetimeFigureOut">
              <a:rPr lang="en-US" smtClean="0"/>
              <a:t>16-Sep-21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9E7532-C8F9-46D1-AD95-E53C09CF852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7555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7B424E-FBF7-45CA-B5FB-94C456AD8872}" type="datetimeFigureOut">
              <a:rPr lang="en-US" smtClean="0"/>
              <a:t>16-Sep-21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9E7532-C8F9-46D1-AD95-E53C09CF8528}" type="slidenum">
              <a:rPr lang="en-US" smtClean="0"/>
              <a:t>‹#›</a:t>
            </a:fld>
            <a:endParaRPr lang="en-US"/>
          </a:p>
        </p:txBody>
      </p:sp>
    </p:spTree>
    <p:extLst>
      <p:ext uri="{BB962C8B-B14F-4D97-AF65-F5344CB8AC3E}">
        <p14:creationId xmlns:p14="http://schemas.microsoft.com/office/powerpoint/2010/main" val="2837234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7B424E-FBF7-45CA-B5FB-94C456AD8872}" type="datetimeFigureOut">
              <a:rPr lang="en-US" smtClean="0"/>
              <a:t>16-Sep-21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9E7532-C8F9-46D1-AD95-E53C09CF8528}"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9084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7B424E-FBF7-45CA-B5FB-94C456AD8872}" type="datetimeFigureOut">
              <a:rPr lang="en-US" smtClean="0"/>
              <a:t>16-Sep-21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9E7532-C8F9-46D1-AD95-E53C09CF8528}" type="slidenum">
              <a:rPr lang="en-US" smtClean="0"/>
              <a:t>‹#›</a:t>
            </a:fld>
            <a:endParaRPr lang="en-US"/>
          </a:p>
        </p:txBody>
      </p:sp>
    </p:spTree>
    <p:extLst>
      <p:ext uri="{BB962C8B-B14F-4D97-AF65-F5344CB8AC3E}">
        <p14:creationId xmlns:p14="http://schemas.microsoft.com/office/powerpoint/2010/main" val="3190607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E7B424E-FBF7-45CA-B5FB-94C456AD8872}" type="datetimeFigureOut">
              <a:rPr lang="en-US" smtClean="0"/>
              <a:t>16-Sep-21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59E7532-C8F9-46D1-AD95-E53C09CF8528}" type="slidenum">
              <a:rPr lang="en-US" smtClean="0"/>
              <a:t>‹#›</a:t>
            </a:fld>
            <a:endParaRPr lang="en-US"/>
          </a:p>
        </p:txBody>
      </p:sp>
    </p:spTree>
    <p:extLst>
      <p:ext uri="{BB962C8B-B14F-4D97-AF65-F5344CB8AC3E}">
        <p14:creationId xmlns:p14="http://schemas.microsoft.com/office/powerpoint/2010/main" val="22350965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sid321axn/heart-statlog-cleveland-hungary-fina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8232" y="911025"/>
            <a:ext cx="9144000" cy="2387600"/>
          </a:xfrm>
        </p:spPr>
        <p:txBody>
          <a:bodyPr>
            <a:normAutofit fontScale="90000"/>
          </a:bodyPr>
          <a:lstStyle/>
          <a:p>
            <a:r>
              <a:rPr lang="en-US" dirty="0"/>
              <a:t>CSE 445 Project</a:t>
            </a:r>
            <a:br>
              <a:rPr lang="en-US" dirty="0"/>
            </a:br>
            <a:br>
              <a:rPr lang="en-US" dirty="0"/>
            </a:br>
            <a:r>
              <a:rPr lang="en-US" b="1" dirty="0"/>
              <a:t>Heart Disease Prediction</a:t>
            </a:r>
            <a:br>
              <a:rPr lang="en-US" b="1" dirty="0"/>
            </a:br>
            <a:r>
              <a:rPr lang="en-US" b="1" dirty="0"/>
              <a:t>Using Machine Learning</a:t>
            </a:r>
          </a:p>
        </p:txBody>
      </p:sp>
      <p:sp>
        <p:nvSpPr>
          <p:cNvPr id="3" name="Subtitle 2"/>
          <p:cNvSpPr>
            <a:spLocks noGrp="1"/>
          </p:cNvSpPr>
          <p:nvPr>
            <p:ph type="subTitle" idx="1"/>
          </p:nvPr>
        </p:nvSpPr>
        <p:spPr/>
        <p:txBody>
          <a:bodyPr>
            <a:normAutofit fontScale="77500" lnSpcReduction="20000"/>
          </a:bodyPr>
          <a:lstStyle/>
          <a:p>
            <a:r>
              <a:rPr lang="en-US" dirty="0"/>
              <a:t>By</a:t>
            </a:r>
          </a:p>
          <a:p>
            <a:r>
              <a:rPr lang="en-US" dirty="0" err="1"/>
              <a:t>Tanjil</a:t>
            </a:r>
            <a:r>
              <a:rPr lang="en-US" dirty="0"/>
              <a:t> Mahmud 1821458042</a:t>
            </a:r>
          </a:p>
          <a:p>
            <a:r>
              <a:rPr lang="en-US" dirty="0" err="1"/>
              <a:t>Md</a:t>
            </a:r>
            <a:r>
              <a:rPr lang="en-US" dirty="0"/>
              <a:t> </a:t>
            </a:r>
            <a:r>
              <a:rPr lang="en-US" dirty="0" err="1"/>
              <a:t>Abir</a:t>
            </a:r>
            <a:r>
              <a:rPr lang="en-US" dirty="0"/>
              <a:t> Hossain 1731597</a:t>
            </a:r>
          </a:p>
          <a:p>
            <a:r>
              <a:rPr lang="en-US" dirty="0" err="1"/>
              <a:t>Emamul</a:t>
            </a:r>
            <a:r>
              <a:rPr lang="en-US" dirty="0"/>
              <a:t> Hassan 1731250</a:t>
            </a:r>
          </a:p>
        </p:txBody>
      </p:sp>
    </p:spTree>
    <p:extLst>
      <p:ext uri="{BB962C8B-B14F-4D97-AF65-F5344CB8AC3E}">
        <p14:creationId xmlns:p14="http://schemas.microsoft.com/office/powerpoint/2010/main" val="3361905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Heart Disease Prediction Steps: </a:t>
            </a:r>
          </a:p>
        </p:txBody>
      </p:sp>
      <p:sp>
        <p:nvSpPr>
          <p:cNvPr id="3" name="Content Placeholder 2"/>
          <p:cNvSpPr>
            <a:spLocks noGrp="1"/>
          </p:cNvSpPr>
          <p:nvPr>
            <p:ph idx="1"/>
          </p:nvPr>
        </p:nvSpPr>
        <p:spPr/>
        <p:txBody>
          <a:bodyPr/>
          <a:lstStyle/>
          <a:p>
            <a:pPr marL="0" indent="0">
              <a:buNone/>
            </a:pPr>
            <a:r>
              <a:rPr lang="en-US" dirty="0"/>
              <a:t>Step 8: Plotting normal patients age and sex</a:t>
            </a:r>
          </a:p>
          <a:p>
            <a:pPr marL="0" indent="0">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a:p>
            <a:pPr marL="0" indent="0">
              <a:buNone/>
            </a:pPr>
            <a:endParaRPr lang="en-US" dirty="0"/>
          </a:p>
        </p:txBody>
      </p:sp>
      <p:pic>
        <p:nvPicPr>
          <p:cNvPr id="11" name="Picture 10">
            <a:extLst>
              <a:ext uri="{FF2B5EF4-FFF2-40B4-BE49-F238E27FC236}">
                <a16:creationId xmlns:a16="http://schemas.microsoft.com/office/drawing/2014/main" id="{105B8AE1-39C9-4900-9B81-6E2B15958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376" y="3234968"/>
            <a:ext cx="8208264" cy="2788957"/>
          </a:xfrm>
          <a:prstGeom prst="rect">
            <a:avLst/>
          </a:prstGeom>
        </p:spPr>
      </p:pic>
    </p:spTree>
    <p:extLst>
      <p:ext uri="{BB962C8B-B14F-4D97-AF65-F5344CB8AC3E}">
        <p14:creationId xmlns:p14="http://schemas.microsoft.com/office/powerpoint/2010/main" val="2373622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Heart Disease Prediction Steps: </a:t>
            </a:r>
          </a:p>
        </p:txBody>
      </p:sp>
      <p:sp>
        <p:nvSpPr>
          <p:cNvPr id="3" name="Content Placeholder 2"/>
          <p:cNvSpPr>
            <a:spLocks noGrp="1"/>
          </p:cNvSpPr>
          <p:nvPr>
            <p:ph idx="1"/>
          </p:nvPr>
        </p:nvSpPr>
        <p:spPr/>
        <p:txBody>
          <a:bodyPr/>
          <a:lstStyle/>
          <a:p>
            <a:pPr marL="0" indent="0">
              <a:buNone/>
            </a:pPr>
            <a:r>
              <a:rPr lang="en-US" dirty="0"/>
              <a:t>Step 9: Plotting heart patients age and sex.</a:t>
            </a:r>
          </a:p>
          <a:p>
            <a:pPr marL="0" indent="0">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E3937E94-CF10-492C-BE26-130B1A8536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3975" y="3244113"/>
            <a:ext cx="8189977" cy="2782744"/>
          </a:xfrm>
          <a:prstGeom prst="rect">
            <a:avLst/>
          </a:prstGeom>
        </p:spPr>
      </p:pic>
    </p:spTree>
    <p:extLst>
      <p:ext uri="{BB962C8B-B14F-4D97-AF65-F5344CB8AC3E}">
        <p14:creationId xmlns:p14="http://schemas.microsoft.com/office/powerpoint/2010/main" val="289723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Heart Disease Prediction Steps: </a:t>
            </a:r>
          </a:p>
        </p:txBody>
      </p:sp>
      <p:sp>
        <p:nvSpPr>
          <p:cNvPr id="3" name="Content Placeholder 2"/>
          <p:cNvSpPr>
            <a:spLocks noGrp="1"/>
          </p:cNvSpPr>
          <p:nvPr>
            <p:ph idx="1"/>
          </p:nvPr>
        </p:nvSpPr>
        <p:spPr/>
        <p:txBody>
          <a:bodyPr/>
          <a:lstStyle/>
          <a:p>
            <a:pPr marL="0" indent="0">
              <a:buNone/>
            </a:pPr>
            <a:r>
              <a:rPr lang="en-US" dirty="0"/>
              <a:t>Step 10: Checking Chest Pain differences between heart patient and normal person.</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838C3A17-7B85-40B3-9E66-8F8ABBB99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5061" y="3341342"/>
            <a:ext cx="9241536" cy="2950118"/>
          </a:xfrm>
          <a:prstGeom prst="rect">
            <a:avLst/>
          </a:prstGeom>
        </p:spPr>
      </p:pic>
    </p:spTree>
    <p:extLst>
      <p:ext uri="{BB962C8B-B14F-4D97-AF65-F5344CB8AC3E}">
        <p14:creationId xmlns:p14="http://schemas.microsoft.com/office/powerpoint/2010/main" val="3972303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Heart Disease Prediction Steps: </a:t>
            </a:r>
          </a:p>
        </p:txBody>
      </p:sp>
      <p:sp>
        <p:nvSpPr>
          <p:cNvPr id="3" name="Content Placeholder 2"/>
          <p:cNvSpPr>
            <a:spLocks noGrp="1"/>
          </p:cNvSpPr>
          <p:nvPr>
            <p:ph idx="1"/>
          </p:nvPr>
        </p:nvSpPr>
        <p:spPr/>
        <p:txBody>
          <a:bodyPr/>
          <a:lstStyle/>
          <a:p>
            <a:pPr marL="0" indent="0">
              <a:buNone/>
            </a:pPr>
            <a:r>
              <a:rPr lang="en-US" dirty="0"/>
              <a:t>Step 11: Checking Resting ECG differences between heart patient and normal person.</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F0214439-08B7-4314-A6CE-DD831D09D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5328" y="3189059"/>
            <a:ext cx="9046680" cy="2957742"/>
          </a:xfrm>
          <a:prstGeom prst="rect">
            <a:avLst/>
          </a:prstGeom>
        </p:spPr>
      </p:pic>
    </p:spTree>
    <p:extLst>
      <p:ext uri="{BB962C8B-B14F-4D97-AF65-F5344CB8AC3E}">
        <p14:creationId xmlns:p14="http://schemas.microsoft.com/office/powerpoint/2010/main" val="476682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Heart Disease Prediction Steps: </a:t>
            </a:r>
          </a:p>
        </p:txBody>
      </p:sp>
      <p:sp>
        <p:nvSpPr>
          <p:cNvPr id="3" name="Content Placeholder 2"/>
          <p:cNvSpPr>
            <a:spLocks noGrp="1"/>
          </p:cNvSpPr>
          <p:nvPr>
            <p:ph idx="1"/>
          </p:nvPr>
        </p:nvSpPr>
        <p:spPr/>
        <p:txBody>
          <a:bodyPr/>
          <a:lstStyle/>
          <a:p>
            <a:pPr marL="0" indent="0">
              <a:buNone/>
            </a:pPr>
            <a:r>
              <a:rPr lang="en-US" dirty="0"/>
              <a:t>Step 12: Checking ST Slope differences between heart patient and normal person.</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E82DEA8C-4B1A-437A-83DA-72AD9DF5AC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696" y="3303463"/>
            <a:ext cx="8708606" cy="2843338"/>
          </a:xfrm>
          <a:prstGeom prst="rect">
            <a:avLst/>
          </a:prstGeom>
        </p:spPr>
      </p:pic>
    </p:spTree>
    <p:extLst>
      <p:ext uri="{BB962C8B-B14F-4D97-AF65-F5344CB8AC3E}">
        <p14:creationId xmlns:p14="http://schemas.microsoft.com/office/powerpoint/2010/main" val="1005534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Heart Disease Prediction Steps: </a:t>
            </a:r>
          </a:p>
        </p:txBody>
      </p:sp>
      <p:sp>
        <p:nvSpPr>
          <p:cNvPr id="3" name="Content Placeholder 2"/>
          <p:cNvSpPr>
            <a:spLocks noGrp="1"/>
          </p:cNvSpPr>
          <p:nvPr>
            <p:ph idx="1"/>
          </p:nvPr>
        </p:nvSpPr>
        <p:spPr/>
        <p:txBody>
          <a:bodyPr/>
          <a:lstStyle/>
          <a:p>
            <a:pPr marL="0" indent="0">
              <a:buNone/>
            </a:pPr>
            <a:r>
              <a:rPr lang="en-US" dirty="0"/>
              <a:t>Step 13: For numerical data, we will be using scatterplot to display values for two variables of the data.</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971567D6-99FF-46F2-BD99-FBB46F143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8176" y="3146221"/>
            <a:ext cx="4558673" cy="3071699"/>
          </a:xfrm>
          <a:prstGeom prst="rect">
            <a:avLst/>
          </a:prstGeom>
        </p:spPr>
      </p:pic>
    </p:spTree>
    <p:extLst>
      <p:ext uri="{BB962C8B-B14F-4D97-AF65-F5344CB8AC3E}">
        <p14:creationId xmlns:p14="http://schemas.microsoft.com/office/powerpoint/2010/main" val="1273532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Heart Disease Prediction Steps: </a:t>
            </a:r>
          </a:p>
        </p:txBody>
      </p:sp>
      <p:sp>
        <p:nvSpPr>
          <p:cNvPr id="3" name="Content Placeholder 2"/>
          <p:cNvSpPr>
            <a:spLocks noGrp="1"/>
          </p:cNvSpPr>
          <p:nvPr>
            <p:ph idx="1"/>
          </p:nvPr>
        </p:nvSpPr>
        <p:spPr/>
        <p:txBody>
          <a:bodyPr/>
          <a:lstStyle/>
          <a:p>
            <a:pPr marL="0" indent="0">
              <a:buNone/>
            </a:pPr>
            <a:r>
              <a:rPr lang="en-US" dirty="0"/>
              <a:t>Step 14: After scatterploting, we are seeing outliers for cholesterol vs resting_blood_pressure and age vs resting_blood_pressure, which shows there is 0 as values for blood pressure in both cases.</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3EFFF887-3760-445B-82A9-E5E3CAA34B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3096" y="3801838"/>
            <a:ext cx="3823576" cy="2340559"/>
          </a:xfrm>
          <a:prstGeom prst="rect">
            <a:avLst/>
          </a:prstGeom>
        </p:spPr>
      </p:pic>
      <p:pic>
        <p:nvPicPr>
          <p:cNvPr id="8" name="Picture 7">
            <a:extLst>
              <a:ext uri="{FF2B5EF4-FFF2-40B4-BE49-F238E27FC236}">
                <a16:creationId xmlns:a16="http://schemas.microsoft.com/office/drawing/2014/main" id="{650D8BB9-BDE5-4B37-9AA8-8E19A3EF5D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8507" y="3801838"/>
            <a:ext cx="3686158" cy="2297788"/>
          </a:xfrm>
          <a:prstGeom prst="rect">
            <a:avLst/>
          </a:prstGeom>
        </p:spPr>
      </p:pic>
    </p:spTree>
    <p:extLst>
      <p:ext uri="{BB962C8B-B14F-4D97-AF65-F5344CB8AC3E}">
        <p14:creationId xmlns:p14="http://schemas.microsoft.com/office/powerpoint/2010/main" val="1784148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Heart Disease Prediction Steps: </a:t>
            </a:r>
          </a:p>
        </p:txBody>
      </p:sp>
      <p:sp>
        <p:nvSpPr>
          <p:cNvPr id="3" name="Content Placeholder 2"/>
          <p:cNvSpPr>
            <a:spLocks noGrp="1"/>
          </p:cNvSpPr>
          <p:nvPr>
            <p:ph idx="1"/>
          </p:nvPr>
        </p:nvSpPr>
        <p:spPr/>
        <p:txBody>
          <a:bodyPr/>
          <a:lstStyle/>
          <a:p>
            <a:pPr marL="0" indent="0">
              <a:buNone/>
            </a:pPr>
            <a:r>
              <a:rPr lang="en-US" dirty="0"/>
              <a:t>Step 15: As blood pressure = 0 is not possible in real life, we will be filtering those data using z-score. </a:t>
            </a:r>
          </a:p>
          <a:p>
            <a:pPr marL="0" indent="0">
              <a:buNone/>
            </a:pPr>
            <a:endParaRPr lang="en-US" dirty="0"/>
          </a:p>
        </p:txBody>
      </p:sp>
      <p:pic>
        <p:nvPicPr>
          <p:cNvPr id="5" name="Picture 4">
            <a:extLst>
              <a:ext uri="{FF2B5EF4-FFF2-40B4-BE49-F238E27FC236}">
                <a16:creationId xmlns:a16="http://schemas.microsoft.com/office/drawing/2014/main" id="{2146ECC1-7F54-48C8-8F0D-047A24FB6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9608" y="3545198"/>
            <a:ext cx="5257800" cy="2330670"/>
          </a:xfrm>
          <a:prstGeom prst="rect">
            <a:avLst/>
          </a:prstGeom>
        </p:spPr>
      </p:pic>
    </p:spTree>
    <p:extLst>
      <p:ext uri="{BB962C8B-B14F-4D97-AF65-F5344CB8AC3E}">
        <p14:creationId xmlns:p14="http://schemas.microsoft.com/office/powerpoint/2010/main" val="3014337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Heart Disease Prediction Steps: </a:t>
            </a:r>
          </a:p>
        </p:txBody>
      </p:sp>
      <p:sp>
        <p:nvSpPr>
          <p:cNvPr id="3" name="Content Placeholder 2"/>
          <p:cNvSpPr>
            <a:spLocks noGrp="1"/>
          </p:cNvSpPr>
          <p:nvPr>
            <p:ph idx="1"/>
          </p:nvPr>
        </p:nvSpPr>
        <p:spPr/>
        <p:txBody>
          <a:bodyPr/>
          <a:lstStyle/>
          <a:p>
            <a:pPr marL="0" indent="0">
              <a:buNone/>
            </a:pPr>
            <a:r>
              <a:rPr lang="en-US" dirty="0"/>
              <a:t>Step 16: Defining threshold(z&gt;3) for filtering outliers and filtering outliers retaining only those data points which are below threshold (z&lt;3).</a:t>
            </a:r>
          </a:p>
          <a:p>
            <a:pPr marL="0" indent="0">
              <a:buNone/>
            </a:pPr>
            <a:endParaRPr lang="en-US" dirty="0"/>
          </a:p>
          <a:p>
            <a:pPr marL="0" indent="0">
              <a:buNone/>
            </a:pPr>
            <a:endParaRPr lang="en-US" dirty="0"/>
          </a:p>
        </p:txBody>
      </p:sp>
      <p:pic>
        <p:nvPicPr>
          <p:cNvPr id="10" name="Picture 9">
            <a:extLst>
              <a:ext uri="{FF2B5EF4-FFF2-40B4-BE49-F238E27FC236}">
                <a16:creationId xmlns:a16="http://schemas.microsoft.com/office/drawing/2014/main" id="{00717C24-EE1E-43CD-8DDD-86515FAF12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552" y="3639174"/>
            <a:ext cx="9623612" cy="2236694"/>
          </a:xfrm>
          <a:prstGeom prst="rect">
            <a:avLst/>
          </a:prstGeom>
        </p:spPr>
      </p:pic>
    </p:spTree>
    <p:extLst>
      <p:ext uri="{BB962C8B-B14F-4D97-AF65-F5344CB8AC3E}">
        <p14:creationId xmlns:p14="http://schemas.microsoft.com/office/powerpoint/2010/main" val="1497954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Heart Disease Prediction Steps: </a:t>
            </a:r>
          </a:p>
        </p:txBody>
      </p:sp>
      <p:sp>
        <p:nvSpPr>
          <p:cNvPr id="3" name="Content Placeholder 2"/>
          <p:cNvSpPr>
            <a:spLocks noGrp="1"/>
          </p:cNvSpPr>
          <p:nvPr>
            <p:ph idx="1"/>
          </p:nvPr>
        </p:nvSpPr>
        <p:spPr/>
        <p:txBody>
          <a:bodyPr/>
          <a:lstStyle/>
          <a:p>
            <a:pPr marL="0" indent="0">
              <a:buNone/>
            </a:pPr>
            <a:r>
              <a:rPr lang="en-US" dirty="0"/>
              <a:t>Step 17: One hot encoding categorical values to remove the influence of the categorical values and checking shape again to see the difference.</a:t>
            </a:r>
          </a:p>
          <a:p>
            <a:pPr marL="0" indent="0">
              <a:buNone/>
            </a:pPr>
            <a:endParaRPr lang="en-US" dirty="0"/>
          </a:p>
        </p:txBody>
      </p:sp>
      <p:pic>
        <p:nvPicPr>
          <p:cNvPr id="5" name="Picture 4">
            <a:extLst>
              <a:ext uri="{FF2B5EF4-FFF2-40B4-BE49-F238E27FC236}">
                <a16:creationId xmlns:a16="http://schemas.microsoft.com/office/drawing/2014/main" id="{7567129F-CE82-4208-834B-0EBDF546FA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7519" y="3486471"/>
            <a:ext cx="7776561" cy="2503438"/>
          </a:xfrm>
          <a:prstGeom prst="rect">
            <a:avLst/>
          </a:prstGeom>
        </p:spPr>
      </p:pic>
    </p:spTree>
    <p:extLst>
      <p:ext uri="{BB962C8B-B14F-4D97-AF65-F5344CB8AC3E}">
        <p14:creationId xmlns:p14="http://schemas.microsoft.com/office/powerpoint/2010/main" val="2805024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Heart Disease Dataset</a:t>
            </a:r>
          </a:p>
        </p:txBody>
      </p:sp>
      <p:sp>
        <p:nvSpPr>
          <p:cNvPr id="3" name="Content Placeholder 2"/>
          <p:cNvSpPr>
            <a:spLocks noGrp="1"/>
          </p:cNvSpPr>
          <p:nvPr>
            <p:ph idx="1"/>
          </p:nvPr>
        </p:nvSpPr>
        <p:spPr/>
        <p:txBody>
          <a:bodyPr>
            <a:normAutofit fontScale="32500" lnSpcReduction="20000"/>
          </a:bodyPr>
          <a:lstStyle/>
          <a:p>
            <a:pPr marL="0" indent="0">
              <a:buNone/>
            </a:pPr>
            <a:r>
              <a:rPr lang="en-US" sz="3300" dirty="0"/>
              <a:t>Heart disease is also known as Cardiovascular diseases (CVDs) are the number 1 cause of death globally, taking an estimated 17.9 million lives each year which is about 32% of all deaths globally. </a:t>
            </a:r>
          </a:p>
          <a:p>
            <a:pPr marL="0" indent="0">
              <a:buNone/>
            </a:pPr>
            <a:r>
              <a:rPr lang="en-US" sz="3300" dirty="0"/>
              <a:t>We have curated this dataset by combining different datasets already available independently but not combined before. We have combined them over 11 common features which makes it the largest heart disease dataset available for research purposes. </a:t>
            </a:r>
          </a:p>
          <a:p>
            <a:pPr marL="0" indent="0">
              <a:buNone/>
            </a:pPr>
            <a:r>
              <a:rPr lang="en-US" sz="3300" dirty="0"/>
              <a:t>The five datasets used for its curation are:</a:t>
            </a:r>
          </a:p>
          <a:p>
            <a:pPr algn="l" fontAlgn="base">
              <a:buFont typeface="+mj-lt"/>
              <a:buAutoNum type="arabicPeriod"/>
            </a:pPr>
            <a:r>
              <a:rPr lang="en-US" sz="3300" b="0" i="0" dirty="0">
                <a:effectLst/>
              </a:rPr>
              <a:t>Cleveland: 303</a:t>
            </a:r>
          </a:p>
          <a:p>
            <a:pPr algn="l" fontAlgn="base">
              <a:buFont typeface="+mj-lt"/>
              <a:buAutoNum type="arabicPeriod"/>
            </a:pPr>
            <a:r>
              <a:rPr lang="en-US" sz="3300" b="0" i="0" dirty="0">
                <a:effectLst/>
              </a:rPr>
              <a:t>Hungarian: 294</a:t>
            </a:r>
          </a:p>
          <a:p>
            <a:pPr algn="l" fontAlgn="base">
              <a:buFont typeface="+mj-lt"/>
              <a:buAutoNum type="arabicPeriod"/>
            </a:pPr>
            <a:r>
              <a:rPr lang="en-US" sz="3300" b="0" i="0" dirty="0">
                <a:effectLst/>
              </a:rPr>
              <a:t>Switzerland: 123</a:t>
            </a:r>
          </a:p>
          <a:p>
            <a:pPr algn="l" fontAlgn="base">
              <a:buFont typeface="+mj-lt"/>
              <a:buAutoNum type="arabicPeriod"/>
            </a:pPr>
            <a:r>
              <a:rPr lang="en-US" sz="3300" b="0" i="0" dirty="0">
                <a:effectLst/>
              </a:rPr>
              <a:t>Long Beach VA: 200</a:t>
            </a:r>
          </a:p>
          <a:p>
            <a:pPr algn="l" fontAlgn="base">
              <a:buFont typeface="+mj-lt"/>
              <a:buAutoNum type="arabicPeriod"/>
            </a:pPr>
            <a:r>
              <a:rPr lang="en-US" sz="3300" b="0" i="0" dirty="0" err="1">
                <a:effectLst/>
              </a:rPr>
              <a:t>Stalog</a:t>
            </a:r>
            <a:r>
              <a:rPr lang="en-US" sz="3300" b="0" i="0" dirty="0">
                <a:effectLst/>
              </a:rPr>
              <a:t> (Heart) Data Set: 270</a:t>
            </a:r>
          </a:p>
          <a:p>
            <a:pPr marL="0" indent="0" algn="l" fontAlgn="base">
              <a:buNone/>
            </a:pPr>
            <a:endParaRPr lang="en-US" b="0" i="0" dirty="0">
              <a:effectLst/>
            </a:endParaRPr>
          </a:p>
          <a:p>
            <a:pPr marL="0" indent="0" algn="l" fontAlgn="base">
              <a:buNone/>
            </a:pPr>
            <a:r>
              <a:rPr lang="en-US" b="1" i="0" dirty="0">
                <a:effectLst/>
              </a:rPr>
              <a:t>Total 1190</a:t>
            </a:r>
          </a:p>
          <a:p>
            <a:pPr marL="0" indent="0" algn="l" fontAlgn="base">
              <a:buNone/>
            </a:pPr>
            <a:endParaRPr lang="en-US" dirty="0"/>
          </a:p>
          <a:p>
            <a:pPr marL="0" indent="0">
              <a:buNone/>
            </a:pPr>
            <a:r>
              <a:rPr lang="en-US" b="1" dirty="0"/>
              <a:t>Link: </a:t>
            </a:r>
            <a:r>
              <a:rPr lang="en-US" b="1" dirty="0">
                <a:hlinkClick r:id="rId2"/>
              </a:rPr>
              <a:t>kaggle.com</a:t>
            </a:r>
            <a:endParaRPr lang="en-US" dirty="0"/>
          </a:p>
        </p:txBody>
      </p:sp>
    </p:spTree>
    <p:extLst>
      <p:ext uri="{BB962C8B-B14F-4D97-AF65-F5344CB8AC3E}">
        <p14:creationId xmlns:p14="http://schemas.microsoft.com/office/powerpoint/2010/main" val="2705088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Heart Disease Prediction Steps: </a:t>
            </a:r>
          </a:p>
        </p:txBody>
      </p:sp>
      <p:sp>
        <p:nvSpPr>
          <p:cNvPr id="3" name="Content Placeholder 2"/>
          <p:cNvSpPr>
            <a:spLocks noGrp="1"/>
          </p:cNvSpPr>
          <p:nvPr>
            <p:ph idx="1"/>
          </p:nvPr>
        </p:nvSpPr>
        <p:spPr/>
        <p:txBody>
          <a:bodyPr/>
          <a:lstStyle/>
          <a:p>
            <a:pPr marL="0" indent="0">
              <a:buNone/>
            </a:pPr>
            <a:r>
              <a:rPr lang="en-US" dirty="0"/>
              <a:t>Step 18: Correlation with Response Variable class  </a:t>
            </a:r>
          </a:p>
        </p:txBody>
      </p:sp>
      <p:pic>
        <p:nvPicPr>
          <p:cNvPr id="6" name="Picture 5">
            <a:extLst>
              <a:ext uri="{FF2B5EF4-FFF2-40B4-BE49-F238E27FC236}">
                <a16:creationId xmlns:a16="http://schemas.microsoft.com/office/drawing/2014/main" id="{1B8BAA52-41B2-4902-A780-6388545B3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3743" y="2974427"/>
            <a:ext cx="7144512" cy="3172374"/>
          </a:xfrm>
          <a:prstGeom prst="rect">
            <a:avLst/>
          </a:prstGeom>
        </p:spPr>
      </p:pic>
    </p:spTree>
    <p:extLst>
      <p:ext uri="{BB962C8B-B14F-4D97-AF65-F5344CB8AC3E}">
        <p14:creationId xmlns:p14="http://schemas.microsoft.com/office/powerpoint/2010/main" val="2263653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Heart Disease Prediction Steps: </a:t>
            </a:r>
          </a:p>
        </p:txBody>
      </p:sp>
      <p:sp>
        <p:nvSpPr>
          <p:cNvPr id="3" name="Content Placeholder 2"/>
          <p:cNvSpPr>
            <a:spLocks noGrp="1"/>
          </p:cNvSpPr>
          <p:nvPr>
            <p:ph idx="1"/>
          </p:nvPr>
        </p:nvSpPr>
        <p:spPr/>
        <p:txBody>
          <a:bodyPr/>
          <a:lstStyle/>
          <a:p>
            <a:pPr marL="0" indent="0">
              <a:buNone/>
            </a:pPr>
            <a:r>
              <a:rPr lang="en-US" dirty="0"/>
              <a:t>Step 19: Correlation Matrix </a:t>
            </a:r>
          </a:p>
          <a:p>
            <a:pPr marL="0" indent="0">
              <a:buNone/>
            </a:pPr>
            <a:endParaRPr lang="en-US" dirty="0"/>
          </a:p>
        </p:txBody>
      </p:sp>
      <p:pic>
        <p:nvPicPr>
          <p:cNvPr id="5" name="Picture 4">
            <a:extLst>
              <a:ext uri="{FF2B5EF4-FFF2-40B4-BE49-F238E27FC236}">
                <a16:creationId xmlns:a16="http://schemas.microsoft.com/office/drawing/2014/main" id="{C3B2CC6C-A9C8-4195-BB6C-2DBC6C00E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4063" y="2581924"/>
            <a:ext cx="6025897" cy="3564877"/>
          </a:xfrm>
          <a:prstGeom prst="rect">
            <a:avLst/>
          </a:prstGeom>
        </p:spPr>
      </p:pic>
    </p:spTree>
    <p:extLst>
      <p:ext uri="{BB962C8B-B14F-4D97-AF65-F5344CB8AC3E}">
        <p14:creationId xmlns:p14="http://schemas.microsoft.com/office/powerpoint/2010/main" val="837234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Heart Disease Prediction Steps: </a:t>
            </a:r>
          </a:p>
        </p:txBody>
      </p:sp>
      <p:sp>
        <p:nvSpPr>
          <p:cNvPr id="3" name="Content Placeholder 2"/>
          <p:cNvSpPr>
            <a:spLocks noGrp="1"/>
          </p:cNvSpPr>
          <p:nvPr>
            <p:ph idx="1"/>
          </p:nvPr>
        </p:nvSpPr>
        <p:spPr/>
        <p:txBody>
          <a:bodyPr/>
          <a:lstStyle/>
          <a:p>
            <a:pPr marL="0" indent="0">
              <a:buNone/>
            </a:pPr>
            <a:r>
              <a:rPr lang="en-US" dirty="0"/>
              <a:t>Step 20: Data Splitting</a:t>
            </a:r>
          </a:p>
          <a:p>
            <a:pPr marL="0" indent="0">
              <a:buNone/>
            </a:pPr>
            <a:endParaRPr lang="en-US" dirty="0"/>
          </a:p>
        </p:txBody>
      </p:sp>
      <p:pic>
        <p:nvPicPr>
          <p:cNvPr id="6" name="Picture 5">
            <a:extLst>
              <a:ext uri="{FF2B5EF4-FFF2-40B4-BE49-F238E27FC236}">
                <a16:creationId xmlns:a16="http://schemas.microsoft.com/office/drawing/2014/main" id="{5C0F7D34-A63B-4077-AA10-248C03410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1" y="3072611"/>
            <a:ext cx="4520184" cy="2673288"/>
          </a:xfrm>
          <a:prstGeom prst="rect">
            <a:avLst/>
          </a:prstGeom>
        </p:spPr>
      </p:pic>
    </p:spTree>
    <p:extLst>
      <p:ext uri="{BB962C8B-B14F-4D97-AF65-F5344CB8AC3E}">
        <p14:creationId xmlns:p14="http://schemas.microsoft.com/office/powerpoint/2010/main" val="4061431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Heart Disease Prediction Steps: </a:t>
            </a:r>
          </a:p>
        </p:txBody>
      </p:sp>
      <p:sp>
        <p:nvSpPr>
          <p:cNvPr id="3" name="Content Placeholder 2"/>
          <p:cNvSpPr>
            <a:spLocks noGrp="1"/>
          </p:cNvSpPr>
          <p:nvPr>
            <p:ph idx="1"/>
          </p:nvPr>
        </p:nvSpPr>
        <p:spPr>
          <a:xfrm>
            <a:off x="1295401" y="2556932"/>
            <a:ext cx="6431279" cy="2600284"/>
          </a:xfrm>
        </p:spPr>
        <p:txBody>
          <a:bodyPr/>
          <a:lstStyle/>
          <a:p>
            <a:pPr marL="0" indent="0">
              <a:buNone/>
            </a:pPr>
            <a:r>
              <a:rPr lang="en-US" dirty="0"/>
              <a:t>Step 21: Normalization of Training dataset</a:t>
            </a:r>
          </a:p>
          <a:p>
            <a:pPr marL="0" indent="0">
              <a:buNone/>
            </a:pPr>
            <a:endParaRPr lang="en-US" dirty="0"/>
          </a:p>
        </p:txBody>
      </p:sp>
      <p:pic>
        <p:nvPicPr>
          <p:cNvPr id="5" name="Picture 4">
            <a:extLst>
              <a:ext uri="{FF2B5EF4-FFF2-40B4-BE49-F238E27FC236}">
                <a16:creationId xmlns:a16="http://schemas.microsoft.com/office/drawing/2014/main" id="{4C05E59B-B41E-4FBA-A84B-8BAAADD4D9EE}"/>
              </a:ext>
            </a:extLst>
          </p:cNvPr>
          <p:cNvPicPr>
            <a:picLocks noChangeAspect="1"/>
          </p:cNvPicPr>
          <p:nvPr/>
        </p:nvPicPr>
        <p:blipFill rotWithShape="1">
          <a:blip r:embed="rId2">
            <a:extLst>
              <a:ext uri="{28A0092B-C50C-407E-A947-70E740481C1C}">
                <a14:useLocalDpi xmlns:a14="http://schemas.microsoft.com/office/drawing/2010/main" val="0"/>
              </a:ext>
            </a:extLst>
          </a:blip>
          <a:srcRect b="14351"/>
          <a:stretch/>
        </p:blipFill>
        <p:spPr>
          <a:xfrm>
            <a:off x="1446479" y="3088708"/>
            <a:ext cx="8968537" cy="3035427"/>
          </a:xfrm>
          <a:prstGeom prst="rect">
            <a:avLst/>
          </a:prstGeom>
        </p:spPr>
      </p:pic>
    </p:spTree>
    <p:extLst>
      <p:ext uri="{BB962C8B-B14F-4D97-AF65-F5344CB8AC3E}">
        <p14:creationId xmlns:p14="http://schemas.microsoft.com/office/powerpoint/2010/main" val="944223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Heart Disease Prediction Steps: </a:t>
            </a:r>
          </a:p>
        </p:txBody>
      </p:sp>
      <p:sp>
        <p:nvSpPr>
          <p:cNvPr id="3" name="Content Placeholder 2"/>
          <p:cNvSpPr>
            <a:spLocks noGrp="1"/>
          </p:cNvSpPr>
          <p:nvPr>
            <p:ph idx="1"/>
          </p:nvPr>
        </p:nvSpPr>
        <p:spPr/>
        <p:txBody>
          <a:bodyPr/>
          <a:lstStyle/>
          <a:p>
            <a:pPr marL="0" indent="0">
              <a:buNone/>
            </a:pPr>
            <a:r>
              <a:rPr lang="en-US" dirty="0"/>
              <a:t>Step 22: Normalization of Testing dataset</a:t>
            </a:r>
          </a:p>
          <a:p>
            <a:pPr marL="0" indent="0">
              <a:buNone/>
            </a:pPr>
            <a:endParaRPr lang="en-US" dirty="0"/>
          </a:p>
        </p:txBody>
      </p:sp>
      <p:pic>
        <p:nvPicPr>
          <p:cNvPr id="6" name="Picture 5">
            <a:extLst>
              <a:ext uri="{FF2B5EF4-FFF2-40B4-BE49-F238E27FC236}">
                <a16:creationId xmlns:a16="http://schemas.microsoft.com/office/drawing/2014/main" id="{E964F6A5-FC6D-4EAD-8A69-5C9E2F509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608" y="3285965"/>
            <a:ext cx="7519416" cy="2472510"/>
          </a:xfrm>
          <a:prstGeom prst="rect">
            <a:avLst/>
          </a:prstGeom>
        </p:spPr>
      </p:pic>
    </p:spTree>
    <p:extLst>
      <p:ext uri="{BB962C8B-B14F-4D97-AF65-F5344CB8AC3E}">
        <p14:creationId xmlns:p14="http://schemas.microsoft.com/office/powerpoint/2010/main" val="2792675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Heart Disease Prediction Steps: </a:t>
            </a:r>
          </a:p>
        </p:txBody>
      </p:sp>
      <p:sp>
        <p:nvSpPr>
          <p:cNvPr id="3" name="Content Placeholder 2"/>
          <p:cNvSpPr>
            <a:spLocks noGrp="1"/>
          </p:cNvSpPr>
          <p:nvPr>
            <p:ph idx="1"/>
          </p:nvPr>
        </p:nvSpPr>
        <p:spPr/>
        <p:txBody>
          <a:bodyPr/>
          <a:lstStyle/>
          <a:p>
            <a:pPr marL="0" indent="0">
              <a:buNone/>
            </a:pPr>
            <a:r>
              <a:rPr lang="en-US" dirty="0"/>
              <a:t>Step 23: Model Building- Decision Tree- </a:t>
            </a:r>
            <a:r>
              <a:rPr lang="en-US" b="0" i="0" dirty="0">
                <a:solidFill>
                  <a:srgbClr val="050505"/>
                </a:solidFill>
                <a:effectLst/>
                <a:latin typeface="Segoe UI Historic" panose="020B0502040204020203" pitchFamily="34" charset="0"/>
              </a:rPr>
              <a:t>a flowchart-like structure in which each internal node represents a "test" on an attribute</a:t>
            </a:r>
            <a:endParaRPr lang="en-US" dirty="0"/>
          </a:p>
          <a:p>
            <a:pPr marL="0" indent="0">
              <a:buNone/>
            </a:pPr>
            <a:endParaRPr lang="en-US" dirty="0"/>
          </a:p>
        </p:txBody>
      </p:sp>
      <p:pic>
        <p:nvPicPr>
          <p:cNvPr id="5" name="Picture 4">
            <a:extLst>
              <a:ext uri="{FF2B5EF4-FFF2-40B4-BE49-F238E27FC236}">
                <a16:creationId xmlns:a16="http://schemas.microsoft.com/office/drawing/2014/main" id="{A520586F-D2F0-4B08-A951-8C80EEF24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1" y="3474781"/>
            <a:ext cx="6386592" cy="2672020"/>
          </a:xfrm>
          <a:prstGeom prst="rect">
            <a:avLst/>
          </a:prstGeom>
        </p:spPr>
      </p:pic>
    </p:spTree>
    <p:extLst>
      <p:ext uri="{BB962C8B-B14F-4D97-AF65-F5344CB8AC3E}">
        <p14:creationId xmlns:p14="http://schemas.microsoft.com/office/powerpoint/2010/main" val="27204247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Heart Disease Prediction Steps: </a:t>
            </a:r>
          </a:p>
        </p:txBody>
      </p:sp>
      <p:sp>
        <p:nvSpPr>
          <p:cNvPr id="3" name="Content Placeholder 2"/>
          <p:cNvSpPr>
            <a:spLocks noGrp="1"/>
          </p:cNvSpPr>
          <p:nvPr>
            <p:ph idx="1"/>
          </p:nvPr>
        </p:nvSpPr>
        <p:spPr/>
        <p:txBody>
          <a:bodyPr/>
          <a:lstStyle/>
          <a:p>
            <a:pPr marL="0" indent="0">
              <a:buNone/>
            </a:pPr>
            <a:r>
              <a:rPr lang="en-US" dirty="0"/>
              <a:t>Step 24: Model Building- Naïve Bayes- </a:t>
            </a:r>
            <a:r>
              <a:rPr lang="en-US" b="0" i="0" dirty="0">
                <a:solidFill>
                  <a:srgbClr val="050505"/>
                </a:solidFill>
                <a:effectLst/>
                <a:latin typeface="Segoe UI Historic" panose="020B0502040204020203" pitchFamily="34" charset="0"/>
              </a:rPr>
              <a:t>In statistics, naive Bayes classifiers are a family of simple "probabilistic classifiers" based on applying Bayes' theorem with strong independence assumptions between the features.</a:t>
            </a:r>
            <a:endParaRPr lang="en-US" dirty="0"/>
          </a:p>
          <a:p>
            <a:pPr marL="0" indent="0">
              <a:buNone/>
            </a:pPr>
            <a:endParaRPr lang="en-US" dirty="0"/>
          </a:p>
        </p:txBody>
      </p:sp>
      <p:pic>
        <p:nvPicPr>
          <p:cNvPr id="5" name="Picture 4">
            <a:extLst>
              <a:ext uri="{FF2B5EF4-FFF2-40B4-BE49-F238E27FC236}">
                <a16:creationId xmlns:a16="http://schemas.microsoft.com/office/drawing/2014/main" id="{EC1C4AA2-078E-4142-8757-99492C9F14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7432" y="3922775"/>
            <a:ext cx="5629655" cy="2139697"/>
          </a:xfrm>
          <a:prstGeom prst="rect">
            <a:avLst/>
          </a:prstGeom>
        </p:spPr>
      </p:pic>
    </p:spTree>
    <p:extLst>
      <p:ext uri="{BB962C8B-B14F-4D97-AF65-F5344CB8AC3E}">
        <p14:creationId xmlns:p14="http://schemas.microsoft.com/office/powerpoint/2010/main" val="1800539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Heart Disease Prediction Steps: </a:t>
            </a:r>
          </a:p>
        </p:txBody>
      </p:sp>
      <p:sp>
        <p:nvSpPr>
          <p:cNvPr id="3" name="Content Placeholder 2"/>
          <p:cNvSpPr>
            <a:spLocks noGrp="1"/>
          </p:cNvSpPr>
          <p:nvPr>
            <p:ph idx="1"/>
          </p:nvPr>
        </p:nvSpPr>
        <p:spPr/>
        <p:txBody>
          <a:bodyPr/>
          <a:lstStyle/>
          <a:p>
            <a:pPr marL="0" indent="0">
              <a:buNone/>
            </a:pPr>
            <a:r>
              <a:rPr lang="en-US" dirty="0"/>
              <a:t>Step 25: Model Building- Support Vector Classifier Linear</a:t>
            </a:r>
          </a:p>
          <a:p>
            <a:pPr marL="0" indent="0">
              <a:buNone/>
            </a:pPr>
            <a:endParaRPr lang="en-US" dirty="0"/>
          </a:p>
        </p:txBody>
      </p:sp>
      <p:pic>
        <p:nvPicPr>
          <p:cNvPr id="5" name="Picture 4">
            <a:extLst>
              <a:ext uri="{FF2B5EF4-FFF2-40B4-BE49-F238E27FC236}">
                <a16:creationId xmlns:a16="http://schemas.microsoft.com/office/drawing/2014/main" id="{4290F30A-AE67-48A8-B8D5-0B888D5075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2096" y="3154138"/>
            <a:ext cx="6448811" cy="2597438"/>
          </a:xfrm>
          <a:prstGeom prst="rect">
            <a:avLst/>
          </a:prstGeom>
        </p:spPr>
      </p:pic>
    </p:spTree>
    <p:extLst>
      <p:ext uri="{BB962C8B-B14F-4D97-AF65-F5344CB8AC3E}">
        <p14:creationId xmlns:p14="http://schemas.microsoft.com/office/powerpoint/2010/main" val="778739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Heart Disease Prediction Steps: </a:t>
            </a:r>
          </a:p>
        </p:txBody>
      </p:sp>
      <p:sp>
        <p:nvSpPr>
          <p:cNvPr id="3" name="Content Placeholder 2"/>
          <p:cNvSpPr>
            <a:spLocks noGrp="1"/>
          </p:cNvSpPr>
          <p:nvPr>
            <p:ph idx="1"/>
          </p:nvPr>
        </p:nvSpPr>
        <p:spPr/>
        <p:txBody>
          <a:bodyPr/>
          <a:lstStyle/>
          <a:p>
            <a:pPr marL="0" indent="0">
              <a:buNone/>
            </a:pPr>
            <a:r>
              <a:rPr lang="en-US" dirty="0"/>
              <a:t>Step 26: Model Building- Support Vector Classifier RBF</a:t>
            </a:r>
          </a:p>
        </p:txBody>
      </p:sp>
      <p:pic>
        <p:nvPicPr>
          <p:cNvPr id="5" name="Picture 4">
            <a:extLst>
              <a:ext uri="{FF2B5EF4-FFF2-40B4-BE49-F238E27FC236}">
                <a16:creationId xmlns:a16="http://schemas.microsoft.com/office/drawing/2014/main" id="{62846131-161C-4EC8-97EF-8F71227355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38975"/>
            <a:ext cx="8809342" cy="3737987"/>
          </a:xfrm>
          <a:prstGeom prst="rect">
            <a:avLst/>
          </a:prstGeom>
        </p:spPr>
      </p:pic>
    </p:spTree>
    <p:extLst>
      <p:ext uri="{BB962C8B-B14F-4D97-AF65-F5344CB8AC3E}">
        <p14:creationId xmlns:p14="http://schemas.microsoft.com/office/powerpoint/2010/main" val="1327386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Heart Disease Prediction Steps: </a:t>
            </a:r>
          </a:p>
        </p:txBody>
      </p:sp>
      <p:sp>
        <p:nvSpPr>
          <p:cNvPr id="3" name="Content Placeholder 2"/>
          <p:cNvSpPr>
            <a:spLocks noGrp="1"/>
          </p:cNvSpPr>
          <p:nvPr>
            <p:ph idx="1"/>
          </p:nvPr>
        </p:nvSpPr>
        <p:spPr/>
        <p:txBody>
          <a:bodyPr/>
          <a:lstStyle/>
          <a:p>
            <a:pPr marL="0" indent="0">
              <a:buNone/>
            </a:pPr>
            <a:r>
              <a:rPr lang="en-US" dirty="0"/>
              <a:t>Step 27: Model Building- Logistic Regression</a:t>
            </a:r>
          </a:p>
          <a:p>
            <a:pPr marL="0" indent="0">
              <a:buNone/>
            </a:pPr>
            <a:endParaRPr lang="en-US" dirty="0"/>
          </a:p>
        </p:txBody>
      </p:sp>
      <p:pic>
        <p:nvPicPr>
          <p:cNvPr id="5" name="Picture 4">
            <a:extLst>
              <a:ext uri="{FF2B5EF4-FFF2-40B4-BE49-F238E27FC236}">
                <a16:creationId xmlns:a16="http://schemas.microsoft.com/office/drawing/2014/main" id="{EC29B6E9-52F0-46C9-AB62-CEC0B3FBF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5736" y="3060945"/>
            <a:ext cx="6760525" cy="2990232"/>
          </a:xfrm>
          <a:prstGeom prst="rect">
            <a:avLst/>
          </a:prstGeom>
        </p:spPr>
      </p:pic>
    </p:spTree>
    <p:extLst>
      <p:ext uri="{BB962C8B-B14F-4D97-AF65-F5344CB8AC3E}">
        <p14:creationId xmlns:p14="http://schemas.microsoft.com/office/powerpoint/2010/main" val="962745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Heart Disease Prediction Steps: </a:t>
            </a:r>
          </a:p>
        </p:txBody>
      </p:sp>
      <p:sp>
        <p:nvSpPr>
          <p:cNvPr id="3" name="Content Placeholder 2"/>
          <p:cNvSpPr>
            <a:spLocks noGrp="1"/>
          </p:cNvSpPr>
          <p:nvPr>
            <p:ph idx="1"/>
          </p:nvPr>
        </p:nvSpPr>
        <p:spPr/>
        <p:txBody>
          <a:bodyPr/>
          <a:lstStyle/>
          <a:p>
            <a:pPr marL="0" indent="0">
              <a:buNone/>
            </a:pPr>
            <a:r>
              <a:rPr lang="en-US" dirty="0"/>
              <a:t>Step 1: </a:t>
            </a:r>
            <a:r>
              <a:rPr lang="en-US" dirty="0">
                <a:effectLst/>
                <a:latin typeface="Calibri" panose="020F0502020204030204" pitchFamily="34" charset="0"/>
                <a:ea typeface="Calibri" panose="020F0502020204030204" pitchFamily="34" charset="0"/>
                <a:cs typeface="Times New Roman" panose="02020603050405020304" pitchFamily="18" charset="0"/>
              </a:rPr>
              <a:t>Importing necessary library and Chosen Dataset.</a:t>
            </a:r>
          </a:p>
          <a:p>
            <a:pPr marL="0" indent="0">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B11F1300-D4A1-41B2-A6E7-4587F7823B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9055" y="3067712"/>
            <a:ext cx="5813887" cy="2894931"/>
          </a:xfrm>
          <a:prstGeom prst="rect">
            <a:avLst/>
          </a:prstGeom>
        </p:spPr>
      </p:pic>
    </p:spTree>
    <p:extLst>
      <p:ext uri="{BB962C8B-B14F-4D97-AF65-F5344CB8AC3E}">
        <p14:creationId xmlns:p14="http://schemas.microsoft.com/office/powerpoint/2010/main" val="2179546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Heart Disease Prediction Steps: </a:t>
            </a:r>
          </a:p>
        </p:txBody>
      </p:sp>
      <p:sp>
        <p:nvSpPr>
          <p:cNvPr id="3" name="Content Placeholder 2"/>
          <p:cNvSpPr>
            <a:spLocks noGrp="1"/>
          </p:cNvSpPr>
          <p:nvPr>
            <p:ph idx="1"/>
          </p:nvPr>
        </p:nvSpPr>
        <p:spPr/>
        <p:txBody>
          <a:bodyPr/>
          <a:lstStyle/>
          <a:p>
            <a:pPr marL="0" indent="0">
              <a:buNone/>
            </a:pPr>
            <a:r>
              <a:rPr lang="en-US" dirty="0"/>
              <a:t>Step 28: Model Building- Random Forest</a:t>
            </a:r>
          </a:p>
          <a:p>
            <a:pPr marL="0" indent="0">
              <a:buNone/>
            </a:pPr>
            <a:endParaRPr lang="en-US" dirty="0"/>
          </a:p>
        </p:txBody>
      </p:sp>
      <p:pic>
        <p:nvPicPr>
          <p:cNvPr id="5" name="Picture 4">
            <a:extLst>
              <a:ext uri="{FF2B5EF4-FFF2-40B4-BE49-F238E27FC236}">
                <a16:creationId xmlns:a16="http://schemas.microsoft.com/office/drawing/2014/main" id="{4E162562-777D-4E4B-BFEA-9183B17CC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2447" y="3182873"/>
            <a:ext cx="6044893" cy="2852167"/>
          </a:xfrm>
          <a:prstGeom prst="rect">
            <a:avLst/>
          </a:prstGeom>
        </p:spPr>
      </p:pic>
    </p:spTree>
    <p:extLst>
      <p:ext uri="{BB962C8B-B14F-4D97-AF65-F5344CB8AC3E}">
        <p14:creationId xmlns:p14="http://schemas.microsoft.com/office/powerpoint/2010/main" val="17191292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Heart Disease Prediction Steps: </a:t>
            </a:r>
          </a:p>
        </p:txBody>
      </p:sp>
      <p:sp>
        <p:nvSpPr>
          <p:cNvPr id="3" name="Content Placeholder 2"/>
          <p:cNvSpPr>
            <a:spLocks noGrp="1"/>
          </p:cNvSpPr>
          <p:nvPr>
            <p:ph idx="1"/>
          </p:nvPr>
        </p:nvSpPr>
        <p:spPr/>
        <p:txBody>
          <a:bodyPr/>
          <a:lstStyle/>
          <a:p>
            <a:pPr marL="0" indent="0">
              <a:buNone/>
            </a:pPr>
            <a:r>
              <a:rPr lang="en-US" dirty="0"/>
              <a:t>Step 29: ROC- receiver operating characteristic curve</a:t>
            </a:r>
          </a:p>
        </p:txBody>
      </p:sp>
      <p:pic>
        <p:nvPicPr>
          <p:cNvPr id="6" name="Picture 5">
            <a:extLst>
              <a:ext uri="{FF2B5EF4-FFF2-40B4-BE49-F238E27FC236}">
                <a16:creationId xmlns:a16="http://schemas.microsoft.com/office/drawing/2014/main" id="{0A58738D-DDF2-4E12-B16E-116515D2FD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2448" y="3173758"/>
            <a:ext cx="5004395" cy="2702110"/>
          </a:xfrm>
          <a:prstGeom prst="rect">
            <a:avLst/>
          </a:prstGeom>
        </p:spPr>
      </p:pic>
    </p:spTree>
    <p:extLst>
      <p:ext uri="{BB962C8B-B14F-4D97-AF65-F5344CB8AC3E}">
        <p14:creationId xmlns:p14="http://schemas.microsoft.com/office/powerpoint/2010/main" val="42490678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Heart Disease Prediction Steps: </a:t>
            </a:r>
          </a:p>
        </p:txBody>
      </p:sp>
      <p:sp>
        <p:nvSpPr>
          <p:cNvPr id="3" name="Content Placeholder 2"/>
          <p:cNvSpPr>
            <a:spLocks noGrp="1"/>
          </p:cNvSpPr>
          <p:nvPr>
            <p:ph idx="1"/>
          </p:nvPr>
        </p:nvSpPr>
        <p:spPr/>
        <p:txBody>
          <a:bodyPr/>
          <a:lstStyle/>
          <a:p>
            <a:pPr marL="0" indent="0">
              <a:buNone/>
            </a:pPr>
            <a:r>
              <a:rPr lang="en-US" dirty="0"/>
              <a:t>Improvement:</a:t>
            </a:r>
          </a:p>
          <a:p>
            <a:pPr marL="514350" indent="-514350">
              <a:buAutoNum type="arabicPeriod"/>
            </a:pPr>
            <a:r>
              <a:rPr lang="en-US" dirty="0"/>
              <a:t>Male-Female ratio in the dataset was imbalanced, it could be balanced using oversampling or undersampling. </a:t>
            </a:r>
          </a:p>
          <a:p>
            <a:pPr marL="514350" indent="-514350">
              <a:buAutoNum type="arabicPeriod"/>
            </a:pPr>
            <a:r>
              <a:rPr lang="en-US" dirty="0"/>
              <a:t>High performance model could have been used.</a:t>
            </a:r>
          </a:p>
          <a:p>
            <a:pPr marL="514350" indent="-514350">
              <a:buAutoNum type="arabicPeriod"/>
            </a:pPr>
            <a:r>
              <a:rPr lang="en-US" dirty="0"/>
              <a:t>Deployment could have been done.</a:t>
            </a:r>
          </a:p>
        </p:txBody>
      </p:sp>
    </p:spTree>
    <p:extLst>
      <p:ext uri="{BB962C8B-B14F-4D97-AF65-F5344CB8AC3E}">
        <p14:creationId xmlns:p14="http://schemas.microsoft.com/office/powerpoint/2010/main" val="1091224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D3D0F-B949-41D4-83DA-8636EABE826B}"/>
              </a:ext>
            </a:extLst>
          </p:cNvPr>
          <p:cNvSpPr>
            <a:spLocks noGrp="1"/>
          </p:cNvSpPr>
          <p:nvPr>
            <p:ph type="title"/>
          </p:nvPr>
        </p:nvSpPr>
        <p:spPr/>
        <p:txBody>
          <a:bodyPr/>
          <a:lstStyle/>
          <a:p>
            <a:r>
              <a:rPr lang="en-US" dirty="0"/>
              <a:t>The End</a:t>
            </a:r>
          </a:p>
        </p:txBody>
      </p:sp>
      <p:sp>
        <p:nvSpPr>
          <p:cNvPr id="3" name="Content Placeholder 2">
            <a:extLst>
              <a:ext uri="{FF2B5EF4-FFF2-40B4-BE49-F238E27FC236}">
                <a16:creationId xmlns:a16="http://schemas.microsoft.com/office/drawing/2014/main" id="{5C38A161-BA3C-4808-8A17-84D07730899A}"/>
              </a:ext>
            </a:extLst>
          </p:cNvPr>
          <p:cNvSpPr>
            <a:spLocks noGrp="1"/>
          </p:cNvSpPr>
          <p:nvPr>
            <p:ph idx="1"/>
          </p:nvPr>
        </p:nvSpPr>
        <p:spPr/>
        <p:txBody>
          <a:bodyPr/>
          <a:lstStyle/>
          <a:p>
            <a:pPr marL="0" indent="0">
              <a:buNone/>
            </a:pPr>
            <a:r>
              <a:rPr lang="en-US" dirty="0"/>
              <a:t>Thank </a:t>
            </a:r>
            <a:r>
              <a:rPr lang="en-US"/>
              <a:t>you everyone.</a:t>
            </a:r>
            <a:endParaRPr lang="en-US" dirty="0"/>
          </a:p>
        </p:txBody>
      </p:sp>
    </p:spTree>
    <p:extLst>
      <p:ext uri="{BB962C8B-B14F-4D97-AF65-F5344CB8AC3E}">
        <p14:creationId xmlns:p14="http://schemas.microsoft.com/office/powerpoint/2010/main" val="1778794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Heart Disease Prediction Steps: </a:t>
            </a:r>
          </a:p>
        </p:txBody>
      </p:sp>
      <p:sp>
        <p:nvSpPr>
          <p:cNvPr id="3" name="Content Placeholder 2"/>
          <p:cNvSpPr>
            <a:spLocks noGrp="1"/>
          </p:cNvSpPr>
          <p:nvPr>
            <p:ph idx="1"/>
          </p:nvPr>
        </p:nvSpPr>
        <p:spPr/>
        <p:txBody>
          <a:bodyPr/>
          <a:lstStyle/>
          <a:p>
            <a:pPr marL="0" indent="0">
              <a:buNone/>
            </a:pPr>
            <a:r>
              <a:rPr lang="en-US" dirty="0"/>
              <a:t>Step 2: </a:t>
            </a:r>
            <a:r>
              <a:rPr lang="en-US" dirty="0">
                <a:effectLst/>
                <a:latin typeface="Calibri" panose="020F0502020204030204" pitchFamily="34" charset="0"/>
                <a:ea typeface="Calibri" panose="020F0502020204030204" pitchFamily="34" charset="0"/>
                <a:cs typeface="Times New Roman" panose="02020603050405020304" pitchFamily="18" charset="0"/>
              </a:rPr>
              <a:t>Checking column using </a:t>
            </a:r>
            <a:r>
              <a:rPr lang="en-US" dirty="0" err="1">
                <a:effectLst/>
                <a:latin typeface="Calibri" panose="020F0502020204030204" pitchFamily="34" charset="0"/>
                <a:ea typeface="Calibri" panose="020F0502020204030204" pitchFamily="34" charset="0"/>
                <a:cs typeface="Times New Roman" panose="02020603050405020304" pitchFamily="18" charset="0"/>
              </a:rPr>
              <a:t>dt.head</a:t>
            </a:r>
            <a:r>
              <a:rPr lang="en-US" dirty="0">
                <a:effectLst/>
                <a:latin typeface="Calibri" panose="020F0502020204030204" pitchFamily="34" charset="0"/>
                <a:ea typeface="Calibri" panose="020F0502020204030204" pitchFamily="34" charset="0"/>
                <a:cs typeface="Times New Roman" panose="02020603050405020304" pitchFamily="18" charset="0"/>
              </a:rPr>
              <a:t>() to check column names.</a:t>
            </a:r>
          </a:p>
          <a:p>
            <a:pPr marL="0" indent="0">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5E3E3C86-CC6E-4E9C-B147-8A3125A729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8975" y="3355710"/>
            <a:ext cx="9294048" cy="2057538"/>
          </a:xfrm>
          <a:prstGeom prst="rect">
            <a:avLst/>
          </a:prstGeom>
        </p:spPr>
      </p:pic>
    </p:spTree>
    <p:extLst>
      <p:ext uri="{BB962C8B-B14F-4D97-AF65-F5344CB8AC3E}">
        <p14:creationId xmlns:p14="http://schemas.microsoft.com/office/powerpoint/2010/main" val="2906295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Heart Disease Prediction Steps: </a:t>
            </a:r>
          </a:p>
        </p:txBody>
      </p:sp>
      <p:sp>
        <p:nvSpPr>
          <p:cNvPr id="3" name="Content Placeholder 2"/>
          <p:cNvSpPr>
            <a:spLocks noGrp="1"/>
          </p:cNvSpPr>
          <p:nvPr>
            <p:ph idx="1"/>
          </p:nvPr>
        </p:nvSpPr>
        <p:spPr/>
        <p:txBody>
          <a:bodyPr/>
          <a:lstStyle/>
          <a:p>
            <a:pPr marL="0" indent="0">
              <a:buNone/>
            </a:pPr>
            <a:r>
              <a:rPr lang="en-US" dirty="0"/>
              <a:t>Step 3: </a:t>
            </a:r>
            <a:r>
              <a:rPr lang="en-US" dirty="0">
                <a:effectLst/>
                <a:latin typeface="Calibri" panose="020F0502020204030204" pitchFamily="34" charset="0"/>
                <a:ea typeface="Calibri" panose="020F0502020204030204" pitchFamily="34" charset="0"/>
                <a:cs typeface="Times New Roman" panose="02020603050405020304" pitchFamily="18" charset="0"/>
              </a:rPr>
              <a:t>Renaming column for better understanding.</a:t>
            </a:r>
          </a:p>
          <a:p>
            <a:pPr marL="0" indent="0">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EFEE6650-9443-4C9E-A3CB-151C5924B3D5}"/>
              </a:ext>
            </a:extLst>
          </p:cNvPr>
          <p:cNvPicPr>
            <a:picLocks noChangeAspect="1"/>
          </p:cNvPicPr>
          <p:nvPr/>
        </p:nvPicPr>
        <p:blipFill rotWithShape="1">
          <a:blip r:embed="rId2">
            <a:extLst>
              <a:ext uri="{28A0092B-C50C-407E-A947-70E740481C1C}">
                <a14:useLocalDpi xmlns:a14="http://schemas.microsoft.com/office/drawing/2010/main" val="0"/>
              </a:ext>
            </a:extLst>
          </a:blip>
          <a:srcRect b="32494"/>
          <a:stretch/>
        </p:blipFill>
        <p:spPr>
          <a:xfrm>
            <a:off x="1450848" y="3152573"/>
            <a:ext cx="9073895" cy="2723295"/>
          </a:xfrm>
          <a:prstGeom prst="rect">
            <a:avLst/>
          </a:prstGeom>
        </p:spPr>
      </p:pic>
    </p:spTree>
    <p:extLst>
      <p:ext uri="{BB962C8B-B14F-4D97-AF65-F5344CB8AC3E}">
        <p14:creationId xmlns:p14="http://schemas.microsoft.com/office/powerpoint/2010/main" val="438876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Heart Disease Prediction Steps: </a:t>
            </a:r>
          </a:p>
        </p:txBody>
      </p:sp>
      <p:sp>
        <p:nvSpPr>
          <p:cNvPr id="3" name="Content Placeholder 2"/>
          <p:cNvSpPr>
            <a:spLocks noGrp="1"/>
          </p:cNvSpPr>
          <p:nvPr>
            <p:ph idx="1"/>
          </p:nvPr>
        </p:nvSpPr>
        <p:spPr/>
        <p:txBody>
          <a:bodyPr/>
          <a:lstStyle/>
          <a:p>
            <a:pPr marL="0" indent="0">
              <a:buNone/>
            </a:pPr>
            <a:r>
              <a:rPr lang="en-US" dirty="0"/>
              <a:t>Step 4: </a:t>
            </a:r>
            <a:r>
              <a:rPr lang="en-US" dirty="0">
                <a:effectLst/>
                <a:latin typeface="Calibri" panose="020F0502020204030204" pitchFamily="34" charset="0"/>
                <a:ea typeface="Calibri" panose="020F0502020204030204" pitchFamily="34" charset="0"/>
                <a:cs typeface="Times New Roman" panose="02020603050405020304" pitchFamily="18" charset="0"/>
              </a:rPr>
              <a:t>Printing chest_pain_types and converting numerical values to categorical names for better understanding and printing it again to check.</a:t>
            </a:r>
          </a:p>
          <a:p>
            <a:pPr marL="0" indent="0">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a:p>
            <a:pPr marL="0" indent="0">
              <a:buNone/>
            </a:pPr>
            <a:endParaRPr lang="en-US" dirty="0"/>
          </a:p>
        </p:txBody>
      </p:sp>
      <p:pic>
        <p:nvPicPr>
          <p:cNvPr id="8" name="Picture 7">
            <a:extLst>
              <a:ext uri="{FF2B5EF4-FFF2-40B4-BE49-F238E27FC236}">
                <a16:creationId xmlns:a16="http://schemas.microsoft.com/office/drawing/2014/main" id="{8C25D5DA-E906-4DCD-9871-AA99A4E68B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1" y="3390293"/>
            <a:ext cx="4456176" cy="2811448"/>
          </a:xfrm>
          <a:prstGeom prst="rect">
            <a:avLst/>
          </a:prstGeom>
        </p:spPr>
      </p:pic>
      <p:pic>
        <p:nvPicPr>
          <p:cNvPr id="10" name="Picture 9">
            <a:extLst>
              <a:ext uri="{FF2B5EF4-FFF2-40B4-BE49-F238E27FC236}">
                <a16:creationId xmlns:a16="http://schemas.microsoft.com/office/drawing/2014/main" id="{967DC3DD-4665-41F5-BC30-8C82745628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6502" y="3716167"/>
            <a:ext cx="4794861" cy="2159701"/>
          </a:xfrm>
          <a:prstGeom prst="rect">
            <a:avLst/>
          </a:prstGeom>
        </p:spPr>
      </p:pic>
    </p:spTree>
    <p:extLst>
      <p:ext uri="{BB962C8B-B14F-4D97-AF65-F5344CB8AC3E}">
        <p14:creationId xmlns:p14="http://schemas.microsoft.com/office/powerpoint/2010/main" val="190268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Heart Disease Prediction Steps: </a:t>
            </a:r>
          </a:p>
        </p:txBody>
      </p:sp>
      <p:sp>
        <p:nvSpPr>
          <p:cNvPr id="3" name="Content Placeholder 2"/>
          <p:cNvSpPr>
            <a:spLocks noGrp="1"/>
          </p:cNvSpPr>
          <p:nvPr>
            <p:ph idx="1"/>
          </p:nvPr>
        </p:nvSpPr>
        <p:spPr/>
        <p:txBody>
          <a:bodyPr/>
          <a:lstStyle/>
          <a:p>
            <a:pPr marL="0" indent="0">
              <a:buNone/>
            </a:pPr>
            <a:r>
              <a:rPr lang="en-US" dirty="0"/>
              <a:t>Step 5: </a:t>
            </a:r>
            <a:r>
              <a:rPr lang="en-US" dirty="0">
                <a:effectLst/>
                <a:latin typeface="Calibri" panose="020F0502020204030204" pitchFamily="34" charset="0"/>
                <a:ea typeface="Calibri" panose="020F0502020204030204" pitchFamily="34" charset="0"/>
                <a:cs typeface="Times New Roman" panose="02020603050405020304" pitchFamily="18" charset="0"/>
              </a:rPr>
              <a:t>Checking missing entries in the dataset to see if there is any empty value in every column.</a:t>
            </a:r>
          </a:p>
          <a:p>
            <a:pPr marL="0" indent="0">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B0DEE412-4B3B-4E4C-B15D-0A8F3112E6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1057" y="3042261"/>
            <a:ext cx="3907536" cy="2934168"/>
          </a:xfrm>
          <a:prstGeom prst="rect">
            <a:avLst/>
          </a:prstGeom>
        </p:spPr>
      </p:pic>
    </p:spTree>
    <p:extLst>
      <p:ext uri="{BB962C8B-B14F-4D97-AF65-F5344CB8AC3E}">
        <p14:creationId xmlns:p14="http://schemas.microsoft.com/office/powerpoint/2010/main" val="1040294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Heart Disease Prediction Steps: </a:t>
            </a:r>
          </a:p>
        </p:txBody>
      </p:sp>
      <p:sp>
        <p:nvSpPr>
          <p:cNvPr id="3" name="Content Placeholder 2"/>
          <p:cNvSpPr>
            <a:spLocks noGrp="1"/>
          </p:cNvSpPr>
          <p:nvPr>
            <p:ph idx="1"/>
          </p:nvPr>
        </p:nvSpPr>
        <p:spPr/>
        <p:txBody>
          <a:bodyPr/>
          <a:lstStyle/>
          <a:p>
            <a:pPr marL="0" indent="0">
              <a:buNone/>
            </a:pPr>
            <a:r>
              <a:rPr lang="en-US" dirty="0"/>
              <a:t>Step 6: </a:t>
            </a:r>
            <a:r>
              <a:rPr lang="en-US" dirty="0">
                <a:effectLst/>
                <a:latin typeface="Calibri" panose="020F0502020204030204" pitchFamily="34" charset="0"/>
                <a:ea typeface="Calibri" panose="020F0502020204030204" pitchFamily="34" charset="0"/>
                <a:cs typeface="Times New Roman" panose="02020603050405020304" pitchFamily="18" charset="0"/>
              </a:rPr>
              <a:t>Checking the Shape(row and column number) and then printing the statistical analysis of numerical columns.</a:t>
            </a:r>
          </a:p>
          <a:p>
            <a:pPr marL="0" indent="0">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9BC0652A-279B-4899-B8B3-8B0189D012A7}"/>
              </a:ext>
            </a:extLst>
          </p:cNvPr>
          <p:cNvPicPr>
            <a:picLocks noChangeAspect="1"/>
          </p:cNvPicPr>
          <p:nvPr/>
        </p:nvPicPr>
        <p:blipFill rotWithShape="1">
          <a:blip r:embed="rId2">
            <a:extLst>
              <a:ext uri="{28A0092B-C50C-407E-A947-70E740481C1C}">
                <a14:useLocalDpi xmlns:a14="http://schemas.microsoft.com/office/drawing/2010/main" val="0"/>
              </a:ext>
            </a:extLst>
          </a:blip>
          <a:srcRect b="3689"/>
          <a:stretch/>
        </p:blipFill>
        <p:spPr>
          <a:xfrm>
            <a:off x="1816608" y="3538481"/>
            <a:ext cx="8095487" cy="2337387"/>
          </a:xfrm>
          <a:prstGeom prst="rect">
            <a:avLst/>
          </a:prstGeom>
        </p:spPr>
      </p:pic>
    </p:spTree>
    <p:extLst>
      <p:ext uri="{BB962C8B-B14F-4D97-AF65-F5344CB8AC3E}">
        <p14:creationId xmlns:p14="http://schemas.microsoft.com/office/powerpoint/2010/main" val="1314949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Heart Disease Prediction Steps: </a:t>
            </a:r>
          </a:p>
        </p:txBody>
      </p:sp>
      <p:sp>
        <p:nvSpPr>
          <p:cNvPr id="3" name="Content Placeholder 2"/>
          <p:cNvSpPr>
            <a:spLocks noGrp="1"/>
          </p:cNvSpPr>
          <p:nvPr>
            <p:ph idx="1"/>
          </p:nvPr>
        </p:nvSpPr>
        <p:spPr/>
        <p:txBody>
          <a:bodyPr/>
          <a:lstStyle/>
          <a:p>
            <a:pPr marL="0" indent="0">
              <a:buNone/>
            </a:pPr>
            <a:r>
              <a:rPr lang="en-US" dirty="0"/>
              <a:t>Step 7: Checking if the dataset is balanced, as it might create a problem if its not balanced. Our dataset is balanced with 53% and 47%.</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A8B1DB9B-A062-4C3C-83FD-A301CB4D6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0464" y="3482250"/>
            <a:ext cx="5242559" cy="2578557"/>
          </a:xfrm>
          <a:prstGeom prst="rect">
            <a:avLst/>
          </a:prstGeom>
        </p:spPr>
      </p:pic>
    </p:spTree>
    <p:extLst>
      <p:ext uri="{BB962C8B-B14F-4D97-AF65-F5344CB8AC3E}">
        <p14:creationId xmlns:p14="http://schemas.microsoft.com/office/powerpoint/2010/main" val="165793240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325</TotalTime>
  <Words>797</Words>
  <Application>Microsoft Office PowerPoint</Application>
  <PresentationFormat>Widescreen</PresentationFormat>
  <Paragraphs>100</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Garamond</vt:lpstr>
      <vt:lpstr>Segoe UI Historic</vt:lpstr>
      <vt:lpstr>Organic</vt:lpstr>
      <vt:lpstr>CSE 445 Project  Heart Disease Prediction Using Machine Learning</vt:lpstr>
      <vt:lpstr>Heart Disease Dataset</vt:lpstr>
      <vt:lpstr>Heart Disease Prediction Steps: </vt:lpstr>
      <vt:lpstr>Heart Disease Prediction Steps: </vt:lpstr>
      <vt:lpstr>Heart Disease Prediction Steps: </vt:lpstr>
      <vt:lpstr>Heart Disease Prediction Steps: </vt:lpstr>
      <vt:lpstr>Heart Disease Prediction Steps: </vt:lpstr>
      <vt:lpstr>Heart Disease Prediction Steps: </vt:lpstr>
      <vt:lpstr>Heart Disease Prediction Steps: </vt:lpstr>
      <vt:lpstr>Heart Disease Prediction Steps: </vt:lpstr>
      <vt:lpstr>Heart Disease Prediction Steps: </vt:lpstr>
      <vt:lpstr>Heart Disease Prediction Steps: </vt:lpstr>
      <vt:lpstr>Heart Disease Prediction Steps: </vt:lpstr>
      <vt:lpstr>Heart Disease Prediction Steps: </vt:lpstr>
      <vt:lpstr>Heart Disease Prediction Steps: </vt:lpstr>
      <vt:lpstr>Heart Disease Prediction Steps: </vt:lpstr>
      <vt:lpstr>Heart Disease Prediction Steps: </vt:lpstr>
      <vt:lpstr>Heart Disease Prediction Steps: </vt:lpstr>
      <vt:lpstr>Heart Disease Prediction Steps: </vt:lpstr>
      <vt:lpstr>Heart Disease Prediction Steps: </vt:lpstr>
      <vt:lpstr>Heart Disease Prediction Steps: </vt:lpstr>
      <vt:lpstr>Heart Disease Prediction Steps: </vt:lpstr>
      <vt:lpstr>Heart Disease Prediction Steps: </vt:lpstr>
      <vt:lpstr>Heart Disease Prediction Steps: </vt:lpstr>
      <vt:lpstr>Heart Disease Prediction Steps: </vt:lpstr>
      <vt:lpstr>Heart Disease Prediction Steps: </vt:lpstr>
      <vt:lpstr>Heart Disease Prediction Steps: </vt:lpstr>
      <vt:lpstr>Heart Disease Prediction Steps: </vt:lpstr>
      <vt:lpstr>Heart Disease Prediction Steps: </vt:lpstr>
      <vt:lpstr>Heart Disease Prediction Steps: </vt:lpstr>
      <vt:lpstr>Heart Disease Prediction Steps: </vt:lpstr>
      <vt:lpstr>Heart Disease Prediction Steps: </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445 Project Proposal</dc:title>
  <dc:creator>Asus</dc:creator>
  <cp:lastModifiedBy>Emamul Hassan</cp:lastModifiedBy>
  <cp:revision>34</cp:revision>
  <dcterms:created xsi:type="dcterms:W3CDTF">2021-08-02T10:51:22Z</dcterms:created>
  <dcterms:modified xsi:type="dcterms:W3CDTF">2021-09-16T14:00:43Z</dcterms:modified>
</cp:coreProperties>
</file>