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86" r:id="rId4"/>
    <p:sldId id="288" r:id="rId5"/>
    <p:sldId id="287" r:id="rId6"/>
    <p:sldId id="272" r:id="rId7"/>
    <p:sldId id="306"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2" r:id="rId21"/>
    <p:sldId id="303" r:id="rId22"/>
    <p:sldId id="304" r:id="rId23"/>
    <p:sldId id="305" r:id="rId24"/>
    <p:sldId id="309" r:id="rId25"/>
    <p:sldId id="310" r:id="rId26"/>
    <p:sldId id="311" r:id="rId27"/>
    <p:sldId id="283" r:id="rId28"/>
    <p:sldId id="308" r:id="rId29"/>
    <p:sldId id="285" r:id="rId30"/>
  </p:sldIdLst>
  <p:sldSz cx="9144000" cy="5143500" type="screen16x9"/>
  <p:notesSz cx="6858000" cy="9144000"/>
  <p:embeddedFontLst>
    <p:embeddedFont>
      <p:font typeface="Cambria Math" panose="02040503050406030204" pitchFamily="18" charset="0"/>
      <p:regular r:id="rId32"/>
    </p:embeddedFont>
    <p:embeddedFont>
      <p:font typeface="Lato" panose="020B0604020202020204" charset="0"/>
      <p:regular r:id="rId33"/>
      <p:bold r:id="rId34"/>
      <p:italic r:id="rId35"/>
      <p:boldItalic r:id="rId36"/>
    </p:embeddedFont>
    <p:embeddedFont>
      <p:font typeface="Raleway"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204"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122943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extLst>
      <p:ext uri="{BB962C8B-B14F-4D97-AF65-F5344CB8AC3E}">
        <p14:creationId xmlns:p14="http://schemas.microsoft.com/office/powerpoint/2010/main" val="208967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lvl="0"/>
            <a:r>
              <a:rPr lang="fr-FR" dirty="0"/>
              <a:t>Irrigation à distance </a:t>
            </a:r>
            <a:endParaRPr dirty="0"/>
          </a:p>
        </p:txBody>
      </p:sp>
      <p:sp>
        <p:nvSpPr>
          <p:cNvPr id="87" name="Google Shape;87;p13"/>
          <p:cNvSpPr txBox="1">
            <a:spLocks noGrp="1"/>
          </p:cNvSpPr>
          <p:nvPr>
            <p:ph type="subTitle" idx="1"/>
          </p:nvPr>
        </p:nvSpPr>
        <p:spPr>
          <a:xfrm>
            <a:off x="729450" y="2677888"/>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
        <p:nvSpPr>
          <p:cNvPr id="2" name="Rectangle 1"/>
          <p:cNvSpPr/>
          <p:nvPr/>
        </p:nvSpPr>
        <p:spPr>
          <a:xfrm>
            <a:off x="675372" y="3630608"/>
            <a:ext cx="4572000" cy="523220"/>
          </a:xfrm>
          <a:prstGeom prst="rect">
            <a:avLst/>
          </a:prstGeom>
        </p:spPr>
        <p:txBody>
          <a:bodyPr>
            <a:spAutoFit/>
          </a:bodyPr>
          <a:lstStyle/>
          <a:p>
            <a:r>
              <a:rPr lang="fr-FR" dirty="0"/>
              <a:t>Encadrée par :HABBANI </a:t>
            </a:r>
            <a:r>
              <a:rPr lang="fr-FR" dirty="0" err="1"/>
              <a:t>yahya</a:t>
            </a:r>
            <a:r>
              <a:rPr lang="fr-FR" dirty="0"/>
              <a:t> ,MHAMDI Mostafa</a:t>
            </a:r>
          </a:p>
          <a:p>
            <a:endParaRPr lang="fr-FR" dirty="0"/>
          </a:p>
        </p:txBody>
      </p:sp>
      <p:sp>
        <p:nvSpPr>
          <p:cNvPr id="3" name="Rectangle 2"/>
          <p:cNvSpPr/>
          <p:nvPr/>
        </p:nvSpPr>
        <p:spPr>
          <a:xfrm>
            <a:off x="5290257" y="3654026"/>
            <a:ext cx="2425664" cy="307777"/>
          </a:xfrm>
          <a:prstGeom prst="rect">
            <a:avLst/>
          </a:prstGeom>
        </p:spPr>
        <p:txBody>
          <a:bodyPr wrap="none">
            <a:spAutoFit/>
          </a:bodyPr>
          <a:lstStyle/>
          <a:p>
            <a:r>
              <a:rPr lang="fr-FR" dirty="0"/>
              <a:t>Présentée par : Abir HSAINI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a:extLst>
              <a:ext uri="{FF2B5EF4-FFF2-40B4-BE49-F238E27FC236}">
                <a16:creationId xmlns:a16="http://schemas.microsoft.com/office/drawing/2014/main" id="{C9E37922-3839-4501-90FE-B823C501F5FF}"/>
              </a:ext>
            </a:extLst>
          </p:cNvPr>
          <p:cNvPicPr>
            <a:picLocks noChangeAspect="1"/>
          </p:cNvPicPr>
          <p:nvPr/>
        </p:nvPicPr>
        <p:blipFill>
          <a:blip r:embed="rId2"/>
          <a:stretch>
            <a:fillRect/>
          </a:stretch>
        </p:blipFill>
        <p:spPr>
          <a:xfrm>
            <a:off x="3718470" y="3209425"/>
            <a:ext cx="1710660" cy="2010797"/>
          </a:xfrm>
          <a:prstGeom prst="rect">
            <a:avLst/>
          </a:prstGeom>
        </p:spPr>
      </p:pic>
      <p:sp>
        <p:nvSpPr>
          <p:cNvPr id="3" name="Titre 2"/>
          <p:cNvSpPr>
            <a:spLocks noGrp="1"/>
          </p:cNvSpPr>
          <p:nvPr>
            <p:ph type="title"/>
          </p:nvPr>
        </p:nvSpPr>
        <p:spPr/>
        <p:txBody>
          <a:bodyPr>
            <a:normAutofit fontScale="90000"/>
          </a:bodyPr>
          <a:lstStyle/>
          <a:p>
            <a:r>
              <a:rPr lang="en-US" sz="2400" dirty="0"/>
              <a:t>Description du </a:t>
            </a:r>
            <a:r>
              <a:rPr lang="fr-FR" sz="2400" dirty="0"/>
              <a:t>système utilisé</a:t>
            </a:r>
            <a:endParaRPr lang="fr-FR" dirty="0"/>
          </a:p>
        </p:txBody>
      </p:sp>
      <p:sp>
        <p:nvSpPr>
          <p:cNvPr id="4" name="Espace réservé du texte 3"/>
          <p:cNvSpPr>
            <a:spLocks noGrp="1"/>
          </p:cNvSpPr>
          <p:nvPr>
            <p:ph type="body" idx="1"/>
          </p:nvPr>
        </p:nvSpPr>
        <p:spPr/>
        <p:txBody>
          <a:bodyPr/>
          <a:lstStyle/>
          <a:p>
            <a:r>
              <a:rPr lang="fr-FR" dirty="0">
                <a:solidFill>
                  <a:schemeClr val="bg2"/>
                </a:solidFill>
              </a:rPr>
              <a:t>DHT11:</a:t>
            </a:r>
          </a:p>
          <a:p>
            <a:pPr lvl="1"/>
            <a:r>
              <a:rPr lang="fr-FR" dirty="0">
                <a:solidFill>
                  <a:schemeClr val="bg2"/>
                </a:solidFill>
              </a:rPr>
              <a:t>Le DHT11 est un capteur de température et d'humidité "deux en un" , est lui capable de mesurer des températures de 0 à +50°C avec une précision de +/- 2°C et des taux d'humidité relative de 20 à 80% avec une précision de +/- 5%. Une mesure peut être réalisée toutes les secondes. </a:t>
            </a:r>
          </a:p>
          <a:p>
            <a:pPr lvl="1"/>
            <a:r>
              <a:rPr lang="fr-FR" dirty="0">
                <a:solidFill>
                  <a:schemeClr val="bg2"/>
                </a:solidFill>
              </a:rPr>
              <a:t>Le DHT11 est compatible 3.3 volts et 5 volts (le fabricant recommande cependant de toujours alimenter le capteur en 5 volts pour avoir des mesures précises). Ils ont aussi le même câblage et le même protocole de communication.</a:t>
            </a:r>
          </a:p>
          <a:p>
            <a:pPr lvl="1"/>
            <a:endParaRPr lang="fr-FR" dirty="0">
              <a:solidFill>
                <a:schemeClr val="bg2"/>
              </a:solidFill>
            </a:endParaRPr>
          </a:p>
        </p:txBody>
      </p:sp>
    </p:spTree>
    <p:extLst>
      <p:ext uri="{BB962C8B-B14F-4D97-AF65-F5344CB8AC3E}">
        <p14:creationId xmlns:p14="http://schemas.microsoft.com/office/powerpoint/2010/main" val="3557361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2">
            <a:extLst>
              <a:ext uri="{FF2B5EF4-FFF2-40B4-BE49-F238E27FC236}">
                <a16:creationId xmlns:a16="http://schemas.microsoft.com/office/drawing/2014/main" id="{58329E94-ECD2-4943-8E48-4E201DC7B028}"/>
              </a:ext>
            </a:extLst>
          </p:cNvPr>
          <p:cNvPicPr>
            <a:picLocks noChangeAspect="1"/>
          </p:cNvPicPr>
          <p:nvPr/>
        </p:nvPicPr>
        <p:blipFill rotWithShape="1">
          <a:blip r:embed="rId2"/>
          <a:srcRect l="6895" t="27006" r="6895" b="24045"/>
          <a:stretch/>
        </p:blipFill>
        <p:spPr>
          <a:xfrm>
            <a:off x="3280683" y="3114460"/>
            <a:ext cx="2586234" cy="1876926"/>
          </a:xfrm>
          <a:prstGeom prst="rect">
            <a:avLst/>
          </a:prstGeom>
          <a:noFill/>
          <a:ln>
            <a:noFill/>
          </a:ln>
        </p:spPr>
      </p:pic>
      <p:sp>
        <p:nvSpPr>
          <p:cNvPr id="3" name="Titre 2"/>
          <p:cNvSpPr>
            <a:spLocks noGrp="1"/>
          </p:cNvSpPr>
          <p:nvPr>
            <p:ph type="title"/>
          </p:nvPr>
        </p:nvSpPr>
        <p:spPr/>
        <p:txBody>
          <a:bodyPr>
            <a:normAutofit fontScale="90000"/>
          </a:bodyPr>
          <a:lstStyle/>
          <a:p>
            <a:r>
              <a:rPr lang="en-US" sz="2400" dirty="0"/>
              <a:t>Description du </a:t>
            </a:r>
            <a:r>
              <a:rPr lang="fr-FR" sz="2400" dirty="0"/>
              <a:t>système utilisé</a:t>
            </a:r>
            <a:endParaRPr lang="fr-FR" dirty="0"/>
          </a:p>
        </p:txBody>
      </p:sp>
      <p:sp>
        <p:nvSpPr>
          <p:cNvPr id="4" name="Espace réservé du texte 3"/>
          <p:cNvSpPr>
            <a:spLocks noGrp="1"/>
          </p:cNvSpPr>
          <p:nvPr>
            <p:ph type="body" idx="1"/>
          </p:nvPr>
        </p:nvSpPr>
        <p:spPr/>
        <p:txBody>
          <a:bodyPr/>
          <a:lstStyle/>
          <a:p>
            <a:r>
              <a:rPr lang="fr-FR" dirty="0">
                <a:solidFill>
                  <a:schemeClr val="bg2"/>
                </a:solidFill>
              </a:rPr>
              <a:t>Capteur de niveau d’eau:</a:t>
            </a:r>
          </a:p>
          <a:p>
            <a:pPr lvl="1"/>
            <a:r>
              <a:rPr lang="fr-FR" dirty="0">
                <a:solidFill>
                  <a:schemeClr val="bg2"/>
                </a:solidFill>
              </a:rPr>
              <a:t>Ce module didactique délivre une tension analogique en fonction du niveau d'eau grâce à ses pistes imprimées. Sa sortie analogique délivre une tension linéaire (0 à 1023 valeurs) en fonction du niveau de liquide (pas de liquide = 0 - 1/4 de hauteur = 256 - 1/2 hauteur = 512 et hauteur max = 1023 env.)</a:t>
            </a:r>
          </a:p>
        </p:txBody>
      </p:sp>
    </p:spTree>
    <p:extLst>
      <p:ext uri="{BB962C8B-B14F-4D97-AF65-F5344CB8AC3E}">
        <p14:creationId xmlns:p14="http://schemas.microsoft.com/office/powerpoint/2010/main" val="2262221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7">
            <a:extLst>
              <a:ext uri="{FF2B5EF4-FFF2-40B4-BE49-F238E27FC236}">
                <a16:creationId xmlns:a16="http://schemas.microsoft.com/office/drawing/2014/main" id="{D70B8D43-8177-4045-B4A8-07BD6EE200BB}"/>
              </a:ext>
            </a:extLst>
          </p:cNvPr>
          <p:cNvPicPr>
            <a:picLocks noChangeAspect="1"/>
          </p:cNvPicPr>
          <p:nvPr/>
        </p:nvPicPr>
        <p:blipFill rotWithShape="1">
          <a:blip r:embed="rId2"/>
          <a:srcRect l="-1214" r="-500"/>
          <a:stretch/>
        </p:blipFill>
        <p:spPr>
          <a:xfrm>
            <a:off x="3327591" y="3098742"/>
            <a:ext cx="2475068" cy="2338840"/>
          </a:xfrm>
          <a:prstGeom prst="rect">
            <a:avLst/>
          </a:prstGeom>
          <a:noFill/>
          <a:ln>
            <a:noFill/>
          </a:ln>
        </p:spPr>
      </p:pic>
      <p:sp>
        <p:nvSpPr>
          <p:cNvPr id="3" name="Titre 2"/>
          <p:cNvSpPr>
            <a:spLocks noGrp="1"/>
          </p:cNvSpPr>
          <p:nvPr>
            <p:ph type="title"/>
          </p:nvPr>
        </p:nvSpPr>
        <p:spPr/>
        <p:txBody>
          <a:bodyPr>
            <a:normAutofit fontScale="90000"/>
          </a:bodyPr>
          <a:lstStyle/>
          <a:p>
            <a:r>
              <a:rPr lang="en-US" sz="2400" dirty="0"/>
              <a:t>Description du </a:t>
            </a:r>
            <a:r>
              <a:rPr lang="fr-FR" sz="2400" dirty="0"/>
              <a:t>système utilisé</a:t>
            </a:r>
            <a:endParaRPr lang="fr-FR" dirty="0"/>
          </a:p>
        </p:txBody>
      </p:sp>
      <p:sp>
        <p:nvSpPr>
          <p:cNvPr id="4" name="Espace réservé du texte 3"/>
          <p:cNvSpPr>
            <a:spLocks noGrp="1"/>
          </p:cNvSpPr>
          <p:nvPr>
            <p:ph type="body" idx="1"/>
          </p:nvPr>
        </p:nvSpPr>
        <p:spPr/>
        <p:txBody>
          <a:bodyPr/>
          <a:lstStyle/>
          <a:p>
            <a:r>
              <a:rPr lang="fr-FR" dirty="0">
                <a:solidFill>
                  <a:schemeClr val="bg2"/>
                </a:solidFill>
              </a:rPr>
              <a:t>Capteur d'humidité </a:t>
            </a:r>
          </a:p>
          <a:p>
            <a:pPr lvl="1"/>
            <a:r>
              <a:rPr lang="fr-FR" dirty="0">
                <a:solidFill>
                  <a:schemeClr val="bg2"/>
                </a:solidFill>
              </a:rPr>
              <a:t>Ce capteur mesure l'humidité du sol à partir des changements de conductivité électrique de la terre (la résistance du sol augmente avec la sécheresse). Une sortie digitale avec un seuil réglable par potentiomètre Une seconde sortie analogique permet de suivre variations précises de l'humidité du sol. La fourche du capteur se plante verticalement dans la terre et On mesure la résistance électrique entre les deux électrodes.</a:t>
            </a:r>
          </a:p>
        </p:txBody>
      </p:sp>
    </p:spTree>
    <p:extLst>
      <p:ext uri="{BB962C8B-B14F-4D97-AF65-F5344CB8AC3E}">
        <p14:creationId xmlns:p14="http://schemas.microsoft.com/office/powerpoint/2010/main" val="253111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5">
            <a:extLst>
              <a:ext uri="{FF2B5EF4-FFF2-40B4-BE49-F238E27FC236}">
                <a16:creationId xmlns:a16="http://schemas.microsoft.com/office/drawing/2014/main" id="{B24A344F-A89A-4403-B7ED-37CDF600D1E6}"/>
              </a:ext>
            </a:extLst>
          </p:cNvPr>
          <p:cNvPicPr>
            <a:picLocks noChangeAspect="1"/>
          </p:cNvPicPr>
          <p:nvPr/>
        </p:nvPicPr>
        <p:blipFill rotWithShape="1">
          <a:blip r:embed="rId2"/>
          <a:srcRect l="305" r="48"/>
          <a:stretch/>
        </p:blipFill>
        <p:spPr>
          <a:xfrm>
            <a:off x="3808854" y="2915662"/>
            <a:ext cx="2557570" cy="2567062"/>
          </a:xfrm>
          <a:prstGeom prst="rect">
            <a:avLst/>
          </a:prstGeom>
          <a:noFill/>
          <a:ln>
            <a:noFill/>
          </a:ln>
        </p:spPr>
      </p:pic>
      <p:sp>
        <p:nvSpPr>
          <p:cNvPr id="3" name="Titre 2"/>
          <p:cNvSpPr>
            <a:spLocks noGrp="1"/>
          </p:cNvSpPr>
          <p:nvPr>
            <p:ph type="title"/>
          </p:nvPr>
        </p:nvSpPr>
        <p:spPr/>
        <p:txBody>
          <a:bodyPr>
            <a:normAutofit fontScale="90000"/>
          </a:bodyPr>
          <a:lstStyle/>
          <a:p>
            <a:r>
              <a:rPr lang="en-US" sz="2400" dirty="0"/>
              <a:t>Description du </a:t>
            </a:r>
            <a:r>
              <a:rPr lang="fr-FR" sz="2400" dirty="0"/>
              <a:t>système utilisé</a:t>
            </a:r>
            <a:endParaRPr lang="fr-FR" dirty="0"/>
          </a:p>
        </p:txBody>
      </p:sp>
      <p:sp>
        <p:nvSpPr>
          <p:cNvPr id="4" name="Espace réservé du texte 3"/>
          <p:cNvSpPr>
            <a:spLocks noGrp="1"/>
          </p:cNvSpPr>
          <p:nvPr>
            <p:ph type="body" idx="1"/>
          </p:nvPr>
        </p:nvSpPr>
        <p:spPr/>
        <p:txBody>
          <a:bodyPr/>
          <a:lstStyle/>
          <a:p>
            <a:r>
              <a:rPr lang="fr-FR" dirty="0">
                <a:solidFill>
                  <a:schemeClr val="bg2"/>
                </a:solidFill>
              </a:rPr>
              <a:t>LDR</a:t>
            </a:r>
          </a:p>
          <a:p>
            <a:r>
              <a:rPr lang="fr-FR" dirty="0"/>
              <a:t>Les capteurs de luminosité sont des détecteurs photosensibles ou détecteurs de lumière qui transforment la lumière absorbée en grandeur mesurable Ces capteurs répondent à des lumières de longueur d'onde variant entre 400nm (violet) et 600nm (orange), avec un pic à environ 520nm (vert).</a:t>
            </a:r>
            <a:endParaRPr lang="fr-FR" dirty="0">
              <a:solidFill>
                <a:schemeClr val="bg2"/>
              </a:solidFill>
            </a:endParaRPr>
          </a:p>
        </p:txBody>
      </p:sp>
    </p:spTree>
    <p:extLst>
      <p:ext uri="{BB962C8B-B14F-4D97-AF65-F5344CB8AC3E}">
        <p14:creationId xmlns:p14="http://schemas.microsoft.com/office/powerpoint/2010/main" val="2505843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en-US" sz="2400" dirty="0"/>
              <a:t>Description du </a:t>
            </a:r>
            <a:r>
              <a:rPr lang="fr-FR" sz="2400" dirty="0"/>
              <a:t>système utilisé</a:t>
            </a:r>
            <a:endParaRPr lang="fr-FR" dirty="0"/>
          </a:p>
        </p:txBody>
      </p:sp>
      <p:sp>
        <p:nvSpPr>
          <p:cNvPr id="4" name="Espace réservé du texte 3"/>
          <p:cNvSpPr>
            <a:spLocks noGrp="1"/>
          </p:cNvSpPr>
          <p:nvPr>
            <p:ph type="body" idx="1"/>
          </p:nvPr>
        </p:nvSpPr>
        <p:spPr/>
        <p:txBody>
          <a:bodyPr/>
          <a:lstStyle/>
          <a:p>
            <a:r>
              <a:rPr lang="fr-FR" dirty="0" err="1">
                <a:solidFill>
                  <a:schemeClr val="bg2"/>
                </a:solidFill>
              </a:rPr>
              <a:t>Arduino</a:t>
            </a:r>
            <a:endParaRPr lang="fr-FR" dirty="0">
              <a:solidFill>
                <a:schemeClr val="bg2"/>
              </a:solidFill>
            </a:endParaRPr>
          </a:p>
          <a:p>
            <a:pPr lvl="1"/>
            <a:r>
              <a:rPr lang="fr-FR" dirty="0" err="1">
                <a:solidFill>
                  <a:schemeClr val="bg2"/>
                </a:solidFill>
              </a:rPr>
              <a:t>Arduino</a:t>
            </a:r>
            <a:r>
              <a:rPr lang="fr-FR" dirty="0">
                <a:solidFill>
                  <a:schemeClr val="bg2"/>
                </a:solidFill>
              </a:rPr>
              <a:t> est une plateforme électronique open source basée sur des circuits simplifier l’utilisation et leurs programmations d’autant plus qu’ils sont moins chers. Les cartes </a:t>
            </a:r>
            <a:r>
              <a:rPr lang="fr-FR" dirty="0" err="1">
                <a:solidFill>
                  <a:schemeClr val="bg2"/>
                </a:solidFill>
              </a:rPr>
              <a:t>Arduino</a:t>
            </a:r>
            <a:r>
              <a:rPr lang="fr-FR" dirty="0">
                <a:solidFill>
                  <a:schemeClr val="bg2"/>
                </a:solidFill>
              </a:rPr>
              <a:t> sont capables de lire les entrées et de les transformer en sortie ce qu'il faut faire en envoyant une série d'instructions au microcontrôleur, pour ce faire, on utilise le langage de programmation « </a:t>
            </a:r>
            <a:r>
              <a:rPr lang="fr-FR" dirty="0" err="1">
                <a:solidFill>
                  <a:schemeClr val="bg2"/>
                </a:solidFill>
              </a:rPr>
              <a:t>Arduino</a:t>
            </a:r>
            <a:r>
              <a:rPr lang="fr-FR" dirty="0">
                <a:solidFill>
                  <a:schemeClr val="bg2"/>
                </a:solidFill>
              </a:rPr>
              <a:t> C » via l’environnement de développement ‘</a:t>
            </a:r>
            <a:r>
              <a:rPr lang="fr-FR" dirty="0" err="1">
                <a:solidFill>
                  <a:schemeClr val="bg2"/>
                </a:solidFill>
              </a:rPr>
              <a:t>Arduino</a:t>
            </a:r>
            <a:r>
              <a:rPr lang="fr-FR" dirty="0">
                <a:solidFill>
                  <a:schemeClr val="bg2"/>
                </a:solidFill>
              </a:rPr>
              <a:t> IDE’.</a:t>
            </a:r>
          </a:p>
        </p:txBody>
      </p:sp>
      <p:pic>
        <p:nvPicPr>
          <p:cNvPr id="6" name="Picture Placeholder 5">
            <a:extLst>
              <a:ext uri="{FF2B5EF4-FFF2-40B4-BE49-F238E27FC236}">
                <a16:creationId xmlns:a16="http://schemas.microsoft.com/office/drawing/2014/main" id="{84AE7EE1-6501-420A-94A5-32F7ED38A3AD}"/>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422" t="537" r="-79" b="-537"/>
          <a:stretch/>
        </p:blipFill>
        <p:spPr>
          <a:xfrm>
            <a:off x="2931703" y="3311749"/>
            <a:ext cx="3284193" cy="1580661"/>
          </a:xfrm>
          <a:prstGeom prst="rect">
            <a:avLst/>
          </a:prstGeom>
          <a:noFill/>
          <a:ln>
            <a:noFill/>
          </a:ln>
        </p:spPr>
      </p:pic>
    </p:spTree>
    <p:extLst>
      <p:ext uri="{BB962C8B-B14F-4D97-AF65-F5344CB8AC3E}">
        <p14:creationId xmlns:p14="http://schemas.microsoft.com/office/powerpoint/2010/main" val="3181100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5">
            <a:extLst>
              <a:ext uri="{FF2B5EF4-FFF2-40B4-BE49-F238E27FC236}">
                <a16:creationId xmlns:a16="http://schemas.microsoft.com/office/drawing/2014/main" id="{DDA15E37-349A-4D73-BB2E-C361F7554FB6}"/>
              </a:ext>
            </a:extLst>
          </p:cNvPr>
          <p:cNvPicPr>
            <a:picLocks noChangeAspect="1"/>
          </p:cNvPicPr>
          <p:nvPr/>
        </p:nvPicPr>
        <p:blipFill rotWithShape="1">
          <a:blip r:embed="rId2"/>
          <a:srcRect l="-3125" t="-2719" r="754" b="2719"/>
          <a:stretch/>
        </p:blipFill>
        <p:spPr>
          <a:xfrm>
            <a:off x="3863856" y="2777237"/>
            <a:ext cx="1687023" cy="2361066"/>
          </a:xfrm>
          <a:prstGeom prst="rect">
            <a:avLst/>
          </a:prstGeom>
          <a:noFill/>
          <a:ln>
            <a:noFill/>
          </a:ln>
        </p:spPr>
      </p:pic>
      <p:sp>
        <p:nvSpPr>
          <p:cNvPr id="3" name="Titre 2"/>
          <p:cNvSpPr>
            <a:spLocks noGrp="1"/>
          </p:cNvSpPr>
          <p:nvPr>
            <p:ph type="title"/>
          </p:nvPr>
        </p:nvSpPr>
        <p:spPr/>
        <p:txBody>
          <a:bodyPr>
            <a:normAutofit fontScale="90000"/>
          </a:bodyPr>
          <a:lstStyle/>
          <a:p>
            <a:r>
              <a:rPr lang="en-US" sz="2400" dirty="0"/>
              <a:t>Description du </a:t>
            </a:r>
            <a:r>
              <a:rPr lang="fr-FR" sz="2400" dirty="0"/>
              <a:t>système utilisé</a:t>
            </a:r>
            <a:endParaRPr lang="fr-FR" dirty="0"/>
          </a:p>
        </p:txBody>
      </p:sp>
      <p:sp>
        <p:nvSpPr>
          <p:cNvPr id="4" name="Espace réservé du texte 3"/>
          <p:cNvSpPr>
            <a:spLocks noGrp="1"/>
          </p:cNvSpPr>
          <p:nvPr>
            <p:ph type="body" idx="1"/>
          </p:nvPr>
        </p:nvSpPr>
        <p:spPr/>
        <p:txBody>
          <a:bodyPr/>
          <a:lstStyle/>
          <a:p>
            <a:r>
              <a:rPr lang="fr-FR" dirty="0">
                <a:solidFill>
                  <a:schemeClr val="bg2"/>
                </a:solidFill>
              </a:rPr>
              <a:t>Relais</a:t>
            </a:r>
          </a:p>
          <a:p>
            <a:pPr lvl="1"/>
            <a:r>
              <a:rPr lang="fr-FR" dirty="0">
                <a:solidFill>
                  <a:schemeClr val="bg2"/>
                </a:solidFill>
              </a:rPr>
              <a:t>C’est un composant électrique qui se comporte comme un interrupteur, sauf que l’interrupteur traditionnel fonctionne de façon mécanique alors que celui là fonctionne à partir d’un courant électrique c’est à dire, il s’agit d’un interrupteur commandé électriquement.</a:t>
            </a:r>
          </a:p>
        </p:txBody>
      </p:sp>
    </p:spTree>
    <p:extLst>
      <p:ext uri="{BB962C8B-B14F-4D97-AF65-F5344CB8AC3E}">
        <p14:creationId xmlns:p14="http://schemas.microsoft.com/office/powerpoint/2010/main" val="2998972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en-US" sz="2400" dirty="0"/>
              <a:t>Description du </a:t>
            </a:r>
            <a:r>
              <a:rPr lang="fr-FR" sz="2400" dirty="0"/>
              <a:t>système utilisé</a:t>
            </a:r>
            <a:endParaRPr lang="fr-FR" dirty="0"/>
          </a:p>
        </p:txBody>
      </p:sp>
      <p:sp>
        <p:nvSpPr>
          <p:cNvPr id="4" name="Espace réservé du texte 3"/>
          <p:cNvSpPr>
            <a:spLocks noGrp="1"/>
          </p:cNvSpPr>
          <p:nvPr>
            <p:ph type="body" idx="1"/>
          </p:nvPr>
        </p:nvSpPr>
        <p:spPr/>
        <p:txBody>
          <a:bodyPr/>
          <a:lstStyle/>
          <a:p>
            <a:r>
              <a:rPr lang="fr-FR" dirty="0">
                <a:solidFill>
                  <a:schemeClr val="bg2"/>
                </a:solidFill>
              </a:rPr>
              <a:t>Pompe</a:t>
            </a:r>
          </a:p>
          <a:p>
            <a:pPr lvl="1"/>
            <a:r>
              <a:rPr lang="fr-FR" dirty="0">
                <a:solidFill>
                  <a:schemeClr val="bg2"/>
                </a:solidFill>
              </a:rPr>
              <a:t>Cette mini pompe à eau </a:t>
            </a:r>
            <a:r>
              <a:rPr lang="fr-FR" dirty="0" err="1">
                <a:solidFill>
                  <a:schemeClr val="bg2"/>
                </a:solidFill>
              </a:rPr>
              <a:t>alimentable</a:t>
            </a:r>
            <a:r>
              <a:rPr lang="fr-FR" dirty="0">
                <a:solidFill>
                  <a:schemeClr val="bg2"/>
                </a:solidFill>
              </a:rPr>
              <a:t> à partir d'une tension de 12V sera parfaire pour des applications d'arrosages, de remise à niveau d'eau, etc...</a:t>
            </a:r>
          </a:p>
        </p:txBody>
      </p:sp>
      <p:pic>
        <p:nvPicPr>
          <p:cNvPr id="6" name="Picture Placeholder 5">
            <a:extLst>
              <a:ext uri="{FF2B5EF4-FFF2-40B4-BE49-F238E27FC236}">
                <a16:creationId xmlns:a16="http://schemas.microsoft.com/office/drawing/2014/main" id="{88C77BDF-B66A-4482-8DC7-80D2FDFFA9F3}"/>
              </a:ext>
            </a:extLst>
          </p:cNvPr>
          <p:cNvPicPr>
            <a:picLocks noChangeAspect="1"/>
          </p:cNvPicPr>
          <p:nvPr/>
        </p:nvPicPr>
        <p:blipFill rotWithShape="1">
          <a:blip r:embed="rId2"/>
          <a:srcRect l="17691" t="-224" r="17810" b="224"/>
          <a:stretch/>
        </p:blipFill>
        <p:spPr>
          <a:xfrm rot="10800000" flipV="1">
            <a:off x="4033656" y="2753645"/>
            <a:ext cx="1574302" cy="2361066"/>
          </a:xfrm>
          <a:prstGeom prst="rect">
            <a:avLst/>
          </a:prstGeom>
          <a:noFill/>
          <a:ln>
            <a:noFill/>
          </a:ln>
        </p:spPr>
      </p:pic>
    </p:spTree>
    <p:extLst>
      <p:ext uri="{BB962C8B-B14F-4D97-AF65-F5344CB8AC3E}">
        <p14:creationId xmlns:p14="http://schemas.microsoft.com/office/powerpoint/2010/main" val="3100466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sz="2400" dirty="0"/>
              <a:t>Réalisation et test du système</a:t>
            </a:r>
            <a:endParaRPr lang="fr-FR" dirty="0"/>
          </a:p>
        </p:txBody>
      </p:sp>
      <p:sp>
        <p:nvSpPr>
          <p:cNvPr id="4" name="Espace réservé du texte 3"/>
          <p:cNvSpPr>
            <a:spLocks noGrp="1"/>
          </p:cNvSpPr>
          <p:nvPr>
            <p:ph type="body" idx="1"/>
          </p:nvPr>
        </p:nvSpPr>
        <p:spPr>
          <a:xfrm>
            <a:off x="729450" y="2041400"/>
            <a:ext cx="7688700" cy="2261100"/>
          </a:xfrm>
        </p:spPr>
        <p:txBody>
          <a:bodyPr/>
          <a:lstStyle/>
          <a:p>
            <a:r>
              <a:rPr lang="fr-FR" dirty="0">
                <a:solidFill>
                  <a:schemeClr val="bg2"/>
                </a:solidFill>
              </a:rPr>
              <a:t>Le programme </a:t>
            </a:r>
            <a:r>
              <a:rPr lang="fr-FR" dirty="0" err="1">
                <a:solidFill>
                  <a:schemeClr val="bg2"/>
                </a:solidFill>
              </a:rPr>
              <a:t>Arduino</a:t>
            </a:r>
            <a:r>
              <a:rPr lang="fr-FR" dirty="0">
                <a:solidFill>
                  <a:schemeClr val="bg2"/>
                </a:solidFill>
              </a:rPr>
              <a:t> responsable de l’irrigation </a:t>
            </a:r>
          </a:p>
        </p:txBody>
      </p:sp>
      <p:pic>
        <p:nvPicPr>
          <p:cNvPr id="5" name="Picture Placeholder 7">
            <a:extLst>
              <a:ext uri="{FF2B5EF4-FFF2-40B4-BE49-F238E27FC236}">
                <a16:creationId xmlns:a16="http://schemas.microsoft.com/office/drawing/2014/main" id="{9FFE4C76-CDC8-420F-A5E2-CECC6CF98D6C}"/>
              </a:ext>
            </a:extLst>
          </p:cNvPr>
          <p:cNvPicPr>
            <a:picLocks noChangeAspect="1"/>
          </p:cNvPicPr>
          <p:nvPr/>
        </p:nvPicPr>
        <p:blipFill rotWithShape="1">
          <a:blip r:embed="rId2"/>
          <a:srcRect l="-667" t="-3730" r="-1"/>
          <a:stretch/>
        </p:blipFill>
        <p:spPr>
          <a:xfrm>
            <a:off x="374755" y="2219323"/>
            <a:ext cx="3994878" cy="3043004"/>
          </a:xfrm>
          <a:prstGeom prst="rect">
            <a:avLst/>
          </a:prstGeom>
          <a:noFill/>
          <a:ln>
            <a:noFill/>
          </a:ln>
        </p:spPr>
      </p:pic>
      <p:pic>
        <p:nvPicPr>
          <p:cNvPr id="7" name="Picture 9">
            <a:extLst>
              <a:ext uri="{FF2B5EF4-FFF2-40B4-BE49-F238E27FC236}">
                <a16:creationId xmlns:a16="http://schemas.microsoft.com/office/drawing/2014/main" id="{72906B70-F9C9-4BF0-9727-E452A607863F}"/>
              </a:ext>
            </a:extLst>
          </p:cNvPr>
          <p:cNvPicPr>
            <a:picLocks noChangeAspect="1"/>
          </p:cNvPicPr>
          <p:nvPr/>
        </p:nvPicPr>
        <p:blipFill>
          <a:blip r:embed="rId3"/>
          <a:srcRect/>
          <a:stretch/>
        </p:blipFill>
        <p:spPr>
          <a:xfrm>
            <a:off x="4654445" y="2338150"/>
            <a:ext cx="3897443" cy="2805350"/>
          </a:xfrm>
          <a:prstGeom prst="rect">
            <a:avLst/>
          </a:prstGeom>
        </p:spPr>
      </p:pic>
    </p:spTree>
    <p:extLst>
      <p:ext uri="{BB962C8B-B14F-4D97-AF65-F5344CB8AC3E}">
        <p14:creationId xmlns:p14="http://schemas.microsoft.com/office/powerpoint/2010/main" val="117771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sz="2400" dirty="0"/>
              <a:t>Réalisation et test du système</a:t>
            </a:r>
            <a:endParaRPr lang="fr-FR" dirty="0"/>
          </a:p>
        </p:txBody>
      </p:sp>
      <p:sp>
        <p:nvSpPr>
          <p:cNvPr id="4" name="Espace réservé du texte 3"/>
          <p:cNvSpPr>
            <a:spLocks noGrp="1"/>
          </p:cNvSpPr>
          <p:nvPr>
            <p:ph type="body" idx="1"/>
          </p:nvPr>
        </p:nvSpPr>
        <p:spPr/>
        <p:txBody>
          <a:bodyPr/>
          <a:lstStyle/>
          <a:p>
            <a:r>
              <a:rPr lang="fr-FR" dirty="0">
                <a:solidFill>
                  <a:schemeClr val="bg2"/>
                </a:solidFill>
              </a:rPr>
              <a:t>Le programme </a:t>
            </a:r>
            <a:r>
              <a:rPr lang="fr-FR" dirty="0" err="1">
                <a:solidFill>
                  <a:schemeClr val="bg2"/>
                </a:solidFill>
              </a:rPr>
              <a:t>Arduino</a:t>
            </a:r>
            <a:r>
              <a:rPr lang="fr-FR" dirty="0">
                <a:solidFill>
                  <a:schemeClr val="bg2"/>
                </a:solidFill>
              </a:rPr>
              <a:t> responsable de l’irrigation </a:t>
            </a:r>
          </a:p>
        </p:txBody>
      </p:sp>
      <p:pic>
        <p:nvPicPr>
          <p:cNvPr id="6" name="Content Placeholder 8">
            <a:extLst>
              <a:ext uri="{FF2B5EF4-FFF2-40B4-BE49-F238E27FC236}">
                <a16:creationId xmlns:a16="http://schemas.microsoft.com/office/drawing/2014/main" id="{63331CB6-7DCE-45D1-9251-1CB3467922B1}"/>
              </a:ext>
            </a:extLst>
          </p:cNvPr>
          <p:cNvPicPr>
            <a:picLocks noChangeAspect="1"/>
          </p:cNvPicPr>
          <p:nvPr/>
        </p:nvPicPr>
        <p:blipFill>
          <a:blip r:embed="rId2"/>
          <a:srcRect/>
          <a:stretch/>
        </p:blipFill>
        <p:spPr>
          <a:xfrm>
            <a:off x="194872" y="2444954"/>
            <a:ext cx="4521644" cy="2698545"/>
          </a:xfrm>
          <a:prstGeom prst="rect">
            <a:avLst/>
          </a:prstGeom>
          <a:noFill/>
          <a:ln>
            <a:noFill/>
          </a:ln>
        </p:spPr>
      </p:pic>
      <p:pic>
        <p:nvPicPr>
          <p:cNvPr id="8" name="Content Placeholder 10">
            <a:extLst>
              <a:ext uri="{FF2B5EF4-FFF2-40B4-BE49-F238E27FC236}">
                <a16:creationId xmlns:a16="http://schemas.microsoft.com/office/drawing/2014/main" id="{0CF45827-E46E-4D2D-ABCE-DD40F1E6665D}"/>
              </a:ext>
            </a:extLst>
          </p:cNvPr>
          <p:cNvPicPr>
            <a:picLocks noChangeAspect="1"/>
          </p:cNvPicPr>
          <p:nvPr/>
        </p:nvPicPr>
        <p:blipFill>
          <a:blip r:embed="rId3"/>
          <a:srcRect/>
          <a:stretch/>
        </p:blipFill>
        <p:spPr>
          <a:xfrm>
            <a:off x="4716516" y="2361160"/>
            <a:ext cx="4052729" cy="2947440"/>
          </a:xfrm>
          <a:prstGeom prst="rect">
            <a:avLst/>
          </a:prstGeom>
        </p:spPr>
      </p:pic>
    </p:spTree>
    <p:extLst>
      <p:ext uri="{BB962C8B-B14F-4D97-AF65-F5344CB8AC3E}">
        <p14:creationId xmlns:p14="http://schemas.microsoft.com/office/powerpoint/2010/main" val="621922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sz="2400" dirty="0"/>
              <a:t>Réalisation et test du système</a:t>
            </a:r>
            <a:endParaRPr lang="fr-FR" dirty="0"/>
          </a:p>
        </p:txBody>
      </p:sp>
      <p:sp>
        <p:nvSpPr>
          <p:cNvPr id="4" name="Espace réservé du texte 3"/>
          <p:cNvSpPr>
            <a:spLocks noGrp="1"/>
          </p:cNvSpPr>
          <p:nvPr>
            <p:ph type="body" idx="1"/>
          </p:nvPr>
        </p:nvSpPr>
        <p:spPr/>
        <p:txBody>
          <a:bodyPr/>
          <a:lstStyle/>
          <a:p>
            <a:r>
              <a:rPr lang="fr-FR" dirty="0">
                <a:solidFill>
                  <a:schemeClr val="bg2"/>
                </a:solidFill>
              </a:rPr>
              <a:t>Le programme </a:t>
            </a:r>
            <a:r>
              <a:rPr lang="fr-FR" dirty="0" err="1">
                <a:solidFill>
                  <a:schemeClr val="bg2"/>
                </a:solidFill>
              </a:rPr>
              <a:t>Arduino</a:t>
            </a:r>
            <a:r>
              <a:rPr lang="fr-FR" dirty="0">
                <a:solidFill>
                  <a:schemeClr val="bg2"/>
                </a:solidFill>
              </a:rPr>
              <a:t> responsable de l’irrigation </a:t>
            </a:r>
          </a:p>
        </p:txBody>
      </p:sp>
      <p:pic>
        <p:nvPicPr>
          <p:cNvPr id="5" name="Picture 4">
            <a:extLst>
              <a:ext uri="{FF2B5EF4-FFF2-40B4-BE49-F238E27FC236}">
                <a16:creationId xmlns:a16="http://schemas.microsoft.com/office/drawing/2014/main" id="{54F287D9-9B00-43B5-BA62-751140FC68EA}"/>
              </a:ext>
            </a:extLst>
          </p:cNvPr>
          <p:cNvPicPr>
            <a:picLocks noChangeAspect="1"/>
          </p:cNvPicPr>
          <p:nvPr/>
        </p:nvPicPr>
        <p:blipFill>
          <a:blip r:embed="rId2"/>
          <a:stretch>
            <a:fillRect/>
          </a:stretch>
        </p:blipFill>
        <p:spPr>
          <a:xfrm>
            <a:off x="2104791" y="2693935"/>
            <a:ext cx="5534025" cy="2124075"/>
          </a:xfrm>
          <a:prstGeom prst="rect">
            <a:avLst/>
          </a:prstGeom>
        </p:spPr>
      </p:pic>
    </p:spTree>
    <p:extLst>
      <p:ext uri="{BB962C8B-B14F-4D97-AF65-F5344CB8AC3E}">
        <p14:creationId xmlns:p14="http://schemas.microsoft.com/office/powerpoint/2010/main" val="145370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2"/>
          <p:cNvSpPr txBox="1">
            <a:spLocks/>
          </p:cNvSpPr>
          <p:nvPr/>
        </p:nvSpPr>
        <p:spPr>
          <a:xfrm>
            <a:off x="729450" y="732499"/>
            <a:ext cx="7688700" cy="535200"/>
          </a:xfrm>
          <a:prstGeom prst="rect">
            <a:avLst/>
          </a:prstGeom>
          <a:noFill/>
          <a:ln>
            <a:noFill/>
          </a:ln>
        </p:spPr>
        <p:txBody>
          <a:bodyPr spcFirstLastPara="1" wrap="square" lIns="91425" tIns="91425" rIns="91425" bIns="91425" anchor="t"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9pPr>
          </a:lstStyle>
          <a:p>
            <a:r>
              <a:rPr lang="fr-FR" dirty="0">
                <a:solidFill>
                  <a:schemeClr val="bg2"/>
                </a:solidFill>
              </a:rPr>
              <a:t>Plan</a:t>
            </a:r>
          </a:p>
        </p:txBody>
      </p:sp>
      <p:pic>
        <p:nvPicPr>
          <p:cNvPr id="23" name="Image 22">
            <a:extLst>
              <a:ext uri="{FF2B5EF4-FFF2-40B4-BE49-F238E27FC236}">
                <a16:creationId xmlns:a16="http://schemas.microsoft.com/office/drawing/2014/main" id="{B28BAF7B-9AFC-4C19-989F-17A30078E44E}"/>
              </a:ext>
            </a:extLst>
          </p:cNvPr>
          <p:cNvPicPr>
            <a:picLocks noChangeAspect="1"/>
          </p:cNvPicPr>
          <p:nvPr/>
        </p:nvPicPr>
        <p:blipFill>
          <a:blip r:embed="rId2" cstate="hqprint">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4255551" y="2065925"/>
            <a:ext cx="652745" cy="652745"/>
          </a:xfrm>
          <a:prstGeom prst="rect">
            <a:avLst/>
          </a:prstGeom>
        </p:spPr>
      </p:pic>
      <p:sp>
        <p:nvSpPr>
          <p:cNvPr id="24" name="object 9">
            <a:extLst>
              <a:ext uri="{FF2B5EF4-FFF2-40B4-BE49-F238E27FC236}">
                <a16:creationId xmlns:a16="http://schemas.microsoft.com/office/drawing/2014/main" id="{6D13018A-ED7D-434B-82B4-961CA96B4388}"/>
              </a:ext>
            </a:extLst>
          </p:cNvPr>
          <p:cNvSpPr txBox="1"/>
          <p:nvPr/>
        </p:nvSpPr>
        <p:spPr>
          <a:xfrm>
            <a:off x="101302" y="2882097"/>
            <a:ext cx="3685686" cy="222831"/>
          </a:xfrm>
          <a:prstGeom prst="rect">
            <a:avLst/>
          </a:prstGeom>
        </p:spPr>
        <p:txBody>
          <a:bodyPr vert="horz" wrap="square" lIns="0" tIns="7316" rIns="0" bIns="0" rtlCol="0">
            <a:spAutoFit/>
          </a:bodyPr>
          <a:lstStyle/>
          <a:p>
            <a:pPr marL="7701" marR="3081" algn="ctr">
              <a:spcBef>
                <a:spcPts val="58"/>
              </a:spcBef>
            </a:pPr>
            <a:r>
              <a:rPr lang="fr-FR" b="1" dirty="0">
                <a:latin typeface="Arial" panose="020B0604020202020204" pitchFamily="34" charset="0"/>
                <a:cs typeface="Arial" panose="020B0604020202020204" pitchFamily="34" charset="0"/>
              </a:rPr>
              <a:t>Contexte</a:t>
            </a:r>
            <a:r>
              <a:rPr lang="en-US" b="1" dirty="0">
                <a:latin typeface="Arial" panose="020B0604020202020204" pitchFamily="34" charset="0"/>
                <a:cs typeface="Arial" panose="020B0604020202020204" pitchFamily="34" charset="0"/>
              </a:rPr>
              <a:t> du </a:t>
            </a:r>
            <a:r>
              <a:rPr lang="fr-FR" b="1" dirty="0">
                <a:latin typeface="Arial" panose="020B0604020202020204" pitchFamily="34" charset="0"/>
                <a:cs typeface="Arial" panose="020B0604020202020204" pitchFamily="34" charset="0"/>
              </a:rPr>
              <a:t>projet</a:t>
            </a:r>
          </a:p>
        </p:txBody>
      </p:sp>
      <p:sp>
        <p:nvSpPr>
          <p:cNvPr id="25" name="object 10">
            <a:extLst>
              <a:ext uri="{FF2B5EF4-FFF2-40B4-BE49-F238E27FC236}">
                <a16:creationId xmlns:a16="http://schemas.microsoft.com/office/drawing/2014/main" id="{51ED038A-33F5-674B-B8B2-F5C4AD35CEDB}"/>
              </a:ext>
            </a:extLst>
          </p:cNvPr>
          <p:cNvSpPr txBox="1"/>
          <p:nvPr/>
        </p:nvSpPr>
        <p:spPr>
          <a:xfrm>
            <a:off x="4822549" y="2880593"/>
            <a:ext cx="5012472" cy="222831"/>
          </a:xfrm>
          <a:prstGeom prst="rect">
            <a:avLst/>
          </a:prstGeom>
        </p:spPr>
        <p:txBody>
          <a:bodyPr vert="horz" wrap="square" lIns="0" tIns="7316" rIns="0" bIns="0" rtlCol="0">
            <a:spAutoFit/>
          </a:bodyPr>
          <a:lstStyle/>
          <a:p>
            <a:pPr marL="7701" marR="3081" algn="ctr">
              <a:spcBef>
                <a:spcPts val="58"/>
              </a:spcBef>
            </a:pPr>
            <a:r>
              <a:rPr lang="fr-FR" b="1" dirty="0">
                <a:latin typeface="Arial" panose="020B0604020202020204" pitchFamily="34" charset="0"/>
                <a:cs typeface="Arial" panose="020B0604020202020204" pitchFamily="34" charset="0"/>
              </a:rPr>
              <a:t>Conclusion et perspectives</a:t>
            </a:r>
            <a:endParaRPr lang="en-US" b="1" dirty="0">
              <a:latin typeface="Arial" panose="020B0604020202020204" pitchFamily="34" charset="0"/>
              <a:cs typeface="Arial" panose="020B0604020202020204" pitchFamily="34" charset="0"/>
            </a:endParaRPr>
          </a:p>
        </p:txBody>
      </p:sp>
      <p:sp>
        <p:nvSpPr>
          <p:cNvPr id="27" name="object 12">
            <a:extLst>
              <a:ext uri="{FF2B5EF4-FFF2-40B4-BE49-F238E27FC236}">
                <a16:creationId xmlns:a16="http://schemas.microsoft.com/office/drawing/2014/main" id="{5AAA03D2-837D-234B-B042-D812B798DB70}"/>
              </a:ext>
            </a:extLst>
          </p:cNvPr>
          <p:cNvSpPr txBox="1"/>
          <p:nvPr/>
        </p:nvSpPr>
        <p:spPr>
          <a:xfrm>
            <a:off x="3512764" y="2888760"/>
            <a:ext cx="2115803" cy="222831"/>
          </a:xfrm>
          <a:prstGeom prst="rect">
            <a:avLst/>
          </a:prstGeom>
        </p:spPr>
        <p:txBody>
          <a:bodyPr vert="horz" wrap="square" lIns="0" tIns="7316" rIns="0" bIns="0" rtlCol="0">
            <a:spAutoFit/>
          </a:bodyPr>
          <a:lstStyle/>
          <a:p>
            <a:pPr marL="7701" marR="3081" algn="ctr">
              <a:spcBef>
                <a:spcPts val="58"/>
              </a:spcBef>
            </a:pPr>
            <a:r>
              <a:rPr lang="fr-FR" b="1" dirty="0">
                <a:latin typeface="Arial" panose="020B0604020202020204" pitchFamily="34" charset="0"/>
                <a:cs typeface="Arial" panose="020B0604020202020204" pitchFamily="34" charset="0"/>
              </a:rPr>
              <a:t>Développement</a:t>
            </a:r>
          </a:p>
        </p:txBody>
      </p:sp>
      <p:pic>
        <p:nvPicPr>
          <p:cNvPr id="28" name="Picture 6">
            <a:extLst>
              <a:ext uri="{FF2B5EF4-FFF2-40B4-BE49-F238E27FC236}">
                <a16:creationId xmlns:a16="http://schemas.microsoft.com/office/drawing/2014/main" id="{CE2F72BF-194A-4D4E-8F50-DEEF3ECCB40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09703" y="1982093"/>
            <a:ext cx="824414" cy="824414"/>
          </a:xfrm>
          <a:prstGeom prst="rect">
            <a:avLst/>
          </a:prstGeom>
        </p:spPr>
      </p:pic>
      <p:grpSp>
        <p:nvGrpSpPr>
          <p:cNvPr id="29" name="Groupe 28">
            <a:extLst>
              <a:ext uri="{FF2B5EF4-FFF2-40B4-BE49-F238E27FC236}">
                <a16:creationId xmlns:a16="http://schemas.microsoft.com/office/drawing/2014/main" id="{D4264643-7FB0-48D3-B7CF-3656B5F882F9}"/>
              </a:ext>
            </a:extLst>
          </p:cNvPr>
          <p:cNvGrpSpPr/>
          <p:nvPr/>
        </p:nvGrpSpPr>
        <p:grpSpPr>
          <a:xfrm>
            <a:off x="1643429" y="2137160"/>
            <a:ext cx="595374" cy="596652"/>
            <a:chOff x="1643429" y="2137160"/>
            <a:chExt cx="595374" cy="596652"/>
          </a:xfrm>
        </p:grpSpPr>
        <p:pic>
          <p:nvPicPr>
            <p:cNvPr id="30" name="Image 29">
              <a:extLst>
                <a:ext uri="{FF2B5EF4-FFF2-40B4-BE49-F238E27FC236}">
                  <a16:creationId xmlns:a16="http://schemas.microsoft.com/office/drawing/2014/main" id="{15756061-107D-4A36-9B91-44625A615CDA}"/>
                </a:ext>
              </a:extLst>
            </p:cNvPr>
            <p:cNvPicPr>
              <a:picLocks noChangeAspect="1"/>
            </p:cNvPicPr>
            <p:nvPr/>
          </p:nvPicPr>
          <p:blipFill>
            <a:blip r:embed="rId4" cstate="hqprint">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673598" y="2169384"/>
              <a:ext cx="542411" cy="542411"/>
            </a:xfrm>
            <a:prstGeom prst="rect">
              <a:avLst/>
            </a:prstGeom>
          </p:spPr>
        </p:pic>
        <p:sp>
          <p:nvSpPr>
            <p:cNvPr id="31" name="Organigramme : Connecteur 30">
              <a:extLst>
                <a:ext uri="{FF2B5EF4-FFF2-40B4-BE49-F238E27FC236}">
                  <a16:creationId xmlns:a16="http://schemas.microsoft.com/office/drawing/2014/main" id="{03B4AA15-67CF-4BC3-B363-50D8285AE2DC}"/>
                </a:ext>
              </a:extLst>
            </p:cNvPr>
            <p:cNvSpPr/>
            <p:nvPr/>
          </p:nvSpPr>
          <p:spPr>
            <a:xfrm>
              <a:off x="1643429" y="2137160"/>
              <a:ext cx="595374" cy="596652"/>
            </a:xfrm>
            <a:prstGeom prst="flowChartConnector">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
        <p:nvSpPr>
          <p:cNvPr id="32" name="Organigramme : Connecteur 31">
            <a:extLst>
              <a:ext uri="{FF2B5EF4-FFF2-40B4-BE49-F238E27FC236}">
                <a16:creationId xmlns:a16="http://schemas.microsoft.com/office/drawing/2014/main" id="{86494E56-AE7A-4926-98C2-71DDFA4C3F2C}"/>
              </a:ext>
            </a:extLst>
          </p:cNvPr>
          <p:cNvSpPr/>
          <p:nvPr/>
        </p:nvSpPr>
        <p:spPr>
          <a:xfrm>
            <a:off x="4301994" y="2116145"/>
            <a:ext cx="556462" cy="554637"/>
          </a:xfrm>
          <a:prstGeom prst="flowChartConnector">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21612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0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300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7" grpId="0"/>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sz="2400" dirty="0"/>
              <a:t>Réalisation et test du système</a:t>
            </a:r>
            <a:endParaRPr lang="fr-FR" dirty="0"/>
          </a:p>
        </p:txBody>
      </p:sp>
      <p:sp>
        <p:nvSpPr>
          <p:cNvPr id="4" name="Espace réservé du texte 3"/>
          <p:cNvSpPr>
            <a:spLocks noGrp="1"/>
          </p:cNvSpPr>
          <p:nvPr>
            <p:ph type="body" idx="1"/>
          </p:nvPr>
        </p:nvSpPr>
        <p:spPr>
          <a:xfrm>
            <a:off x="729450" y="2078875"/>
            <a:ext cx="3815049" cy="2261100"/>
          </a:xfrm>
        </p:spPr>
        <p:txBody>
          <a:bodyPr/>
          <a:lstStyle/>
          <a:p>
            <a:r>
              <a:rPr lang="fr-FR" dirty="0">
                <a:solidFill>
                  <a:schemeClr val="bg2"/>
                </a:solidFill>
              </a:rPr>
              <a:t>Avant de réaliser l‘expérience , il faut d'abord s'assurer que le système est bien sécurisé et que le schéma est correcte. Pour cela , nous avons essayé de réaliser une simulation virtuelle grâce à </a:t>
            </a:r>
            <a:r>
              <a:rPr lang="fr-FR" dirty="0" err="1">
                <a:solidFill>
                  <a:schemeClr val="bg2"/>
                </a:solidFill>
              </a:rPr>
              <a:t>tinkercad</a:t>
            </a:r>
            <a:r>
              <a:rPr lang="fr-FR" dirty="0">
                <a:solidFill>
                  <a:schemeClr val="bg2"/>
                </a:solidFill>
              </a:rPr>
              <a:t>.</a:t>
            </a:r>
          </a:p>
          <a:p>
            <a:endParaRPr lang="fr-FR" dirty="0">
              <a:solidFill>
                <a:schemeClr val="bg2"/>
              </a:solidFill>
            </a:endParaRPr>
          </a:p>
        </p:txBody>
      </p:sp>
      <p:pic>
        <p:nvPicPr>
          <p:cNvPr id="6" name="Content Placeholder 7">
            <a:extLst>
              <a:ext uri="{FF2B5EF4-FFF2-40B4-BE49-F238E27FC236}">
                <a16:creationId xmlns:a16="http://schemas.microsoft.com/office/drawing/2014/main" id="{8E8EA0B4-F1D9-4411-BE08-FAF2D867D5B2}"/>
              </a:ext>
            </a:extLst>
          </p:cNvPr>
          <p:cNvPicPr>
            <a:picLocks noChangeAspect="1"/>
          </p:cNvPicPr>
          <p:nvPr/>
        </p:nvPicPr>
        <p:blipFill>
          <a:blip r:embed="rId2"/>
          <a:stretch>
            <a:fillRect/>
          </a:stretch>
        </p:blipFill>
        <p:spPr>
          <a:xfrm>
            <a:off x="4752353" y="1853850"/>
            <a:ext cx="4049550" cy="2996991"/>
          </a:xfrm>
          <a:prstGeom prst="rect">
            <a:avLst/>
          </a:prstGeom>
          <a:noFill/>
          <a:ln>
            <a:noFill/>
          </a:ln>
        </p:spPr>
      </p:pic>
    </p:spTree>
    <p:extLst>
      <p:ext uri="{BB962C8B-B14F-4D97-AF65-F5344CB8AC3E}">
        <p14:creationId xmlns:p14="http://schemas.microsoft.com/office/powerpoint/2010/main" val="475817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sz="2400" dirty="0"/>
              <a:t>Réalisation et test du système</a:t>
            </a:r>
            <a:endParaRPr lang="fr-FR" dirty="0"/>
          </a:p>
        </p:txBody>
      </p:sp>
      <p:sp>
        <p:nvSpPr>
          <p:cNvPr id="4" name="Espace réservé du texte 3"/>
          <p:cNvSpPr>
            <a:spLocks noGrp="1"/>
          </p:cNvSpPr>
          <p:nvPr>
            <p:ph type="body" idx="1"/>
          </p:nvPr>
        </p:nvSpPr>
        <p:spPr>
          <a:xfrm>
            <a:off x="729450" y="2078875"/>
            <a:ext cx="3815049" cy="2261100"/>
          </a:xfrm>
        </p:spPr>
        <p:txBody>
          <a:bodyPr/>
          <a:lstStyle/>
          <a:p>
            <a:r>
              <a:rPr lang="fr-FR" dirty="0">
                <a:solidFill>
                  <a:schemeClr val="bg2"/>
                </a:solidFill>
              </a:rPr>
              <a:t>Puisque les capteurs qu’on a utilisé ne se trouvent pas dans ce simulateur, nous les avons remplacé par des boutons poussoirs comme des interrupteurs simples afin de vérifier l' efficacité du programme.</a:t>
            </a:r>
          </a:p>
          <a:p>
            <a:r>
              <a:rPr lang="fr-FR" dirty="0">
                <a:solidFill>
                  <a:schemeClr val="bg2"/>
                </a:solidFill>
              </a:rPr>
              <a:t>Pour la pompe , nous avons utilisé un moteur à courant continu alimenté par une pile de 9V. </a:t>
            </a:r>
          </a:p>
        </p:txBody>
      </p:sp>
      <p:pic>
        <p:nvPicPr>
          <p:cNvPr id="5" name="Content Placeholder 5">
            <a:extLst>
              <a:ext uri="{FF2B5EF4-FFF2-40B4-BE49-F238E27FC236}">
                <a16:creationId xmlns:a16="http://schemas.microsoft.com/office/drawing/2014/main" id="{EFD50769-12B4-4599-906E-162491C72F49}"/>
              </a:ext>
            </a:extLst>
          </p:cNvPr>
          <p:cNvPicPr>
            <a:picLocks noChangeAspect="1"/>
          </p:cNvPicPr>
          <p:nvPr/>
        </p:nvPicPr>
        <p:blipFill rotWithShape="1">
          <a:blip r:embed="rId2"/>
          <a:srcRect l="319" t="637" r="-319" b="-637"/>
          <a:stretch/>
        </p:blipFill>
        <p:spPr>
          <a:xfrm>
            <a:off x="4608174" y="1853849"/>
            <a:ext cx="4253941" cy="3199593"/>
          </a:xfrm>
          <a:prstGeom prst="rect">
            <a:avLst/>
          </a:prstGeom>
          <a:noFill/>
          <a:ln>
            <a:noFill/>
          </a:ln>
        </p:spPr>
      </p:pic>
    </p:spTree>
    <p:extLst>
      <p:ext uri="{BB962C8B-B14F-4D97-AF65-F5344CB8AC3E}">
        <p14:creationId xmlns:p14="http://schemas.microsoft.com/office/powerpoint/2010/main" val="3637348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sz="2400" dirty="0"/>
              <a:t>Réalisation et test du système</a:t>
            </a:r>
            <a:endParaRPr lang="fr-FR" dirty="0"/>
          </a:p>
        </p:txBody>
      </p:sp>
      <p:sp>
        <p:nvSpPr>
          <p:cNvPr id="4" name="Espace réservé du texte 3"/>
          <p:cNvSpPr>
            <a:spLocks noGrp="1"/>
          </p:cNvSpPr>
          <p:nvPr>
            <p:ph type="body" idx="1"/>
          </p:nvPr>
        </p:nvSpPr>
        <p:spPr>
          <a:xfrm>
            <a:off x="729449" y="2078875"/>
            <a:ext cx="3043653" cy="3243896"/>
          </a:xfrm>
        </p:spPr>
        <p:txBody>
          <a:bodyPr>
            <a:normAutofit/>
          </a:bodyPr>
          <a:lstStyle/>
          <a:p>
            <a:r>
              <a:rPr lang="fr-FR" dirty="0">
                <a:solidFill>
                  <a:schemeClr val="bg2"/>
                </a:solidFill>
              </a:rPr>
              <a:t>Expérience réelle:</a:t>
            </a:r>
          </a:p>
          <a:p>
            <a:r>
              <a:rPr lang="fr-FR" dirty="0">
                <a:solidFill>
                  <a:schemeClr val="bg2"/>
                </a:solidFill>
              </a:rPr>
              <a:t>Chaque plante a ses propres caractéristiques . Donc nous devons indiquer la valeurs critique  de l' humidité et du niveau d' eau dans chaque cas.</a:t>
            </a:r>
          </a:p>
          <a:p>
            <a:pPr marL="146050" indent="0">
              <a:buNone/>
            </a:pPr>
            <a:r>
              <a:rPr lang="fr-FR" dirty="0">
                <a:solidFill>
                  <a:schemeClr val="bg2"/>
                </a:solidFill>
              </a:rPr>
              <a:t> </a:t>
            </a:r>
          </a:p>
          <a:p>
            <a:endParaRPr lang="fr-FR" dirty="0">
              <a:solidFill>
                <a:schemeClr val="bg2"/>
              </a:solidFill>
            </a:endParaRPr>
          </a:p>
        </p:txBody>
      </p:sp>
      <p:pic>
        <p:nvPicPr>
          <p:cNvPr id="6" name="Content Placeholder 5">
            <a:extLst>
              <a:ext uri="{FF2B5EF4-FFF2-40B4-BE49-F238E27FC236}">
                <a16:creationId xmlns:a16="http://schemas.microsoft.com/office/drawing/2014/main" id="{F98F5166-FA91-449C-870E-8A4CF92ADB27}"/>
              </a:ext>
            </a:extLst>
          </p:cNvPr>
          <p:cNvPicPr>
            <a:picLocks noChangeAspect="1"/>
          </p:cNvPicPr>
          <p:nvPr/>
        </p:nvPicPr>
        <p:blipFill>
          <a:blip r:embed="rId2"/>
          <a:srcRect/>
          <a:stretch/>
        </p:blipFill>
        <p:spPr>
          <a:xfrm>
            <a:off x="4109987" y="1853850"/>
            <a:ext cx="4408371" cy="2975879"/>
          </a:xfrm>
          <a:prstGeom prst="rect">
            <a:avLst/>
          </a:prstGeom>
          <a:noFill/>
          <a:ln>
            <a:noFill/>
          </a:ln>
        </p:spPr>
      </p:pic>
    </p:spTree>
    <p:extLst>
      <p:ext uri="{BB962C8B-B14F-4D97-AF65-F5344CB8AC3E}">
        <p14:creationId xmlns:p14="http://schemas.microsoft.com/office/powerpoint/2010/main" val="3451128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sz="2400" dirty="0"/>
              <a:t>Réalisation et test du système</a:t>
            </a:r>
            <a:endParaRPr lang="fr-FR" dirty="0"/>
          </a:p>
        </p:txBody>
      </p:sp>
      <p:sp>
        <p:nvSpPr>
          <p:cNvPr id="4" name="Espace réservé du texte 3"/>
          <p:cNvSpPr>
            <a:spLocks noGrp="1"/>
          </p:cNvSpPr>
          <p:nvPr>
            <p:ph type="body" idx="1"/>
          </p:nvPr>
        </p:nvSpPr>
        <p:spPr>
          <a:xfrm>
            <a:off x="835328" y="1756366"/>
            <a:ext cx="3815049" cy="2926262"/>
          </a:xfrm>
        </p:spPr>
        <p:txBody>
          <a:bodyPr>
            <a:normAutofit/>
          </a:bodyPr>
          <a:lstStyle/>
          <a:p>
            <a:pPr marL="146050" indent="0">
              <a:buNone/>
            </a:pPr>
            <a:r>
              <a:rPr lang="fr-FR" dirty="0">
                <a:solidFill>
                  <a:schemeClr val="bg2"/>
                </a:solidFill>
              </a:rPr>
              <a:t>.</a:t>
            </a:r>
          </a:p>
          <a:p>
            <a:r>
              <a:rPr lang="fr-FR" dirty="0">
                <a:solidFill>
                  <a:schemeClr val="bg2"/>
                </a:solidFill>
              </a:rPr>
              <a:t>Pour cela nous avons pris deux plantes du même genre l'une sèche et l' autre irrigué</a:t>
            </a:r>
            <a:r>
              <a:rPr lang="en-US" dirty="0">
                <a:solidFill>
                  <a:schemeClr val="bg2"/>
                </a:solidFill>
              </a:rPr>
              <a:t>e</a:t>
            </a:r>
            <a:r>
              <a:rPr lang="fr-FR" dirty="0">
                <a:solidFill>
                  <a:schemeClr val="bg2"/>
                </a:solidFill>
              </a:rPr>
              <a:t> . Après plusieurs essaies on a trouvé le tableau suivant :</a:t>
            </a:r>
            <a:endParaRPr lang="en-US" sz="2400" b="0" dirty="0">
              <a:solidFill>
                <a:schemeClr val="bg2"/>
              </a:solidFill>
            </a:endParaRPr>
          </a:p>
          <a:p>
            <a:pPr marL="146050" indent="0">
              <a:buNone/>
            </a:pPr>
            <a:endParaRPr lang="fr-FR" dirty="0">
              <a:solidFill>
                <a:schemeClr val="bg2"/>
              </a:solidFill>
            </a:endParaRPr>
          </a:p>
        </p:txBody>
      </p:sp>
      <p:pic>
        <p:nvPicPr>
          <p:cNvPr id="6" name="Content Placeholder 5">
            <a:extLst>
              <a:ext uri="{FF2B5EF4-FFF2-40B4-BE49-F238E27FC236}">
                <a16:creationId xmlns:a16="http://schemas.microsoft.com/office/drawing/2014/main" id="{AF089F30-E023-40ED-9F89-D8562720332E}"/>
              </a:ext>
            </a:extLst>
          </p:cNvPr>
          <p:cNvPicPr>
            <a:picLocks noChangeAspect="1"/>
          </p:cNvPicPr>
          <p:nvPr/>
        </p:nvPicPr>
        <p:blipFill rotWithShape="1">
          <a:blip r:embed="rId2"/>
          <a:srcRect r="25338"/>
          <a:stretch/>
        </p:blipFill>
        <p:spPr>
          <a:xfrm>
            <a:off x="5250804" y="1318650"/>
            <a:ext cx="3484809" cy="2998894"/>
          </a:xfrm>
          <a:prstGeom prst="rect">
            <a:avLst/>
          </a:prstGeom>
          <a:noFill/>
          <a:ln>
            <a:noFill/>
          </a:ln>
        </p:spPr>
      </p:pic>
    </p:spTree>
    <p:extLst>
      <p:ext uri="{BB962C8B-B14F-4D97-AF65-F5344CB8AC3E}">
        <p14:creationId xmlns:p14="http://schemas.microsoft.com/office/powerpoint/2010/main" val="1458356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9A21-8951-4460-902B-7E895C842590}"/>
              </a:ext>
            </a:extLst>
          </p:cNvPr>
          <p:cNvSpPr>
            <a:spLocks noGrp="1"/>
          </p:cNvSpPr>
          <p:nvPr>
            <p:ph type="title"/>
          </p:nvPr>
        </p:nvSpPr>
        <p:spPr/>
        <p:txBody>
          <a:bodyPr>
            <a:normAutofit fontScale="90000"/>
          </a:bodyPr>
          <a:lstStyle/>
          <a:p>
            <a:r>
              <a:rPr lang="fr-FR" sz="2800" dirty="0"/>
              <a:t>Réalisation et test du système</a:t>
            </a:r>
            <a:endParaRPr lang="fr-FR"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E5D8D36-8671-432E-8F66-3CD4F0EF352E}"/>
                  </a:ext>
                </a:extLst>
              </p:cNvPr>
              <p:cNvSpPr>
                <a:spLocks noGrp="1"/>
              </p:cNvSpPr>
              <p:nvPr>
                <p:ph type="body" idx="1"/>
              </p:nvPr>
            </p:nvSpPr>
            <p:spPr>
              <a:xfrm>
                <a:off x="5159141" y="1853850"/>
                <a:ext cx="3393763" cy="2793398"/>
              </a:xfrm>
            </p:spPr>
            <p:txBody>
              <a:bodyPr>
                <a:normAutofit fontScale="77500" lnSpcReduction="20000"/>
              </a:bodyPr>
              <a:lstStyle/>
              <a:p>
                <a:pPr marL="146050" indent="0">
                  <a:buNone/>
                </a:pPr>
                <a:r>
                  <a:rPr lang="fr-FR" dirty="0"/>
                  <a:t>                                                                                                  la valeur moyenne  d’une plante irriguée :</a:t>
                </a:r>
              </a:p>
              <a:p>
                <a:pPr marL="146050" indent="0">
                  <a:buNone/>
                </a:pPr>
                <a:r>
                  <a:rPr lang="fr-FR" sz="1500" dirty="0"/>
                  <a:t>147</a:t>
                </a:r>
                <a14:m>
                  <m:oMath xmlns:m="http://schemas.openxmlformats.org/officeDocument/2006/math">
                    <m:r>
                      <a:rPr lang="fr-FR" sz="1500" i="1" smtClean="0">
                        <a:latin typeface="Cambria Math" panose="02040503050406030204" pitchFamily="18" charset="0"/>
                      </a:rPr>
                      <m:t>=</m:t>
                    </m:r>
                    <m:f>
                      <m:fPr>
                        <m:ctrlPr>
                          <a:rPr lang="en-US" sz="1500" b="0" i="1" smtClean="0">
                            <a:latin typeface="Cambria Math" panose="02040503050406030204" pitchFamily="18" charset="0"/>
                          </a:rPr>
                        </m:ctrlPr>
                      </m:fPr>
                      <m:num>
                        <m:r>
                          <a:rPr lang="en-US" sz="1500" b="0" i="1" smtClean="0">
                            <a:latin typeface="Cambria Math" panose="02040503050406030204" pitchFamily="18" charset="0"/>
                          </a:rPr>
                          <m:t>107</m:t>
                        </m:r>
                        <m:r>
                          <a:rPr lang="en-US" sz="1500" b="0" i="1" smtClean="0">
                            <a:latin typeface="Cambria Math" panose="02040503050406030204" pitchFamily="18" charset="0"/>
                          </a:rPr>
                          <m:t>+</m:t>
                        </m:r>
                        <m:r>
                          <a:rPr lang="en-US" sz="1500" b="0" i="1" smtClean="0">
                            <a:latin typeface="Cambria Math" panose="02040503050406030204" pitchFamily="18" charset="0"/>
                          </a:rPr>
                          <m:t>127</m:t>
                        </m:r>
                        <m:r>
                          <a:rPr lang="en-US" sz="1500" b="0" i="1" smtClean="0">
                            <a:latin typeface="Cambria Math" panose="02040503050406030204" pitchFamily="18" charset="0"/>
                          </a:rPr>
                          <m:t>+</m:t>
                        </m:r>
                        <m:r>
                          <a:rPr lang="en-US" sz="1500" b="0" i="1" smtClean="0">
                            <a:latin typeface="Cambria Math" panose="02040503050406030204" pitchFamily="18" charset="0"/>
                          </a:rPr>
                          <m:t>134</m:t>
                        </m:r>
                        <m:r>
                          <a:rPr lang="en-US" sz="1500" b="0" i="1" smtClean="0">
                            <a:latin typeface="Cambria Math" panose="02040503050406030204" pitchFamily="18" charset="0"/>
                          </a:rPr>
                          <m:t>+</m:t>
                        </m:r>
                        <m:r>
                          <a:rPr lang="en-US" sz="1500" b="0" i="1" smtClean="0">
                            <a:latin typeface="Cambria Math" panose="02040503050406030204" pitchFamily="18" charset="0"/>
                          </a:rPr>
                          <m:t>147</m:t>
                        </m:r>
                        <m:r>
                          <a:rPr lang="en-US" sz="1500" b="0" i="1" smtClean="0">
                            <a:latin typeface="Cambria Math" panose="02040503050406030204" pitchFamily="18" charset="0"/>
                          </a:rPr>
                          <m:t>+</m:t>
                        </m:r>
                        <m:r>
                          <a:rPr lang="en-US" sz="1500" b="0" i="1" smtClean="0">
                            <a:latin typeface="Cambria Math" panose="02040503050406030204" pitchFamily="18" charset="0"/>
                          </a:rPr>
                          <m:t>166</m:t>
                        </m:r>
                        <m:r>
                          <a:rPr lang="en-US" sz="1500" b="0" i="1" smtClean="0">
                            <a:latin typeface="Cambria Math" panose="02040503050406030204" pitchFamily="18" charset="0"/>
                          </a:rPr>
                          <m:t>+</m:t>
                        </m:r>
                        <m:r>
                          <a:rPr lang="en-US" sz="1500" b="0" i="1" smtClean="0">
                            <a:latin typeface="Cambria Math" panose="02040503050406030204" pitchFamily="18" charset="0"/>
                          </a:rPr>
                          <m:t>169</m:t>
                        </m:r>
                        <m:r>
                          <a:rPr lang="en-US" sz="1500" b="0" i="1" smtClean="0">
                            <a:latin typeface="Cambria Math" panose="02040503050406030204" pitchFamily="18" charset="0"/>
                          </a:rPr>
                          <m:t>+</m:t>
                        </m:r>
                        <m:r>
                          <a:rPr lang="en-US" sz="1500" b="0" i="1" smtClean="0">
                            <a:latin typeface="Cambria Math" panose="02040503050406030204" pitchFamily="18" charset="0"/>
                          </a:rPr>
                          <m:t>179</m:t>
                        </m:r>
                      </m:num>
                      <m:den>
                        <m:r>
                          <a:rPr lang="en-US" sz="1500" b="0" i="0" smtClean="0">
                            <a:latin typeface="Cambria Math" panose="02040503050406030204" pitchFamily="18" charset="0"/>
                          </a:rPr>
                          <m:t>7</m:t>
                        </m:r>
                      </m:den>
                    </m:f>
                  </m:oMath>
                </a14:m>
                <a:endParaRPr lang="en-US" sz="1500" b="0" dirty="0"/>
              </a:p>
              <a:p>
                <a:pPr marL="146050" indent="0">
                  <a:buNone/>
                </a:pPr>
                <a:endParaRPr lang="fr-FR" sz="1500" dirty="0"/>
              </a:p>
              <a:p>
                <a:pPr marL="146050" indent="0">
                  <a:buNone/>
                </a:pPr>
                <a:endParaRPr lang="fr-FR" sz="1500" dirty="0"/>
              </a:p>
              <a:p>
                <a:pPr marL="146050" indent="0">
                  <a:buNone/>
                </a:pPr>
                <a:r>
                  <a:rPr lang="fr-FR" sz="1600" dirty="0"/>
                  <a:t> la valeur moyenne  d’une plante sèche :</a:t>
                </a:r>
              </a:p>
              <a:p>
                <a:pPr marL="146050" indent="0">
                  <a:buNone/>
                </a:pPr>
                <a:endParaRPr lang="fr-FR" sz="1600" dirty="0"/>
              </a:p>
              <a:p>
                <a:pPr marL="146050" indent="0">
                  <a:buNone/>
                </a:pPr>
                <a:r>
                  <a:rPr lang="fr-FR" sz="1500" dirty="0"/>
                  <a:t>967</a:t>
                </a:r>
                <a14:m>
                  <m:oMath xmlns:m="http://schemas.openxmlformats.org/officeDocument/2006/math">
                    <m:r>
                      <a:rPr lang="fr-FR" sz="1500" i="1" smtClean="0">
                        <a:latin typeface="Cambria Math" panose="02040503050406030204" pitchFamily="18" charset="0"/>
                      </a:rPr>
                      <m:t>=</m:t>
                    </m:r>
                    <m:f>
                      <m:fPr>
                        <m:ctrlPr>
                          <a:rPr lang="en-US" sz="1500" b="0" i="1" smtClean="0">
                            <a:latin typeface="Cambria Math" panose="02040503050406030204" pitchFamily="18" charset="0"/>
                          </a:rPr>
                        </m:ctrlPr>
                      </m:fPr>
                      <m:num>
                        <m:r>
                          <a:rPr lang="en-US" sz="1500" b="0" i="1" smtClean="0">
                            <a:latin typeface="Cambria Math" panose="02040503050406030204" pitchFamily="18" charset="0"/>
                          </a:rPr>
                          <m:t>953</m:t>
                        </m:r>
                        <m:r>
                          <a:rPr lang="en-US" sz="1500" b="0" i="1" smtClean="0">
                            <a:latin typeface="Cambria Math" panose="02040503050406030204" pitchFamily="18" charset="0"/>
                          </a:rPr>
                          <m:t>+</m:t>
                        </m:r>
                        <m:r>
                          <a:rPr lang="en-US" sz="1500" b="0" i="1" smtClean="0">
                            <a:latin typeface="Cambria Math" panose="02040503050406030204" pitchFamily="18" charset="0"/>
                          </a:rPr>
                          <m:t>945</m:t>
                        </m:r>
                        <m:r>
                          <a:rPr lang="en-US" sz="1500" b="0" i="1" smtClean="0">
                            <a:latin typeface="Cambria Math" panose="02040503050406030204" pitchFamily="18" charset="0"/>
                          </a:rPr>
                          <m:t>+</m:t>
                        </m:r>
                        <m:r>
                          <a:rPr lang="en-US" sz="1500" b="0" i="1" smtClean="0">
                            <a:latin typeface="Cambria Math" panose="02040503050406030204" pitchFamily="18" charset="0"/>
                          </a:rPr>
                          <m:t>972</m:t>
                        </m:r>
                        <m:r>
                          <a:rPr lang="en-US" sz="1500" b="0" i="1" smtClean="0">
                            <a:latin typeface="Cambria Math" panose="02040503050406030204" pitchFamily="18" charset="0"/>
                          </a:rPr>
                          <m:t>+</m:t>
                        </m:r>
                        <m:r>
                          <a:rPr lang="en-US" sz="1500" b="0" i="1" smtClean="0">
                            <a:latin typeface="Cambria Math" panose="02040503050406030204" pitchFamily="18" charset="0"/>
                          </a:rPr>
                          <m:t>973</m:t>
                        </m:r>
                        <m:r>
                          <a:rPr lang="en-US" sz="1500" b="0" i="1" smtClean="0">
                            <a:latin typeface="Cambria Math" panose="02040503050406030204" pitchFamily="18" charset="0"/>
                          </a:rPr>
                          <m:t>+</m:t>
                        </m:r>
                        <m:r>
                          <a:rPr lang="en-US" sz="1500" b="0" i="1" smtClean="0">
                            <a:latin typeface="Cambria Math" panose="02040503050406030204" pitchFamily="18" charset="0"/>
                          </a:rPr>
                          <m:t>980</m:t>
                        </m:r>
                        <m:r>
                          <a:rPr lang="en-US" sz="1500" b="0" i="1" smtClean="0">
                            <a:latin typeface="Cambria Math" panose="02040503050406030204" pitchFamily="18" charset="0"/>
                          </a:rPr>
                          <m:t>+</m:t>
                        </m:r>
                        <m:r>
                          <a:rPr lang="en-US" sz="1500" b="0" i="1" smtClean="0">
                            <a:latin typeface="Cambria Math" panose="02040503050406030204" pitchFamily="18" charset="0"/>
                          </a:rPr>
                          <m:t>981</m:t>
                        </m:r>
                        <m:r>
                          <a:rPr lang="en-US" sz="1500" b="0" i="1" smtClean="0">
                            <a:latin typeface="Cambria Math" panose="02040503050406030204" pitchFamily="18" charset="0"/>
                          </a:rPr>
                          <m:t>+</m:t>
                        </m:r>
                        <m:r>
                          <a:rPr lang="en-US" sz="1500" b="0" i="1" smtClean="0">
                            <a:latin typeface="Cambria Math" panose="02040503050406030204" pitchFamily="18" charset="0"/>
                          </a:rPr>
                          <m:t>979</m:t>
                        </m:r>
                      </m:num>
                      <m:den>
                        <m:r>
                          <a:rPr lang="en-US" sz="1500" b="0" i="1" smtClean="0">
                            <a:latin typeface="Cambria Math" panose="02040503050406030204" pitchFamily="18" charset="0"/>
                          </a:rPr>
                          <m:t>7</m:t>
                        </m:r>
                      </m:den>
                    </m:f>
                  </m:oMath>
                </a14:m>
                <a:endParaRPr lang="en-US" sz="1500" b="0" dirty="0"/>
              </a:p>
              <a:p>
                <a:pPr marL="146050" indent="0">
                  <a:buNone/>
                </a:pPr>
                <a:endParaRPr lang="en-US" sz="1500" dirty="0"/>
              </a:p>
              <a:p>
                <a:pPr marL="146050" indent="0">
                  <a:buNone/>
                </a:pPr>
                <a:r>
                  <a:rPr lang="fr-FR" sz="1600" dirty="0">
                    <a:solidFill>
                      <a:schemeClr val="bg2"/>
                    </a:solidFill>
                  </a:rPr>
                  <a:t>Donc nous avons pris la valeur critique :</a:t>
                </a:r>
              </a:p>
              <a:p>
                <a:pPr marL="146050" indent="0">
                  <a:buNone/>
                </a:pPr>
                <a14:m>
                  <m:oMathPara xmlns:m="http://schemas.openxmlformats.org/officeDocument/2006/math">
                    <m:oMathParaPr>
                      <m:jc m:val="centerGroup"/>
                    </m:oMathParaPr>
                    <m:oMath xmlns:m="http://schemas.openxmlformats.org/officeDocument/2006/math">
                      <m:r>
                        <a:rPr lang="en-US" sz="2800" b="0" i="0" smtClean="0">
                          <a:solidFill>
                            <a:schemeClr val="bg2"/>
                          </a:solidFill>
                          <a:latin typeface="Cambria Math" panose="02040503050406030204" pitchFamily="18" charset="0"/>
                        </a:rPr>
                        <m:t>557</m:t>
                      </m:r>
                      <m:r>
                        <a:rPr lang="fr-FR" sz="2800" i="1" smtClean="0">
                          <a:solidFill>
                            <a:schemeClr val="bg2"/>
                          </a:solidFill>
                          <a:latin typeface="Cambria Math" panose="02040503050406030204" pitchFamily="18" charset="0"/>
                        </a:rPr>
                        <m:t>=</m:t>
                      </m:r>
                      <m:f>
                        <m:fPr>
                          <m:ctrlPr>
                            <a:rPr lang="en-US" sz="2800" b="0" i="1" smtClean="0">
                              <a:solidFill>
                                <a:schemeClr val="bg2"/>
                              </a:solidFill>
                              <a:latin typeface="Cambria Math" panose="02040503050406030204" pitchFamily="18" charset="0"/>
                            </a:rPr>
                          </m:ctrlPr>
                        </m:fPr>
                        <m:num>
                          <m:r>
                            <a:rPr lang="en-US" sz="2800" b="0" i="1" smtClean="0">
                              <a:solidFill>
                                <a:schemeClr val="bg2"/>
                              </a:solidFill>
                              <a:latin typeface="Cambria Math" panose="02040503050406030204" pitchFamily="18" charset="0"/>
                            </a:rPr>
                            <m:t>147</m:t>
                          </m:r>
                          <m:r>
                            <a:rPr lang="en-US" sz="2800" b="0" i="1" smtClean="0">
                              <a:solidFill>
                                <a:schemeClr val="bg2"/>
                              </a:solidFill>
                              <a:latin typeface="Cambria Math" panose="02040503050406030204" pitchFamily="18" charset="0"/>
                            </a:rPr>
                            <m:t>+</m:t>
                          </m:r>
                          <m:r>
                            <a:rPr lang="en-US" sz="2800" b="0" i="1" smtClean="0">
                              <a:solidFill>
                                <a:schemeClr val="bg2"/>
                              </a:solidFill>
                              <a:latin typeface="Cambria Math" panose="02040503050406030204" pitchFamily="18" charset="0"/>
                            </a:rPr>
                            <m:t>967</m:t>
                          </m:r>
                        </m:num>
                        <m:den>
                          <m:r>
                            <a:rPr lang="en-US" sz="2800" b="0" i="0" smtClean="0">
                              <a:solidFill>
                                <a:schemeClr val="bg2"/>
                              </a:solidFill>
                              <a:latin typeface="Cambria Math" panose="02040503050406030204" pitchFamily="18" charset="0"/>
                            </a:rPr>
                            <m:t>2</m:t>
                          </m:r>
                        </m:den>
                      </m:f>
                    </m:oMath>
                  </m:oMathPara>
                </a14:m>
                <a:endParaRPr lang="en-US" sz="1500" b="0" dirty="0"/>
              </a:p>
              <a:p>
                <a:pPr marL="146050" indent="0">
                  <a:buNone/>
                </a:pPr>
                <a:endParaRPr lang="en-US" sz="1500" dirty="0"/>
              </a:p>
              <a:p>
                <a:pPr marL="146050" indent="0">
                  <a:buNone/>
                </a:pPr>
                <a:endParaRPr lang="en-US" sz="1500" b="0" dirty="0"/>
              </a:p>
              <a:p>
                <a:pPr marL="146050" indent="0">
                  <a:buNone/>
                </a:pPr>
                <a:endParaRPr lang="en-US" sz="1500" b="0" dirty="0"/>
              </a:p>
              <a:p>
                <a:pPr marL="146050" indent="0">
                  <a:buNone/>
                </a:pPr>
                <a:endParaRPr lang="fr-FR" sz="1500" dirty="0"/>
              </a:p>
              <a:p>
                <a:pPr marL="146050" indent="0">
                  <a:buNone/>
                </a:pPr>
                <a:endParaRPr lang="fr-FR" dirty="0"/>
              </a:p>
              <a:p>
                <a:pPr marL="146050" indent="0">
                  <a:buNone/>
                </a:pPr>
                <a:endParaRPr lang="fr-FR" dirty="0"/>
              </a:p>
              <a:p>
                <a:pPr marL="146050" indent="0">
                  <a:buNone/>
                </a:pPr>
                <a:endParaRPr lang="fr-FR" dirty="0"/>
              </a:p>
              <a:p>
                <a:pPr marL="146050" indent="0">
                  <a:buNone/>
                </a:pPr>
                <a:endParaRPr lang="fr-FR" dirty="0"/>
              </a:p>
              <a:p>
                <a:pPr marL="146050" indent="0">
                  <a:buNone/>
                </a:pPr>
                <a:endParaRPr lang="fr-FR" dirty="0"/>
              </a:p>
            </p:txBody>
          </p:sp>
        </mc:Choice>
        <mc:Fallback xmlns="">
          <p:sp>
            <p:nvSpPr>
              <p:cNvPr id="3" name="Text Placeholder 2">
                <a:extLst>
                  <a:ext uri="{FF2B5EF4-FFF2-40B4-BE49-F238E27FC236}">
                    <a16:creationId xmlns:a16="http://schemas.microsoft.com/office/drawing/2014/main" id="{6E5D8D36-8671-432E-8F66-3CD4F0EF352E}"/>
                  </a:ext>
                </a:extLst>
              </p:cNvPr>
              <p:cNvSpPr>
                <a:spLocks noGrp="1" noRot="1" noChangeAspect="1" noMove="1" noResize="1" noEditPoints="1" noAdjustHandles="1" noChangeArrowheads="1" noChangeShapeType="1" noTextEdit="1"/>
              </p:cNvSpPr>
              <p:nvPr>
                <p:ph type="body" idx="1"/>
              </p:nvPr>
            </p:nvSpPr>
            <p:spPr>
              <a:xfrm>
                <a:off x="5159141" y="1853850"/>
                <a:ext cx="3393763" cy="2793398"/>
              </a:xfrm>
              <a:blipFill>
                <a:blip r:embed="rId2"/>
                <a:stretch>
                  <a:fillRect/>
                </a:stretch>
              </a:blipFill>
            </p:spPr>
            <p:txBody>
              <a:bodyPr/>
              <a:lstStyle/>
              <a:p>
                <a:r>
                  <a:rPr lang="fr-FR">
                    <a:noFill/>
                  </a:rPr>
                  <a:t> </a:t>
                </a:r>
              </a:p>
            </p:txBody>
          </p:sp>
        </mc:Fallback>
      </mc:AlternateContent>
      <p:graphicFrame>
        <p:nvGraphicFramePr>
          <p:cNvPr id="4" name="Table 4">
            <a:extLst>
              <a:ext uri="{FF2B5EF4-FFF2-40B4-BE49-F238E27FC236}">
                <a16:creationId xmlns:a16="http://schemas.microsoft.com/office/drawing/2014/main" id="{F1A7E007-C047-4B40-B802-4052576D74FB}"/>
              </a:ext>
            </a:extLst>
          </p:cNvPr>
          <p:cNvGraphicFramePr>
            <a:graphicFrameLocks noGrp="1"/>
          </p:cNvGraphicFramePr>
          <p:nvPr>
            <p:extLst>
              <p:ext uri="{D42A27DB-BD31-4B8C-83A1-F6EECF244321}">
                <p14:modId xmlns:p14="http://schemas.microsoft.com/office/powerpoint/2010/main" val="3279289828"/>
              </p:ext>
            </p:extLst>
          </p:nvPr>
        </p:nvGraphicFramePr>
        <p:xfrm>
          <a:off x="725850" y="2203704"/>
          <a:ext cx="4529544" cy="2443544"/>
        </p:xfrm>
        <a:graphic>
          <a:graphicData uri="http://schemas.openxmlformats.org/drawingml/2006/table">
            <a:tbl>
              <a:tblPr firstRow="1" bandRow="1">
                <a:tableStyleId>{5C22544A-7EE6-4342-B048-85BDC9FD1C3A}</a:tableStyleId>
              </a:tblPr>
              <a:tblGrid>
                <a:gridCol w="2264772">
                  <a:extLst>
                    <a:ext uri="{9D8B030D-6E8A-4147-A177-3AD203B41FA5}">
                      <a16:colId xmlns:a16="http://schemas.microsoft.com/office/drawing/2014/main" val="1355276467"/>
                    </a:ext>
                  </a:extLst>
                </a:gridCol>
                <a:gridCol w="2264772">
                  <a:extLst>
                    <a:ext uri="{9D8B030D-6E8A-4147-A177-3AD203B41FA5}">
                      <a16:colId xmlns:a16="http://schemas.microsoft.com/office/drawing/2014/main" val="1311559751"/>
                    </a:ext>
                  </a:extLst>
                </a:gridCol>
              </a:tblGrid>
              <a:tr h="309944">
                <a:tc>
                  <a:txBody>
                    <a:bodyPr/>
                    <a:lstStyle/>
                    <a:p>
                      <a:r>
                        <a:rPr lang="en-US" dirty="0"/>
                        <a:t>Plante </a:t>
                      </a:r>
                      <a:r>
                        <a:rPr lang="fr-FR" noProof="0" dirty="0"/>
                        <a:t>irriguée</a:t>
                      </a:r>
                    </a:p>
                  </a:txBody>
                  <a:tcPr/>
                </a:tc>
                <a:tc>
                  <a:txBody>
                    <a:bodyPr/>
                    <a:lstStyle/>
                    <a:p>
                      <a:r>
                        <a:rPr lang="en-US" dirty="0"/>
                        <a:t>Plante </a:t>
                      </a:r>
                      <a:r>
                        <a:rPr lang="fr-FR" noProof="0" dirty="0"/>
                        <a:t>sèche</a:t>
                      </a:r>
                    </a:p>
                  </a:txBody>
                  <a:tcPr/>
                </a:tc>
                <a:extLst>
                  <a:ext uri="{0D108BD9-81ED-4DB2-BD59-A6C34878D82A}">
                    <a16:rowId xmlns:a16="http://schemas.microsoft.com/office/drawing/2014/main" val="2872098319"/>
                  </a:ext>
                </a:extLst>
              </a:tr>
              <a:tr h="265132">
                <a:tc>
                  <a:txBody>
                    <a:bodyPr/>
                    <a:lstStyle/>
                    <a:p>
                      <a:r>
                        <a:rPr lang="fr-FR" dirty="0"/>
                        <a:t>107</a:t>
                      </a:r>
                    </a:p>
                  </a:txBody>
                  <a:tcPr/>
                </a:tc>
                <a:tc>
                  <a:txBody>
                    <a:bodyPr/>
                    <a:lstStyle/>
                    <a:p>
                      <a:r>
                        <a:rPr lang="fr-FR" dirty="0"/>
                        <a:t>953</a:t>
                      </a:r>
                    </a:p>
                  </a:txBody>
                  <a:tcPr/>
                </a:tc>
                <a:extLst>
                  <a:ext uri="{0D108BD9-81ED-4DB2-BD59-A6C34878D82A}">
                    <a16:rowId xmlns:a16="http://schemas.microsoft.com/office/drawing/2014/main" val="2426315800"/>
                  </a:ext>
                </a:extLst>
              </a:tr>
              <a:tr h="265132">
                <a:tc>
                  <a:txBody>
                    <a:bodyPr/>
                    <a:lstStyle/>
                    <a:p>
                      <a:r>
                        <a:rPr lang="fr-FR" dirty="0"/>
                        <a:t>127</a:t>
                      </a:r>
                    </a:p>
                  </a:txBody>
                  <a:tcPr/>
                </a:tc>
                <a:tc>
                  <a:txBody>
                    <a:bodyPr/>
                    <a:lstStyle/>
                    <a:p>
                      <a:r>
                        <a:rPr lang="fr-FR" dirty="0"/>
                        <a:t>945</a:t>
                      </a:r>
                    </a:p>
                  </a:txBody>
                  <a:tcPr/>
                </a:tc>
                <a:extLst>
                  <a:ext uri="{0D108BD9-81ED-4DB2-BD59-A6C34878D82A}">
                    <a16:rowId xmlns:a16="http://schemas.microsoft.com/office/drawing/2014/main" val="4278981809"/>
                  </a:ext>
                </a:extLst>
              </a:tr>
              <a:tr h="265132">
                <a:tc>
                  <a:txBody>
                    <a:bodyPr/>
                    <a:lstStyle/>
                    <a:p>
                      <a:r>
                        <a:rPr lang="fr-FR" dirty="0"/>
                        <a:t>134</a:t>
                      </a:r>
                    </a:p>
                  </a:txBody>
                  <a:tcPr/>
                </a:tc>
                <a:tc>
                  <a:txBody>
                    <a:bodyPr/>
                    <a:lstStyle/>
                    <a:p>
                      <a:r>
                        <a:rPr lang="fr-FR" dirty="0"/>
                        <a:t>972</a:t>
                      </a:r>
                    </a:p>
                  </a:txBody>
                  <a:tcPr/>
                </a:tc>
                <a:extLst>
                  <a:ext uri="{0D108BD9-81ED-4DB2-BD59-A6C34878D82A}">
                    <a16:rowId xmlns:a16="http://schemas.microsoft.com/office/drawing/2014/main" val="1261829383"/>
                  </a:ext>
                </a:extLst>
              </a:tr>
              <a:tr h="265132">
                <a:tc>
                  <a:txBody>
                    <a:bodyPr/>
                    <a:lstStyle/>
                    <a:p>
                      <a:r>
                        <a:rPr lang="fr-FR" dirty="0"/>
                        <a:t>147</a:t>
                      </a:r>
                    </a:p>
                  </a:txBody>
                  <a:tcPr/>
                </a:tc>
                <a:tc>
                  <a:txBody>
                    <a:bodyPr/>
                    <a:lstStyle/>
                    <a:p>
                      <a:r>
                        <a:rPr lang="fr-FR" dirty="0"/>
                        <a:t>973</a:t>
                      </a:r>
                    </a:p>
                  </a:txBody>
                  <a:tcPr/>
                </a:tc>
                <a:extLst>
                  <a:ext uri="{0D108BD9-81ED-4DB2-BD59-A6C34878D82A}">
                    <a16:rowId xmlns:a16="http://schemas.microsoft.com/office/drawing/2014/main" val="384683379"/>
                  </a:ext>
                </a:extLst>
              </a:tr>
              <a:tr h="265132">
                <a:tc>
                  <a:txBody>
                    <a:bodyPr/>
                    <a:lstStyle/>
                    <a:p>
                      <a:r>
                        <a:rPr lang="fr-FR" dirty="0"/>
                        <a:t>166</a:t>
                      </a:r>
                    </a:p>
                  </a:txBody>
                  <a:tcPr/>
                </a:tc>
                <a:tc>
                  <a:txBody>
                    <a:bodyPr/>
                    <a:lstStyle/>
                    <a:p>
                      <a:r>
                        <a:rPr lang="fr-FR" dirty="0"/>
                        <a:t>980</a:t>
                      </a:r>
                    </a:p>
                  </a:txBody>
                  <a:tcPr/>
                </a:tc>
                <a:extLst>
                  <a:ext uri="{0D108BD9-81ED-4DB2-BD59-A6C34878D82A}">
                    <a16:rowId xmlns:a16="http://schemas.microsoft.com/office/drawing/2014/main" val="2445630742"/>
                  </a:ext>
                </a:extLst>
              </a:tr>
              <a:tr h="265132">
                <a:tc>
                  <a:txBody>
                    <a:bodyPr/>
                    <a:lstStyle/>
                    <a:p>
                      <a:r>
                        <a:rPr lang="fr-FR" dirty="0"/>
                        <a:t>169</a:t>
                      </a:r>
                    </a:p>
                  </a:txBody>
                  <a:tcPr/>
                </a:tc>
                <a:tc>
                  <a:txBody>
                    <a:bodyPr/>
                    <a:lstStyle/>
                    <a:p>
                      <a:r>
                        <a:rPr lang="fr-FR" dirty="0"/>
                        <a:t>981</a:t>
                      </a:r>
                    </a:p>
                  </a:txBody>
                  <a:tcPr/>
                </a:tc>
                <a:extLst>
                  <a:ext uri="{0D108BD9-81ED-4DB2-BD59-A6C34878D82A}">
                    <a16:rowId xmlns:a16="http://schemas.microsoft.com/office/drawing/2014/main" val="2452612451"/>
                  </a:ext>
                </a:extLst>
              </a:tr>
              <a:tr h="265132">
                <a:tc>
                  <a:txBody>
                    <a:bodyPr/>
                    <a:lstStyle/>
                    <a:p>
                      <a:r>
                        <a:rPr lang="fr-FR" dirty="0"/>
                        <a:t>179</a:t>
                      </a:r>
                    </a:p>
                  </a:txBody>
                  <a:tcPr/>
                </a:tc>
                <a:tc>
                  <a:txBody>
                    <a:bodyPr/>
                    <a:lstStyle/>
                    <a:p>
                      <a:r>
                        <a:rPr lang="fr-FR" dirty="0"/>
                        <a:t>979</a:t>
                      </a:r>
                    </a:p>
                  </a:txBody>
                  <a:tcPr/>
                </a:tc>
                <a:extLst>
                  <a:ext uri="{0D108BD9-81ED-4DB2-BD59-A6C34878D82A}">
                    <a16:rowId xmlns:a16="http://schemas.microsoft.com/office/drawing/2014/main" val="2146504890"/>
                  </a:ext>
                </a:extLst>
              </a:tr>
            </a:tbl>
          </a:graphicData>
        </a:graphic>
      </p:graphicFrame>
    </p:spTree>
    <p:extLst>
      <p:ext uri="{BB962C8B-B14F-4D97-AF65-F5344CB8AC3E}">
        <p14:creationId xmlns:p14="http://schemas.microsoft.com/office/powerpoint/2010/main" val="371406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9F32-13EB-4C7F-8BC3-803D383BCA54}"/>
              </a:ext>
            </a:extLst>
          </p:cNvPr>
          <p:cNvSpPr>
            <a:spLocks noGrp="1"/>
          </p:cNvSpPr>
          <p:nvPr>
            <p:ph type="title"/>
          </p:nvPr>
        </p:nvSpPr>
        <p:spPr/>
        <p:txBody>
          <a:bodyPr>
            <a:normAutofit fontScale="90000"/>
          </a:bodyPr>
          <a:lstStyle/>
          <a:p>
            <a:r>
              <a:rPr lang="fr-FR" sz="2400" dirty="0"/>
              <a:t>Réalisation et test du système</a:t>
            </a:r>
            <a:endParaRPr lang="en-US" dirty="0"/>
          </a:p>
        </p:txBody>
      </p:sp>
      <p:pic>
        <p:nvPicPr>
          <p:cNvPr id="5" name="Picture 4">
            <a:extLst>
              <a:ext uri="{FF2B5EF4-FFF2-40B4-BE49-F238E27FC236}">
                <a16:creationId xmlns:a16="http://schemas.microsoft.com/office/drawing/2014/main" id="{865D88A5-2B68-4B65-A815-D70E0EB05FCE}"/>
              </a:ext>
            </a:extLst>
          </p:cNvPr>
          <p:cNvPicPr>
            <a:picLocks noChangeAspect="1"/>
          </p:cNvPicPr>
          <p:nvPr/>
        </p:nvPicPr>
        <p:blipFill>
          <a:blip r:embed="rId2"/>
          <a:srcRect/>
          <a:stretch/>
        </p:blipFill>
        <p:spPr>
          <a:xfrm>
            <a:off x="823286" y="2064205"/>
            <a:ext cx="3006701" cy="2450892"/>
          </a:xfrm>
          <a:prstGeom prst="rect">
            <a:avLst/>
          </a:prstGeom>
        </p:spPr>
      </p:pic>
      <p:pic>
        <p:nvPicPr>
          <p:cNvPr id="7" name="Picture 6">
            <a:extLst>
              <a:ext uri="{FF2B5EF4-FFF2-40B4-BE49-F238E27FC236}">
                <a16:creationId xmlns:a16="http://schemas.microsoft.com/office/drawing/2014/main" id="{D775C45C-6A0C-43F8-B020-25FFBAD97CB8}"/>
              </a:ext>
            </a:extLst>
          </p:cNvPr>
          <p:cNvPicPr>
            <a:picLocks noChangeAspect="1"/>
          </p:cNvPicPr>
          <p:nvPr/>
        </p:nvPicPr>
        <p:blipFill>
          <a:blip r:embed="rId3"/>
          <a:srcRect/>
          <a:stretch/>
        </p:blipFill>
        <p:spPr>
          <a:xfrm>
            <a:off x="4204867" y="1853850"/>
            <a:ext cx="3739920" cy="2688170"/>
          </a:xfrm>
          <a:prstGeom prst="rect">
            <a:avLst/>
          </a:prstGeom>
        </p:spPr>
      </p:pic>
    </p:spTree>
    <p:extLst>
      <p:ext uri="{BB962C8B-B14F-4D97-AF65-F5344CB8AC3E}">
        <p14:creationId xmlns:p14="http://schemas.microsoft.com/office/powerpoint/2010/main" val="2235183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EBF7-A380-4813-87D9-380681350FF2}"/>
              </a:ext>
            </a:extLst>
          </p:cNvPr>
          <p:cNvSpPr>
            <a:spLocks noGrp="1"/>
          </p:cNvSpPr>
          <p:nvPr>
            <p:ph type="title"/>
          </p:nvPr>
        </p:nvSpPr>
        <p:spPr/>
        <p:txBody>
          <a:bodyPr>
            <a:normAutofit fontScale="90000"/>
          </a:bodyPr>
          <a:lstStyle/>
          <a:p>
            <a:r>
              <a:rPr lang="fr-FR" sz="2800" dirty="0"/>
              <a:t>Réalisation et test du système</a:t>
            </a:r>
            <a:endParaRPr lang="en-US" dirty="0"/>
          </a:p>
        </p:txBody>
      </p:sp>
      <p:sp>
        <p:nvSpPr>
          <p:cNvPr id="3" name="Text Placeholder 2">
            <a:extLst>
              <a:ext uri="{FF2B5EF4-FFF2-40B4-BE49-F238E27FC236}">
                <a16:creationId xmlns:a16="http://schemas.microsoft.com/office/drawing/2014/main" id="{B3C66482-B536-4206-8FED-88DA6C8C7EDD}"/>
              </a:ext>
            </a:extLst>
          </p:cNvPr>
          <p:cNvSpPr>
            <a:spLocks noGrp="1"/>
          </p:cNvSpPr>
          <p:nvPr>
            <p:ph type="body" idx="1"/>
          </p:nvPr>
        </p:nvSpPr>
        <p:spPr/>
        <p:txBody>
          <a:bodyPr>
            <a:normAutofit fontScale="85000" lnSpcReduction="20000"/>
          </a:bodyPr>
          <a:lstStyle/>
          <a:p>
            <a:r>
              <a:rPr lang="en-US" dirty="0"/>
              <a:t>Remarques:</a:t>
            </a:r>
          </a:p>
          <a:p>
            <a:pPr marL="146050" indent="0" rtl="0">
              <a:spcBef>
                <a:spcPts val="0"/>
              </a:spcBef>
              <a:spcAft>
                <a:spcPts val="0"/>
              </a:spcAft>
              <a:buNone/>
            </a:pPr>
            <a:endParaRPr lang="fr-FR" sz="1800" b="0" i="0" u="none" strike="noStrike" dirty="0">
              <a:solidFill>
                <a:srgbClr val="595959"/>
              </a:solidFill>
              <a:effectLst/>
              <a:latin typeface="Arial" panose="020B0604020202020204" pitchFamily="34" charset="0"/>
            </a:endParaRPr>
          </a:p>
          <a:p>
            <a:pPr marL="146050" indent="0" rtl="0">
              <a:spcBef>
                <a:spcPts val="0"/>
              </a:spcBef>
              <a:spcAft>
                <a:spcPts val="0"/>
              </a:spcAft>
              <a:buNone/>
            </a:pPr>
            <a:r>
              <a:rPr lang="fr-FR" sz="1800" b="0" i="0" u="none" strike="noStrike" dirty="0">
                <a:solidFill>
                  <a:srgbClr val="595959"/>
                </a:solidFill>
                <a:effectLst/>
                <a:latin typeface="Arial" panose="020B0604020202020204" pitchFamily="34" charset="0"/>
              </a:rPr>
              <a:t>1. On remarque que la valeur d'humidité de la plante irriguée augmente ce qui veut dire qu' elle devient plus en plus sèche . On explique cela par l' eau qui pénètre la terre car cela prend du temps.</a:t>
            </a:r>
            <a:endParaRPr lang="fr-FR" b="0" dirty="0">
              <a:effectLst/>
            </a:endParaRPr>
          </a:p>
          <a:p>
            <a:pPr marL="146050" indent="0" rtl="0">
              <a:spcBef>
                <a:spcPts val="0"/>
              </a:spcBef>
              <a:spcAft>
                <a:spcPts val="0"/>
              </a:spcAft>
              <a:buNone/>
            </a:pPr>
            <a:endParaRPr lang="fr-FR" b="0" dirty="0">
              <a:effectLst/>
            </a:endParaRPr>
          </a:p>
          <a:p>
            <a:pPr marL="146050" indent="0" rtl="0">
              <a:spcBef>
                <a:spcPts val="0"/>
              </a:spcBef>
              <a:spcAft>
                <a:spcPts val="0"/>
              </a:spcAft>
              <a:buNone/>
            </a:pPr>
            <a:r>
              <a:rPr lang="fr-FR" sz="1800" b="0" i="0" u="none" strike="noStrike" dirty="0">
                <a:solidFill>
                  <a:srgbClr val="595959"/>
                </a:solidFill>
                <a:effectLst/>
                <a:latin typeface="Arial" panose="020B0604020202020204" pitchFamily="34" charset="0"/>
              </a:rPr>
              <a:t>2.Pour la plante sèche or remarque que la valeur d' humidité reste presque dans un intervalle de temps .</a:t>
            </a:r>
            <a:endParaRPr lang="fr-FR" b="0" dirty="0">
              <a:effectLst/>
            </a:endParaRPr>
          </a:p>
          <a:p>
            <a:pPr marL="146050" indent="0">
              <a:buNone/>
            </a:pPr>
            <a:br>
              <a:rPr lang="fr-FR" dirty="0"/>
            </a:br>
            <a:endParaRPr lang="fr-FR" dirty="0"/>
          </a:p>
          <a:p>
            <a:pPr marL="146050" indent="0">
              <a:buNone/>
            </a:pPr>
            <a:endParaRPr lang="en-US" dirty="0"/>
          </a:p>
        </p:txBody>
      </p:sp>
    </p:spTree>
    <p:extLst>
      <p:ext uri="{BB962C8B-B14F-4D97-AF65-F5344CB8AC3E}">
        <p14:creationId xmlns:p14="http://schemas.microsoft.com/office/powerpoint/2010/main" val="2504655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dirty="0"/>
              <a:t>Conclusion et perspectives</a:t>
            </a:r>
          </a:p>
        </p:txBody>
      </p:sp>
      <p:sp>
        <p:nvSpPr>
          <p:cNvPr id="4" name="Espace réservé du texte 3"/>
          <p:cNvSpPr>
            <a:spLocks noGrp="1"/>
          </p:cNvSpPr>
          <p:nvPr>
            <p:ph type="body" idx="4294967295"/>
          </p:nvPr>
        </p:nvSpPr>
        <p:spPr>
          <a:xfrm>
            <a:off x="1454150" y="2079625"/>
            <a:ext cx="7689850" cy="2260600"/>
          </a:xfrm>
        </p:spPr>
        <p:txBody>
          <a:bodyPr>
            <a:normAutofit/>
          </a:bodyPr>
          <a:lstStyle/>
          <a:p>
            <a:pPr marL="146050" indent="0">
              <a:buNone/>
            </a:pPr>
            <a:endParaRPr lang="fr-FR" dirty="0">
              <a:solidFill>
                <a:schemeClr val="bg2"/>
              </a:solidFill>
            </a:endParaRPr>
          </a:p>
          <a:p>
            <a:endParaRPr lang="fr-FR" dirty="0">
              <a:solidFill>
                <a:schemeClr val="bg2"/>
              </a:solidFill>
            </a:endParaRPr>
          </a:p>
        </p:txBody>
      </p:sp>
    </p:spTree>
    <p:extLst>
      <p:ext uri="{BB962C8B-B14F-4D97-AF65-F5344CB8AC3E}">
        <p14:creationId xmlns:p14="http://schemas.microsoft.com/office/powerpoint/2010/main" val="1414749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3910-6515-429F-8D8E-25E77119F936}"/>
              </a:ext>
            </a:extLst>
          </p:cNvPr>
          <p:cNvSpPr>
            <a:spLocks noGrp="1"/>
          </p:cNvSpPr>
          <p:nvPr>
            <p:ph type="title"/>
          </p:nvPr>
        </p:nvSpPr>
        <p:spPr/>
        <p:txBody>
          <a:bodyPr>
            <a:normAutofit fontScale="90000"/>
          </a:bodyPr>
          <a:lstStyle/>
          <a:p>
            <a:r>
              <a:rPr lang="fr-FR" dirty="0"/>
              <a:t>Conclusion et perspectives</a:t>
            </a:r>
          </a:p>
        </p:txBody>
      </p:sp>
      <p:sp>
        <p:nvSpPr>
          <p:cNvPr id="3" name="Text Placeholder 2">
            <a:extLst>
              <a:ext uri="{FF2B5EF4-FFF2-40B4-BE49-F238E27FC236}">
                <a16:creationId xmlns:a16="http://schemas.microsoft.com/office/drawing/2014/main" id="{5A943C86-FF11-4541-B778-5A49C4437A8D}"/>
              </a:ext>
            </a:extLst>
          </p:cNvPr>
          <p:cNvSpPr>
            <a:spLocks noGrp="1"/>
          </p:cNvSpPr>
          <p:nvPr>
            <p:ph type="body" idx="1"/>
          </p:nvPr>
        </p:nvSpPr>
        <p:spPr>
          <a:xfrm>
            <a:off x="729450" y="1761344"/>
            <a:ext cx="7688700" cy="2578631"/>
          </a:xfrm>
        </p:spPr>
        <p:txBody>
          <a:bodyPr>
            <a:normAutofit/>
          </a:bodyPr>
          <a:lstStyle/>
          <a:p>
            <a:pPr rtl="0">
              <a:spcBef>
                <a:spcPts val="0"/>
              </a:spcBef>
              <a:spcAft>
                <a:spcPts val="0"/>
              </a:spcAft>
            </a:pPr>
            <a:r>
              <a:rPr lang="fr-FR" sz="1800" b="0" i="0" u="none" strike="noStrike" dirty="0">
                <a:solidFill>
                  <a:srgbClr val="595959"/>
                </a:solidFill>
                <a:effectLst/>
                <a:latin typeface="Arial" panose="020B0604020202020204" pitchFamily="34" charset="0"/>
              </a:rPr>
              <a:t>L ’irrigation à distance permet de contrôler l’arrosage des plantes sans l' intervention directe de l’Human  .</a:t>
            </a:r>
            <a:endParaRPr lang="fr-FR" b="0" dirty="0">
              <a:effectLst/>
            </a:endParaRPr>
          </a:p>
          <a:p>
            <a:pPr rtl="0">
              <a:spcBef>
                <a:spcPts val="0"/>
              </a:spcBef>
              <a:spcAft>
                <a:spcPts val="0"/>
              </a:spcAft>
            </a:pPr>
            <a:r>
              <a:rPr lang="fr-FR" sz="1800" b="0" i="0" u="none" strike="noStrike" dirty="0">
                <a:solidFill>
                  <a:srgbClr val="595959"/>
                </a:solidFill>
                <a:effectLst/>
                <a:latin typeface="Arial" panose="020B0604020202020204" pitchFamily="34" charset="0"/>
              </a:rPr>
              <a:t>En plus, elle représente un moyen efficace pour éviter le gaspillage de l’eau  en donnant la quantité de l’eau nécessaire à la plante .</a:t>
            </a:r>
            <a:endParaRPr lang="fr-FR" b="0" dirty="0">
              <a:effectLst/>
            </a:endParaRPr>
          </a:p>
          <a:p>
            <a:pPr rtl="0">
              <a:spcBef>
                <a:spcPts val="0"/>
              </a:spcBef>
              <a:spcAft>
                <a:spcPts val="0"/>
              </a:spcAft>
            </a:pPr>
            <a:r>
              <a:rPr lang="fr-FR" sz="1800" b="0" i="0" u="none" strike="noStrike" dirty="0">
                <a:solidFill>
                  <a:srgbClr val="595959"/>
                </a:solidFill>
                <a:effectLst/>
                <a:latin typeface="Arial" panose="020B0604020202020204" pitchFamily="34" charset="0"/>
              </a:rPr>
              <a:t>Il est vrai que cette méthode serait  plus coûteuse mais on peut minimiser le prix si nous utilisons des capteurs qui occupent   des grandes parties .</a:t>
            </a:r>
            <a:endParaRPr lang="fr-FR" b="0" dirty="0">
              <a:effectLst/>
            </a:endParaRPr>
          </a:p>
          <a:p>
            <a:endParaRPr lang="fr-FR" dirty="0"/>
          </a:p>
          <a:p>
            <a:endParaRPr lang="fr-FR" dirty="0"/>
          </a:p>
        </p:txBody>
      </p:sp>
    </p:spTree>
    <p:extLst>
      <p:ext uri="{BB962C8B-B14F-4D97-AF65-F5344CB8AC3E}">
        <p14:creationId xmlns:p14="http://schemas.microsoft.com/office/powerpoint/2010/main" val="1316434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dirty="0"/>
              <a:t>Merci pour votre attention</a:t>
            </a:r>
          </a:p>
        </p:txBody>
      </p:sp>
    </p:spTree>
    <p:extLst>
      <p:ext uri="{BB962C8B-B14F-4D97-AF65-F5344CB8AC3E}">
        <p14:creationId xmlns:p14="http://schemas.microsoft.com/office/powerpoint/2010/main" val="203013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EC7E-C26C-4C98-8EB0-B5AAC3589EE7}"/>
              </a:ext>
            </a:extLst>
          </p:cNvPr>
          <p:cNvSpPr>
            <a:spLocks noGrp="1"/>
          </p:cNvSpPr>
          <p:nvPr>
            <p:ph type="title"/>
          </p:nvPr>
        </p:nvSpPr>
        <p:spPr/>
        <p:txBody>
          <a:bodyPr>
            <a:normAutofit fontScale="90000"/>
          </a:bodyPr>
          <a:lstStyle/>
          <a:p>
            <a:r>
              <a:rPr lang="en-US" dirty="0"/>
              <a:t>plan</a:t>
            </a:r>
          </a:p>
        </p:txBody>
      </p:sp>
      <p:sp>
        <p:nvSpPr>
          <p:cNvPr id="3" name="Content Placeholder 2">
            <a:extLst>
              <a:ext uri="{FF2B5EF4-FFF2-40B4-BE49-F238E27FC236}">
                <a16:creationId xmlns:a16="http://schemas.microsoft.com/office/drawing/2014/main" id="{479EF530-0630-475C-BECA-A298C9F3124C}"/>
              </a:ext>
            </a:extLst>
          </p:cNvPr>
          <p:cNvSpPr>
            <a:spLocks noGrp="1"/>
          </p:cNvSpPr>
          <p:nvPr>
            <p:ph idx="1"/>
          </p:nvPr>
        </p:nvSpPr>
        <p:spPr>
          <a:xfrm>
            <a:off x="807266" y="1375537"/>
            <a:ext cx="7765322" cy="3044063"/>
          </a:xfrm>
        </p:spPr>
        <p:txBody>
          <a:bodyPr>
            <a:normAutofit fontScale="92500" lnSpcReduction="20000"/>
          </a:bodyPr>
          <a:lstStyle/>
          <a:p>
            <a:pPr marL="27675" indent="0">
              <a:buNone/>
            </a:pPr>
            <a:r>
              <a:rPr lang="en-US" sz="3000" dirty="0">
                <a:latin typeface="Lato" panose="020B0604020202020204" charset="0"/>
                <a:ea typeface="Lato" panose="020B0604020202020204" charset="0"/>
                <a:cs typeface="Lato" panose="020B0604020202020204" charset="0"/>
              </a:rPr>
              <a:t>Introduction</a:t>
            </a:r>
          </a:p>
          <a:p>
            <a:pPr marL="27675" indent="0">
              <a:buNone/>
            </a:pPr>
            <a:r>
              <a:rPr lang="fr-FR" sz="3000" dirty="0">
                <a:latin typeface="Lato" panose="020B0604020202020204" charset="0"/>
                <a:ea typeface="Lato" panose="020B0604020202020204" charset="0"/>
                <a:cs typeface="Lato" panose="020B0604020202020204" charset="0"/>
              </a:rPr>
              <a:t>Différents</a:t>
            </a:r>
            <a:r>
              <a:rPr lang="en-US" sz="3000" dirty="0">
                <a:latin typeface="Lato" panose="020B0604020202020204" charset="0"/>
                <a:ea typeface="Lato" panose="020B0604020202020204" charset="0"/>
                <a:cs typeface="Lato" panose="020B0604020202020204" charset="0"/>
              </a:rPr>
              <a:t> </a:t>
            </a:r>
            <a:r>
              <a:rPr lang="fr-FR" sz="3000" dirty="0">
                <a:latin typeface="Lato" panose="020B0604020202020204" charset="0"/>
                <a:ea typeface="Lato" panose="020B0604020202020204" charset="0"/>
                <a:cs typeface="Lato" panose="020B0604020202020204" charset="0"/>
              </a:rPr>
              <a:t>systèmes</a:t>
            </a:r>
            <a:r>
              <a:rPr lang="en-US" sz="3000" dirty="0">
                <a:latin typeface="Lato" panose="020B0604020202020204" charset="0"/>
                <a:ea typeface="Lato" panose="020B0604020202020204" charset="0"/>
                <a:cs typeface="Lato" panose="020B0604020202020204" charset="0"/>
              </a:rPr>
              <a:t> </a:t>
            </a:r>
            <a:r>
              <a:rPr lang="fr-FR" sz="3000" dirty="0">
                <a:latin typeface="Lato" panose="020B0604020202020204" charset="0"/>
                <a:ea typeface="Lato" panose="020B0604020202020204" charset="0"/>
                <a:cs typeface="Lato" panose="020B0604020202020204" charset="0"/>
              </a:rPr>
              <a:t>d’irrigation</a:t>
            </a:r>
            <a:r>
              <a:rPr lang="en-US" sz="3000" dirty="0">
                <a:latin typeface="Lato" panose="020B0604020202020204" charset="0"/>
                <a:ea typeface="Lato" panose="020B0604020202020204" charset="0"/>
                <a:cs typeface="Lato" panose="020B0604020202020204" charset="0"/>
              </a:rPr>
              <a:t> </a:t>
            </a:r>
          </a:p>
          <a:p>
            <a:pPr marL="27675" indent="0">
              <a:buNone/>
            </a:pPr>
            <a:r>
              <a:rPr lang="en-US" sz="3000" dirty="0">
                <a:latin typeface="Lato" panose="020B0604020202020204" charset="0"/>
                <a:ea typeface="Lato" panose="020B0604020202020204" charset="0"/>
                <a:cs typeface="Lato" panose="020B0604020202020204" charset="0"/>
              </a:rPr>
              <a:t>Description du </a:t>
            </a:r>
            <a:r>
              <a:rPr lang="fr-FR" sz="3000" dirty="0">
                <a:latin typeface="Lato" panose="020B0604020202020204" charset="0"/>
                <a:ea typeface="Lato" panose="020B0604020202020204" charset="0"/>
                <a:cs typeface="Lato" panose="020B0604020202020204" charset="0"/>
              </a:rPr>
              <a:t>système utilisé</a:t>
            </a:r>
          </a:p>
          <a:p>
            <a:pPr marL="27675" indent="0">
              <a:buNone/>
            </a:pPr>
            <a:r>
              <a:rPr lang="fr-MA" sz="3000" dirty="0">
                <a:latin typeface="Lato" panose="020B0604020202020204" charset="0"/>
                <a:ea typeface="Lato" panose="020B0604020202020204" charset="0"/>
                <a:cs typeface="Lato" panose="020B0604020202020204" charset="0"/>
              </a:rPr>
              <a:t>Réalisation et test du système</a:t>
            </a:r>
          </a:p>
          <a:p>
            <a:pPr marL="27675" indent="0">
              <a:buNone/>
            </a:pPr>
            <a:r>
              <a:rPr lang="fr-MA" sz="3000" dirty="0">
                <a:latin typeface="Lato" panose="020B0604020202020204" charset="0"/>
                <a:ea typeface="Lato" panose="020B0604020202020204" charset="0"/>
                <a:cs typeface="Lato" panose="020B0604020202020204" charset="0"/>
              </a:rPr>
              <a:t>Conclusion et perspectives </a:t>
            </a:r>
            <a:endParaRPr lang="fr-FR" sz="3000" dirty="0">
              <a:latin typeface="Lato" panose="020B0604020202020204" charset="0"/>
              <a:ea typeface="Lato" panose="020B0604020202020204" charset="0"/>
              <a:cs typeface="Lato" panose="020B0604020202020204" charset="0"/>
            </a:endParaRPr>
          </a:p>
          <a:p>
            <a:pPr marL="27675" indent="0">
              <a:buNone/>
            </a:pPr>
            <a:endParaRPr lang="fr-FR" sz="3000" dirty="0"/>
          </a:p>
          <a:p>
            <a:pPr marL="27675" indent="0">
              <a:buNone/>
            </a:pPr>
            <a:r>
              <a:rPr lang="fr-FR" dirty="0"/>
              <a:t> </a:t>
            </a:r>
          </a:p>
          <a:p>
            <a:pPr marL="27675" indent="0">
              <a:buNone/>
            </a:pPr>
            <a:endParaRPr lang="en-US" dirty="0"/>
          </a:p>
        </p:txBody>
      </p:sp>
    </p:spTree>
    <p:extLst>
      <p:ext uri="{BB962C8B-B14F-4D97-AF65-F5344CB8AC3E}">
        <p14:creationId xmlns:p14="http://schemas.microsoft.com/office/powerpoint/2010/main" val="53395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Contexte du projet</a:t>
            </a:r>
          </a:p>
        </p:txBody>
      </p:sp>
    </p:spTree>
    <p:extLst>
      <p:ext uri="{BB962C8B-B14F-4D97-AF65-F5344CB8AC3E}">
        <p14:creationId xmlns:p14="http://schemas.microsoft.com/office/powerpoint/2010/main" val="278891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dirty="0"/>
              <a:t>INTRODUCTION</a:t>
            </a:r>
          </a:p>
        </p:txBody>
      </p:sp>
      <p:sp>
        <p:nvSpPr>
          <p:cNvPr id="4" name="Espace réservé du texte 3"/>
          <p:cNvSpPr>
            <a:spLocks noGrp="1"/>
          </p:cNvSpPr>
          <p:nvPr>
            <p:ph type="body" idx="1"/>
          </p:nvPr>
        </p:nvSpPr>
        <p:spPr/>
        <p:txBody>
          <a:bodyPr>
            <a:normAutofit fontScale="77500" lnSpcReduction="20000"/>
          </a:bodyPr>
          <a:lstStyle/>
          <a:p>
            <a:pPr rtl="0">
              <a:spcBef>
                <a:spcPts val="0"/>
              </a:spcBef>
              <a:spcAft>
                <a:spcPts val="0"/>
              </a:spcAft>
            </a:pPr>
            <a:r>
              <a:rPr lang="fr-FR" sz="1800" b="0" i="0" u="none" strike="noStrike" dirty="0">
                <a:solidFill>
                  <a:srgbClr val="1A1A1A"/>
                </a:solidFill>
                <a:effectLst/>
                <a:latin typeface="Arial" panose="020B0604020202020204" pitchFamily="34" charset="0"/>
              </a:rPr>
              <a:t>Le domaine d'agriculture nécessite une grande quantité d’eau. Donc, une utilisation intensive de cet or bleu  fragilisera inévitablement les disponibilités en eau dans un pays souffrant de stress hydrique comme le Maroc. En plus, prendre soin d’un jardin tous les jours représente une perte de temps .D'où comment peut-on irriguer les plantes régulièrement sans la présence permanente humaine ?</a:t>
            </a:r>
            <a:endParaRPr lang="fr-FR" b="0" dirty="0">
              <a:effectLst/>
            </a:endParaRPr>
          </a:p>
          <a:p>
            <a:pPr marL="146050" indent="0" rtl="0">
              <a:spcBef>
                <a:spcPts val="0"/>
              </a:spcBef>
              <a:spcAft>
                <a:spcPts val="0"/>
              </a:spcAft>
              <a:buNone/>
            </a:pPr>
            <a:endParaRPr lang="fr-FR" b="0" dirty="0">
              <a:effectLst/>
            </a:endParaRPr>
          </a:p>
          <a:p>
            <a:r>
              <a:rPr lang="fr-FR" sz="1800" b="0" i="0" u="none" strike="noStrike" dirty="0">
                <a:solidFill>
                  <a:srgbClr val="1A1A1A"/>
                </a:solidFill>
                <a:effectLst/>
                <a:latin typeface="Arial" panose="020B0604020202020204" pitchFamily="34" charset="0"/>
              </a:rPr>
              <a:t>En se basant  sur la technologie du réseau de capteurs, nous avons essayé  de configurer une carte ARDUINO qui cherche à assurer l’arrosage par le principe irrigation de précision qui permet de le minimiser la consommation d’eau sans l' intervention directe de l'humain.</a:t>
            </a:r>
            <a:endParaRPr lang="fr-FR" dirty="0">
              <a:solidFill>
                <a:schemeClr val="bg2"/>
              </a:solidFill>
            </a:endParaRPr>
          </a:p>
          <a:p>
            <a:endParaRPr lang="fr-FR" dirty="0">
              <a:solidFill>
                <a:schemeClr val="bg2"/>
              </a:solidFill>
            </a:endParaRPr>
          </a:p>
        </p:txBody>
      </p:sp>
    </p:spTree>
    <p:extLst>
      <p:ext uri="{BB962C8B-B14F-4D97-AF65-F5344CB8AC3E}">
        <p14:creationId xmlns:p14="http://schemas.microsoft.com/office/powerpoint/2010/main" val="93968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Développement</a:t>
            </a:r>
          </a:p>
        </p:txBody>
      </p:sp>
    </p:spTree>
    <p:extLst>
      <p:ext uri="{BB962C8B-B14F-4D97-AF65-F5344CB8AC3E}">
        <p14:creationId xmlns:p14="http://schemas.microsoft.com/office/powerpoint/2010/main" val="75214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2493-A5F8-4DF1-9434-17503F855F25}"/>
              </a:ext>
            </a:extLst>
          </p:cNvPr>
          <p:cNvSpPr>
            <a:spLocks noGrp="1"/>
          </p:cNvSpPr>
          <p:nvPr>
            <p:ph type="title"/>
          </p:nvPr>
        </p:nvSpPr>
        <p:spPr/>
        <p:txBody>
          <a:bodyPr>
            <a:normAutofit fontScale="90000"/>
          </a:bodyPr>
          <a:lstStyle/>
          <a:p>
            <a:r>
              <a:rPr lang="fr-FR" sz="2400" dirty="0">
                <a:solidFill>
                  <a:schemeClr val="bg2">
                    <a:lumMod val="90000"/>
                    <a:lumOff val="10000"/>
                  </a:schemeClr>
                </a:solidFill>
              </a:rPr>
              <a:t>Différents</a:t>
            </a:r>
            <a:r>
              <a:rPr lang="en-US" sz="2400" dirty="0">
                <a:solidFill>
                  <a:schemeClr val="bg2">
                    <a:lumMod val="90000"/>
                    <a:lumOff val="10000"/>
                  </a:schemeClr>
                </a:solidFill>
              </a:rPr>
              <a:t> </a:t>
            </a:r>
            <a:r>
              <a:rPr lang="fr-FR" sz="2400" dirty="0">
                <a:solidFill>
                  <a:schemeClr val="bg2">
                    <a:lumMod val="90000"/>
                    <a:lumOff val="10000"/>
                  </a:schemeClr>
                </a:solidFill>
              </a:rPr>
              <a:t>systèmes</a:t>
            </a:r>
            <a:r>
              <a:rPr lang="en-US" sz="2400" dirty="0">
                <a:solidFill>
                  <a:schemeClr val="bg2">
                    <a:lumMod val="90000"/>
                    <a:lumOff val="10000"/>
                  </a:schemeClr>
                </a:solidFill>
              </a:rPr>
              <a:t> </a:t>
            </a:r>
            <a:r>
              <a:rPr lang="fr-FR" sz="2400" dirty="0">
                <a:solidFill>
                  <a:schemeClr val="bg2">
                    <a:lumMod val="90000"/>
                    <a:lumOff val="10000"/>
                  </a:schemeClr>
                </a:solidFill>
              </a:rPr>
              <a:t>d’irrigation</a:t>
            </a:r>
            <a:endParaRPr lang="fr-FR" dirty="0"/>
          </a:p>
        </p:txBody>
      </p:sp>
      <p:sp>
        <p:nvSpPr>
          <p:cNvPr id="3" name="Text Placeholder 2">
            <a:extLst>
              <a:ext uri="{FF2B5EF4-FFF2-40B4-BE49-F238E27FC236}">
                <a16:creationId xmlns:a16="http://schemas.microsoft.com/office/drawing/2014/main" id="{141D3503-73DE-4AD9-8F76-B548CD6F01D7}"/>
              </a:ext>
            </a:extLst>
          </p:cNvPr>
          <p:cNvSpPr>
            <a:spLocks noGrp="1"/>
          </p:cNvSpPr>
          <p:nvPr>
            <p:ph type="body" idx="1"/>
          </p:nvPr>
        </p:nvSpPr>
        <p:spPr/>
        <p:txBody>
          <a:bodyPr/>
          <a:lstStyle/>
          <a:p>
            <a:pPr>
              <a:buFont typeface="Courier New" panose="02070309020205020404" pitchFamily="49" charset="0"/>
              <a:buChar char="o"/>
            </a:pPr>
            <a:r>
              <a:rPr lang="fr-FR" dirty="0">
                <a:solidFill>
                  <a:schemeClr val="bg2">
                    <a:lumMod val="90000"/>
                    <a:lumOff val="10000"/>
                  </a:schemeClr>
                </a:solidFill>
              </a:rPr>
              <a:t>    L'IRRIGATION GRAVITAIRE</a:t>
            </a:r>
            <a:r>
              <a:rPr lang="ar-MA" dirty="0">
                <a:solidFill>
                  <a:schemeClr val="bg2">
                    <a:lumMod val="90000"/>
                    <a:lumOff val="10000"/>
                  </a:schemeClr>
                </a:solidFill>
              </a:rPr>
              <a:t>:</a:t>
            </a:r>
          </a:p>
          <a:p>
            <a:endParaRPr lang="fr-FR" dirty="0">
              <a:solidFill>
                <a:schemeClr val="bg2"/>
              </a:solidFill>
            </a:endParaRPr>
          </a:p>
          <a:p>
            <a:r>
              <a:rPr lang="fr-FR" dirty="0">
                <a:solidFill>
                  <a:schemeClr val="bg2">
                    <a:lumMod val="90000"/>
                    <a:lumOff val="10000"/>
                  </a:schemeClr>
                </a:solidFill>
              </a:rPr>
              <a:t>Arrosage par ruissèlement (par planches ou par calant): Consiste à faire couler une mince couche d’eau sur un sol incliné de 0,2 à 3%, Qui s’</a:t>
            </a:r>
            <a:r>
              <a:rPr lang="fr-FR" dirty="0" err="1">
                <a:solidFill>
                  <a:schemeClr val="bg2">
                    <a:lumMod val="90000"/>
                    <a:lumOff val="10000"/>
                  </a:schemeClr>
                </a:solidFill>
              </a:rPr>
              <a:t>infeltrera</a:t>
            </a:r>
            <a:r>
              <a:rPr lang="fr-FR" dirty="0">
                <a:solidFill>
                  <a:schemeClr val="bg2">
                    <a:lumMod val="90000"/>
                    <a:lumOff val="10000"/>
                  </a:schemeClr>
                </a:solidFill>
              </a:rPr>
              <a:t> verticalement jusqu’à l’humidification de cette  tranche de sol, le débit à déverser est en fonction de la pente, de la largeur et de la longueur de la </a:t>
            </a:r>
            <a:r>
              <a:rPr lang="fr-FR" dirty="0" err="1">
                <a:solidFill>
                  <a:schemeClr val="bg2">
                    <a:lumMod val="90000"/>
                    <a:lumOff val="10000"/>
                  </a:schemeClr>
                </a:solidFill>
              </a:rPr>
              <a:t>planchet</a:t>
            </a:r>
            <a:r>
              <a:rPr lang="en-US" dirty="0">
                <a:solidFill>
                  <a:schemeClr val="bg2">
                    <a:lumMod val="90000"/>
                    <a:lumOff val="10000"/>
                  </a:schemeClr>
                </a:solidFill>
              </a:rPr>
              <a:t>.</a:t>
            </a:r>
            <a:r>
              <a:rPr lang="fr-FR" dirty="0">
                <a:solidFill>
                  <a:schemeClr val="bg2">
                    <a:lumMod val="90000"/>
                    <a:lumOff val="10000"/>
                  </a:schemeClr>
                </a:solidFill>
              </a:rPr>
              <a:t> C’est une technique traditionnelle de montagne qui a été adaptée aux zones irriguées.</a:t>
            </a:r>
          </a:p>
          <a:p>
            <a:endParaRPr lang="fr-FR" dirty="0"/>
          </a:p>
        </p:txBody>
      </p:sp>
      <p:pic>
        <p:nvPicPr>
          <p:cNvPr id="4" name="Content Placeholder 15">
            <a:extLst>
              <a:ext uri="{FF2B5EF4-FFF2-40B4-BE49-F238E27FC236}">
                <a16:creationId xmlns:a16="http://schemas.microsoft.com/office/drawing/2014/main" id="{1D997886-0CD0-43A6-B74C-8ECB7469DE01}"/>
              </a:ext>
            </a:extLst>
          </p:cNvPr>
          <p:cNvPicPr>
            <a:picLocks noChangeAspect="1"/>
          </p:cNvPicPr>
          <p:nvPr/>
        </p:nvPicPr>
        <p:blipFill>
          <a:blip r:embed="rId2"/>
          <a:stretch>
            <a:fillRect/>
          </a:stretch>
        </p:blipFill>
        <p:spPr>
          <a:xfrm>
            <a:off x="5601870" y="3579620"/>
            <a:ext cx="2730500" cy="1365250"/>
          </a:xfrm>
          <a:prstGeom prst="rect">
            <a:avLst/>
          </a:prstGeom>
          <a:noFill/>
          <a:ln>
            <a:noFill/>
          </a:ln>
        </p:spPr>
      </p:pic>
    </p:spTree>
    <p:extLst>
      <p:ext uri="{BB962C8B-B14F-4D97-AF65-F5344CB8AC3E}">
        <p14:creationId xmlns:p14="http://schemas.microsoft.com/office/powerpoint/2010/main" val="237840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sz="2800" dirty="0">
                <a:solidFill>
                  <a:schemeClr val="bg2">
                    <a:lumMod val="90000"/>
                    <a:lumOff val="10000"/>
                  </a:schemeClr>
                </a:solidFill>
              </a:rPr>
              <a:t>Différents</a:t>
            </a:r>
            <a:r>
              <a:rPr lang="en-US" sz="2800" dirty="0">
                <a:solidFill>
                  <a:schemeClr val="bg2">
                    <a:lumMod val="90000"/>
                    <a:lumOff val="10000"/>
                  </a:schemeClr>
                </a:solidFill>
              </a:rPr>
              <a:t> </a:t>
            </a:r>
            <a:r>
              <a:rPr lang="fr-FR" sz="2800" dirty="0">
                <a:solidFill>
                  <a:schemeClr val="bg2">
                    <a:lumMod val="90000"/>
                    <a:lumOff val="10000"/>
                  </a:schemeClr>
                </a:solidFill>
              </a:rPr>
              <a:t>systèmes</a:t>
            </a:r>
            <a:r>
              <a:rPr lang="en-US" sz="2800" dirty="0">
                <a:solidFill>
                  <a:schemeClr val="bg2">
                    <a:lumMod val="90000"/>
                    <a:lumOff val="10000"/>
                  </a:schemeClr>
                </a:solidFill>
              </a:rPr>
              <a:t> </a:t>
            </a:r>
            <a:r>
              <a:rPr lang="fr-FR" sz="2800" dirty="0">
                <a:solidFill>
                  <a:schemeClr val="bg2">
                    <a:lumMod val="90000"/>
                    <a:lumOff val="10000"/>
                  </a:schemeClr>
                </a:solidFill>
              </a:rPr>
              <a:t>d’irrigation</a:t>
            </a:r>
            <a:r>
              <a:rPr lang="en-US" sz="2800" dirty="0">
                <a:solidFill>
                  <a:schemeClr val="bg2">
                    <a:lumMod val="90000"/>
                    <a:lumOff val="10000"/>
                  </a:schemeClr>
                </a:solidFill>
              </a:rPr>
              <a:t> </a:t>
            </a:r>
            <a:br>
              <a:rPr lang="en-US" sz="2800" dirty="0">
                <a:solidFill>
                  <a:schemeClr val="bg2">
                    <a:lumMod val="90000"/>
                    <a:lumOff val="10000"/>
                  </a:schemeClr>
                </a:solidFill>
              </a:rPr>
            </a:br>
            <a:endParaRPr lang="fr-FR" dirty="0"/>
          </a:p>
        </p:txBody>
      </p:sp>
      <p:sp>
        <p:nvSpPr>
          <p:cNvPr id="4" name="Espace réservé du texte 3"/>
          <p:cNvSpPr>
            <a:spLocks noGrp="1"/>
          </p:cNvSpPr>
          <p:nvPr>
            <p:ph type="body" idx="1"/>
          </p:nvPr>
        </p:nvSpPr>
        <p:spPr>
          <a:xfrm>
            <a:off x="-856231" y="2882400"/>
            <a:ext cx="7688700" cy="2261100"/>
          </a:xfrm>
        </p:spPr>
        <p:txBody>
          <a:bodyPr/>
          <a:lstStyle/>
          <a:p>
            <a:endParaRPr lang="fr-FR" dirty="0">
              <a:solidFill>
                <a:schemeClr val="bg2"/>
              </a:solidFill>
            </a:endParaRPr>
          </a:p>
          <a:p>
            <a:endParaRPr lang="fr-FR" dirty="0">
              <a:solidFill>
                <a:schemeClr val="bg2"/>
              </a:solidFill>
            </a:endParaRPr>
          </a:p>
        </p:txBody>
      </p:sp>
      <p:pic>
        <p:nvPicPr>
          <p:cNvPr id="5" name="Content Placeholder 15">
            <a:extLst>
              <a:ext uri="{FF2B5EF4-FFF2-40B4-BE49-F238E27FC236}">
                <a16:creationId xmlns:a16="http://schemas.microsoft.com/office/drawing/2014/main" id="{94729A41-042B-4A2D-8445-F1C3E77AD44E}"/>
              </a:ext>
            </a:extLst>
          </p:cNvPr>
          <p:cNvPicPr>
            <a:picLocks noChangeAspect="1"/>
          </p:cNvPicPr>
          <p:nvPr/>
        </p:nvPicPr>
        <p:blipFill>
          <a:blip r:embed="rId2"/>
          <a:stretch>
            <a:fillRect/>
          </a:stretch>
        </p:blipFill>
        <p:spPr>
          <a:xfrm>
            <a:off x="6155882" y="3657350"/>
            <a:ext cx="2730500" cy="1365250"/>
          </a:xfrm>
          <a:prstGeom prst="rect">
            <a:avLst/>
          </a:prstGeom>
          <a:noFill/>
          <a:ln>
            <a:noFill/>
          </a:ln>
        </p:spPr>
      </p:pic>
      <mc:AlternateContent xmlns:mc="http://schemas.openxmlformats.org/markup-compatibility/2006" xmlns:a14="http://schemas.microsoft.com/office/drawing/2010/main">
        <mc:Choice Requires="a14">
          <p:sp>
            <p:nvSpPr>
              <p:cNvPr id="6" name="Espace réservé du texte 3"/>
              <p:cNvSpPr txBox="1">
                <a:spLocks/>
              </p:cNvSpPr>
              <p:nvPr/>
            </p:nvSpPr>
            <p:spPr>
              <a:xfrm>
                <a:off x="368880" y="2107040"/>
                <a:ext cx="7688700" cy="239089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742950" lvl="1" indent="-285750"/>
                <a:r>
                  <a:rPr lang="fr-FR" dirty="0">
                    <a:solidFill>
                      <a:schemeClr val="bg2">
                        <a:lumMod val="90000"/>
                        <a:lumOff val="10000"/>
                      </a:schemeClr>
                    </a:solidFill>
                  </a:rPr>
                  <a:t>L'IRRIGATION PAR GOUTTE À GOUTTE:</a:t>
                </a:r>
              </a:p>
              <a:p>
                <a:r>
                  <a:rPr lang="fr-FR" dirty="0">
                    <a:solidFill>
                      <a:schemeClr val="bg2">
                        <a:lumMod val="90000"/>
                        <a:lumOff val="10000"/>
                      </a:schemeClr>
                    </a:solidFill>
                  </a:rPr>
                  <a:t>Dans ce système, l'eau est livrée à la plante à faible dose, ce qui humidifie une petite partie du sol, limitant les pertes par évaporation et filtration. Les distributeurs peuvent être classés selon leur débit de fonctionnement .</a:t>
                </a:r>
              </a:p>
              <a:p>
                <a:r>
                  <a:rPr lang="fr-FR" sz="1600" dirty="0">
                    <a:solidFill>
                      <a:schemeClr val="bg2">
                        <a:lumMod val="90000"/>
                        <a:lumOff val="10000"/>
                      </a:schemeClr>
                    </a:solidFill>
                  </a:rPr>
                  <a:t>Q</a:t>
                </a:r>
                <a14:m>
                  <m:oMath xmlns:m="http://schemas.openxmlformats.org/officeDocument/2006/math">
                    <m:r>
                      <a:rPr lang="fr-FR" sz="1600" i="1">
                        <a:solidFill>
                          <a:schemeClr val="bg2">
                            <a:lumMod val="90000"/>
                            <a:lumOff val="10000"/>
                          </a:schemeClr>
                        </a:solidFill>
                        <a:latin typeface="Cambria Math" panose="02040503050406030204" pitchFamily="18" charset="0"/>
                      </a:rPr>
                      <m:t>=</m:t>
                    </m:r>
                    <m:r>
                      <a:rPr lang="en-US" sz="1600" i="1">
                        <a:solidFill>
                          <a:schemeClr val="bg2">
                            <a:lumMod val="90000"/>
                            <a:lumOff val="10000"/>
                          </a:schemeClr>
                        </a:solidFill>
                        <a:latin typeface="Cambria Math" panose="02040503050406030204" pitchFamily="18" charset="0"/>
                      </a:rPr>
                      <m:t>𝐾</m:t>
                    </m:r>
                    <m:r>
                      <a:rPr lang="en-US" sz="1600" i="1">
                        <a:solidFill>
                          <a:schemeClr val="bg2">
                            <a:lumMod val="90000"/>
                            <a:lumOff val="10000"/>
                          </a:schemeClr>
                        </a:solidFill>
                        <a:latin typeface="Cambria Math" panose="02040503050406030204" pitchFamily="18" charset="0"/>
                        <a:ea typeface="Cambria Math" panose="02040503050406030204" pitchFamily="18" charset="0"/>
                      </a:rPr>
                      <m:t>×</m:t>
                    </m:r>
                    <m:r>
                      <a:rPr lang="en-US" sz="1600" i="1">
                        <a:solidFill>
                          <a:schemeClr val="bg2">
                            <a:lumMod val="90000"/>
                            <a:lumOff val="10000"/>
                          </a:schemeClr>
                        </a:solidFill>
                        <a:latin typeface="Cambria Math" panose="02040503050406030204" pitchFamily="18" charset="0"/>
                        <a:ea typeface="Cambria Math" panose="02040503050406030204" pitchFamily="18" charset="0"/>
                      </a:rPr>
                      <m:t>𝑋</m:t>
                    </m:r>
                    <m:r>
                      <a:rPr lang="en-US" sz="1600" i="1">
                        <a:solidFill>
                          <a:schemeClr val="bg2">
                            <a:lumMod val="90000"/>
                            <a:lumOff val="10000"/>
                          </a:schemeClr>
                        </a:solidFill>
                        <a:latin typeface="Cambria Math" panose="02040503050406030204" pitchFamily="18" charset="0"/>
                        <a:ea typeface="Cambria Math" panose="02040503050406030204" pitchFamily="18" charset="0"/>
                      </a:rPr>
                      <m:t>×</m:t>
                    </m:r>
                    <m:r>
                      <a:rPr lang="en-US" sz="1600" i="1">
                        <a:solidFill>
                          <a:schemeClr val="bg2">
                            <a:lumMod val="90000"/>
                            <a:lumOff val="10000"/>
                          </a:schemeClr>
                        </a:solidFill>
                        <a:latin typeface="Cambria Math" panose="02040503050406030204" pitchFamily="18" charset="0"/>
                        <a:ea typeface="Cambria Math" panose="02040503050406030204" pitchFamily="18" charset="0"/>
                      </a:rPr>
                      <m:t>𝐻</m:t>
                    </m:r>
                    <m:r>
                      <a:rPr lang="en-US" sz="1600" i="1">
                        <a:solidFill>
                          <a:schemeClr val="bg2">
                            <a:lumMod val="90000"/>
                            <a:lumOff val="10000"/>
                          </a:schemeClr>
                        </a:solidFill>
                        <a:latin typeface="Cambria Math" panose="02040503050406030204" pitchFamily="18" charset="0"/>
                        <a:ea typeface="Cambria Math" panose="02040503050406030204" pitchFamily="18" charset="0"/>
                      </a:rPr>
                      <m:t>  </m:t>
                    </m:r>
                  </m:oMath>
                </a14:m>
                <a:r>
                  <a:rPr lang="fr-FR" sz="1600" dirty="0">
                    <a:solidFill>
                      <a:schemeClr val="bg2">
                        <a:lumMod val="90000"/>
                        <a:lumOff val="10000"/>
                      </a:schemeClr>
                    </a:solidFill>
                  </a:rPr>
                  <a:t>     </a:t>
                </a:r>
              </a:p>
              <a:p>
                <a:r>
                  <a:rPr lang="fr-FR" sz="1200" dirty="0">
                    <a:solidFill>
                      <a:schemeClr val="bg2">
                        <a:lumMod val="90000"/>
                        <a:lumOff val="10000"/>
                      </a:schemeClr>
                    </a:solidFill>
                  </a:rPr>
                  <a:t>Q est le débit en l/h; K est une constante de forme et de dimension; H est la pression en mètre et x est le coefficient </a:t>
                </a:r>
                <a:r>
                  <a:rPr lang="fr-FR" sz="1600" dirty="0">
                    <a:solidFill>
                      <a:schemeClr val="bg2">
                        <a:lumMod val="90000"/>
                        <a:lumOff val="10000"/>
                      </a:schemeClr>
                    </a:solidFill>
                  </a:rPr>
                  <a:t>qui caractérise le type d'écoulement.</a:t>
                </a:r>
              </a:p>
            </p:txBody>
          </p:sp>
        </mc:Choice>
        <mc:Fallback xmlns="">
          <p:sp>
            <p:nvSpPr>
              <p:cNvPr id="6" name="Espace réservé du texte 3"/>
              <p:cNvSpPr txBox="1">
                <a:spLocks noRot="1" noChangeAspect="1" noMove="1" noResize="1" noEditPoints="1" noAdjustHandles="1" noChangeArrowheads="1" noChangeShapeType="1" noTextEdit="1"/>
              </p:cNvSpPr>
              <p:nvPr/>
            </p:nvSpPr>
            <p:spPr>
              <a:xfrm>
                <a:off x="368880" y="2107040"/>
                <a:ext cx="7688700" cy="2390891"/>
              </a:xfrm>
              <a:prstGeom prst="rect">
                <a:avLst/>
              </a:prstGeom>
              <a:blipFill>
                <a:blip r:embed="rId3"/>
                <a:stretch>
                  <a:fillRect r="-397"/>
                </a:stretch>
              </a:blipFill>
              <a:ln>
                <a:noFill/>
              </a:ln>
            </p:spPr>
            <p:txBody>
              <a:bodyPr/>
              <a:lstStyle/>
              <a:p>
                <a:r>
                  <a:rPr lang="fr-FR">
                    <a:noFill/>
                  </a:rPr>
                  <a:t> </a:t>
                </a:r>
              </a:p>
            </p:txBody>
          </p:sp>
        </mc:Fallback>
      </mc:AlternateContent>
      <p:pic>
        <p:nvPicPr>
          <p:cNvPr id="7" name="Picture Placeholder 27">
            <a:extLst>
              <a:ext uri="{FF2B5EF4-FFF2-40B4-BE49-F238E27FC236}">
                <a16:creationId xmlns:a16="http://schemas.microsoft.com/office/drawing/2014/main" id="{7092FA33-0B89-425A-A4C4-37C89CD194A2}"/>
              </a:ext>
            </a:extLst>
          </p:cNvPr>
          <p:cNvPicPr>
            <a:picLocks noChangeAspect="1"/>
          </p:cNvPicPr>
          <p:nvPr/>
        </p:nvPicPr>
        <p:blipFill>
          <a:blip r:embed="rId4"/>
          <a:srcRect t="2944" b="2944"/>
          <a:stretch>
            <a:fillRect/>
          </a:stretch>
        </p:blipFill>
        <p:spPr>
          <a:xfrm>
            <a:off x="6267143" y="3689960"/>
            <a:ext cx="2507977" cy="1300030"/>
          </a:xfrm>
          <a:prstGeom prst="roundRect">
            <a:avLst>
              <a:gd name="adj" fmla="val 1858"/>
            </a:avLst>
          </a:prstGeom>
        </p:spPr>
      </p:pic>
    </p:spTree>
    <p:extLst>
      <p:ext uri="{BB962C8B-B14F-4D97-AF65-F5344CB8AC3E}">
        <p14:creationId xmlns:p14="http://schemas.microsoft.com/office/powerpoint/2010/main" val="144347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6" grpId="1"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sz="2400" dirty="0">
                <a:solidFill>
                  <a:schemeClr val="bg2">
                    <a:lumMod val="90000"/>
                    <a:lumOff val="10000"/>
                  </a:schemeClr>
                </a:solidFill>
              </a:rPr>
              <a:t>Différents</a:t>
            </a:r>
            <a:r>
              <a:rPr lang="en-US" sz="2400" dirty="0">
                <a:solidFill>
                  <a:schemeClr val="bg2">
                    <a:lumMod val="90000"/>
                    <a:lumOff val="10000"/>
                  </a:schemeClr>
                </a:solidFill>
              </a:rPr>
              <a:t> </a:t>
            </a:r>
            <a:r>
              <a:rPr lang="fr-FR" sz="2400" dirty="0">
                <a:solidFill>
                  <a:schemeClr val="bg2">
                    <a:lumMod val="90000"/>
                    <a:lumOff val="10000"/>
                  </a:schemeClr>
                </a:solidFill>
              </a:rPr>
              <a:t>systèmes</a:t>
            </a:r>
            <a:r>
              <a:rPr lang="en-US" sz="2400" dirty="0">
                <a:solidFill>
                  <a:schemeClr val="bg2">
                    <a:lumMod val="90000"/>
                    <a:lumOff val="10000"/>
                  </a:schemeClr>
                </a:solidFill>
              </a:rPr>
              <a:t> </a:t>
            </a:r>
            <a:r>
              <a:rPr lang="fr-FR" sz="2400" dirty="0">
                <a:solidFill>
                  <a:schemeClr val="bg2">
                    <a:lumMod val="90000"/>
                    <a:lumOff val="10000"/>
                  </a:schemeClr>
                </a:solidFill>
              </a:rPr>
              <a:t>d’irrigation</a:t>
            </a:r>
            <a:r>
              <a:rPr lang="en-US" sz="2400" dirty="0">
                <a:solidFill>
                  <a:schemeClr val="bg2">
                    <a:lumMod val="90000"/>
                    <a:lumOff val="10000"/>
                  </a:schemeClr>
                </a:solidFill>
              </a:rPr>
              <a:t> </a:t>
            </a:r>
            <a:endParaRPr lang="fr-FR" dirty="0"/>
          </a:p>
        </p:txBody>
      </p:sp>
      <p:sp>
        <p:nvSpPr>
          <p:cNvPr id="4" name="Espace réservé du texte 3"/>
          <p:cNvSpPr>
            <a:spLocks noGrp="1"/>
          </p:cNvSpPr>
          <p:nvPr>
            <p:ph type="body" idx="1"/>
          </p:nvPr>
        </p:nvSpPr>
        <p:spPr/>
        <p:txBody>
          <a:bodyPr/>
          <a:lstStyle/>
          <a:p>
            <a:r>
              <a:rPr lang="fr-FR" sz="1400" dirty="0">
                <a:solidFill>
                  <a:schemeClr val="bg2"/>
                </a:solidFill>
              </a:rPr>
              <a:t>Irrigation a distance :</a:t>
            </a:r>
          </a:p>
          <a:p>
            <a:r>
              <a:rPr lang="fr-FR" sz="1400" dirty="0">
                <a:solidFill>
                  <a:schemeClr val="bg2">
                    <a:lumMod val="90000"/>
                    <a:lumOff val="10000"/>
                  </a:schemeClr>
                </a:solidFill>
              </a:rPr>
              <a:t>Concernant notre système, il est programmé par le langage informatique C qui va calculer toutes les mesures d'humidité du sol, d'air, de luminosité et de niveaux d'eau, tout cela par des capteurs contrôlés par la carte ARDUINO comme le montre l'expérience ci-dessous mais le problème est que dans notre cas nous ne sommes pas capable d'acheter une carte Bluetooth qui contrôlera le système à distance vue son prix élevé</a:t>
            </a:r>
            <a:endParaRPr lang="fr-FR" dirty="0">
              <a:solidFill>
                <a:schemeClr val="bg2"/>
              </a:solidFill>
            </a:endParaRPr>
          </a:p>
          <a:p>
            <a:endParaRPr lang="fr-FR" dirty="0">
              <a:solidFill>
                <a:schemeClr val="bg2"/>
              </a:solidFill>
            </a:endParaRPr>
          </a:p>
        </p:txBody>
      </p:sp>
      <p:pic>
        <p:nvPicPr>
          <p:cNvPr id="5" name="Content Placeholder 18">
            <a:extLst>
              <a:ext uri="{FF2B5EF4-FFF2-40B4-BE49-F238E27FC236}">
                <a16:creationId xmlns:a16="http://schemas.microsoft.com/office/drawing/2014/main" id="{EEA71986-B278-4E6D-B381-D5DB221A97C6}"/>
              </a:ext>
            </a:extLst>
          </p:cNvPr>
          <p:cNvPicPr>
            <a:picLocks noChangeAspect="1"/>
          </p:cNvPicPr>
          <p:nvPr/>
        </p:nvPicPr>
        <p:blipFill>
          <a:blip r:embed="rId2"/>
          <a:stretch>
            <a:fillRect/>
          </a:stretch>
        </p:blipFill>
        <p:spPr>
          <a:xfrm>
            <a:off x="6593306" y="3359869"/>
            <a:ext cx="1727492" cy="1710555"/>
          </a:xfrm>
          <a:prstGeom prst="rect">
            <a:avLst/>
          </a:prstGeom>
          <a:noFill/>
          <a:ln>
            <a:noFill/>
          </a:ln>
        </p:spPr>
      </p:pic>
    </p:spTree>
    <p:extLst>
      <p:ext uri="{BB962C8B-B14F-4D97-AF65-F5344CB8AC3E}">
        <p14:creationId xmlns:p14="http://schemas.microsoft.com/office/powerpoint/2010/main" val="145407409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21277</TotalTime>
  <Words>1298</Words>
  <Application>Microsoft Office PowerPoint</Application>
  <PresentationFormat>On-screen Show (16:9)</PresentationFormat>
  <Paragraphs>121</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Lato</vt:lpstr>
      <vt:lpstr>Courier New</vt:lpstr>
      <vt:lpstr>Raleway</vt:lpstr>
      <vt:lpstr>Cambria Math</vt:lpstr>
      <vt:lpstr>Arial</vt:lpstr>
      <vt:lpstr>Streamline</vt:lpstr>
      <vt:lpstr>Irrigation à distance </vt:lpstr>
      <vt:lpstr>PowerPoint Presentation</vt:lpstr>
      <vt:lpstr>plan</vt:lpstr>
      <vt:lpstr>Contexte du projet</vt:lpstr>
      <vt:lpstr>INTRODUCTION</vt:lpstr>
      <vt:lpstr>Développement</vt:lpstr>
      <vt:lpstr>Différents systèmes d’irrigation</vt:lpstr>
      <vt:lpstr>Différents systèmes d’irrigation  </vt:lpstr>
      <vt:lpstr>Différents systèmes d’irrigation </vt:lpstr>
      <vt:lpstr>Description du système utilisé</vt:lpstr>
      <vt:lpstr>Description du système utilisé</vt:lpstr>
      <vt:lpstr>Description du système utilisé</vt:lpstr>
      <vt:lpstr>Description du système utilisé</vt:lpstr>
      <vt:lpstr>Description du système utilisé</vt:lpstr>
      <vt:lpstr>Description du système utilisé</vt:lpstr>
      <vt:lpstr>Description du système utilisé</vt:lpstr>
      <vt:lpstr>Réalisation et test du système</vt:lpstr>
      <vt:lpstr>Réalisation et test du système</vt:lpstr>
      <vt:lpstr>Réalisation et test du système</vt:lpstr>
      <vt:lpstr>Réalisation et test du système</vt:lpstr>
      <vt:lpstr>Réalisation et test du système</vt:lpstr>
      <vt:lpstr>Réalisation et test du système</vt:lpstr>
      <vt:lpstr>Réalisation et test du système</vt:lpstr>
      <vt:lpstr>Réalisation et test du système</vt:lpstr>
      <vt:lpstr>Réalisation et test du système</vt:lpstr>
      <vt:lpstr>Réalisation et test du système</vt:lpstr>
      <vt:lpstr>Conclusion et perspectives</vt:lpstr>
      <vt:lpstr>Conclusion et perspectives</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de détection d'intrusion basé sur un modèle de classificateur Naive Bayes </dc:title>
  <cp:lastModifiedBy>abir HSAINI</cp:lastModifiedBy>
  <cp:revision>56</cp:revision>
  <dcterms:modified xsi:type="dcterms:W3CDTF">2021-06-29T23:15:37Z</dcterms:modified>
</cp:coreProperties>
</file>