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5" r:id="rId3"/>
    <p:sldId id="258" r:id="rId4"/>
    <p:sldId id="266" r:id="rId5"/>
    <p:sldId id="271" r:id="rId6"/>
    <p:sldId id="268" r:id="rId7"/>
    <p:sldId id="267" r:id="rId8"/>
    <p:sldId id="272" r:id="rId9"/>
    <p:sldId id="274" r:id="rId10"/>
    <p:sldId id="273" r:id="rId11"/>
    <p:sldId id="275" r:id="rId12"/>
    <p:sldId id="277" r:id="rId13"/>
    <p:sldId id="278" r:id="rId14"/>
    <p:sldId id="276" r:id="rId15"/>
    <p:sldId id="270" r:id="rId16"/>
  </p:sldIdLst>
  <p:sldSz cx="9144000" cy="6858000" type="screen4x3"/>
  <p:notesSz cx="6797675" cy="9874250"/>
  <p:defaultTextStyle>
    <a:defPPr>
      <a:defRPr lang="en-GB"/>
    </a:defPPr>
    <a:lvl1pPr algn="l" defTabSz="457200" rtl="0" fontAlgn="base">
      <a:lnSpc>
        <a:spcPts val="2400"/>
      </a:lnSpc>
      <a:spcBef>
        <a:spcPts val="600"/>
      </a:spcBef>
      <a:spcAft>
        <a:spcPct val="0"/>
      </a:spcAft>
      <a:buClr>
        <a:srgbClr val="2A6AB3"/>
      </a:buClr>
      <a:buSzPct val="110000"/>
      <a:buFont typeface="Wingdings" pitchFamily="16" charset="2"/>
      <a:defRPr sz="1600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l" defTabSz="457200" rtl="0" fontAlgn="base">
      <a:lnSpc>
        <a:spcPts val="2400"/>
      </a:lnSpc>
      <a:spcBef>
        <a:spcPts val="600"/>
      </a:spcBef>
      <a:spcAft>
        <a:spcPct val="0"/>
      </a:spcAft>
      <a:buClr>
        <a:srgbClr val="2A6AB3"/>
      </a:buClr>
      <a:buSzPct val="110000"/>
      <a:buFont typeface="Wingdings" pitchFamily="16" charset="2"/>
      <a:defRPr sz="1600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l" defTabSz="457200" rtl="0" fontAlgn="base">
      <a:lnSpc>
        <a:spcPts val="2400"/>
      </a:lnSpc>
      <a:spcBef>
        <a:spcPts val="600"/>
      </a:spcBef>
      <a:spcAft>
        <a:spcPct val="0"/>
      </a:spcAft>
      <a:buClr>
        <a:srgbClr val="2A6AB3"/>
      </a:buClr>
      <a:buSzPct val="110000"/>
      <a:buFont typeface="Wingdings" pitchFamily="16" charset="2"/>
      <a:defRPr sz="1600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l" defTabSz="457200" rtl="0" fontAlgn="base">
      <a:lnSpc>
        <a:spcPts val="2400"/>
      </a:lnSpc>
      <a:spcBef>
        <a:spcPts val="600"/>
      </a:spcBef>
      <a:spcAft>
        <a:spcPct val="0"/>
      </a:spcAft>
      <a:buClr>
        <a:srgbClr val="2A6AB3"/>
      </a:buClr>
      <a:buSzPct val="110000"/>
      <a:buFont typeface="Wingdings" pitchFamily="16" charset="2"/>
      <a:defRPr sz="1600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l" defTabSz="457200" rtl="0" fontAlgn="base">
      <a:lnSpc>
        <a:spcPts val="2400"/>
      </a:lnSpc>
      <a:spcBef>
        <a:spcPts val="600"/>
      </a:spcBef>
      <a:spcAft>
        <a:spcPct val="0"/>
      </a:spcAft>
      <a:buClr>
        <a:srgbClr val="2A6AB3"/>
      </a:buClr>
      <a:buSzPct val="110000"/>
      <a:buFont typeface="Wingdings" pitchFamily="16" charset="2"/>
      <a:defRPr sz="1600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6AB3"/>
    <a:srgbClr val="005395"/>
    <a:srgbClr val="FF6600"/>
    <a:srgbClr val="DFE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62" autoAdjust="0"/>
    <p:restoredTop sz="90764" autoAdjust="0"/>
  </p:normalViewPr>
  <p:slideViewPr>
    <p:cSldViewPr snapToGrid="0" showGuides="1">
      <p:cViewPr>
        <p:scale>
          <a:sx n="80" d="100"/>
          <a:sy n="80" d="100"/>
        </p:scale>
        <p:origin x="-978" y="-72"/>
      </p:cViewPr>
      <p:guideLst>
        <p:guide orient="horz" pos="603"/>
        <p:guide orient="horz" pos="299"/>
        <p:guide orient="horz" pos="2074"/>
        <p:guide orient="horz" pos="4144"/>
        <p:guide orient="horz" pos="699"/>
        <p:guide orient="horz" pos="1941"/>
        <p:guide orient="horz" pos="101"/>
        <p:guide orient="horz" pos="417"/>
        <p:guide pos="240"/>
        <p:guide pos="5520"/>
        <p:guide pos="4469"/>
        <p:guide pos="3418"/>
        <p:guide pos="2362"/>
        <p:guide pos="2879"/>
        <p:guide pos="2783"/>
        <p:guide pos="2975"/>
      </p:guideLst>
    </p:cSldViewPr>
  </p:slideViewPr>
  <p:outlineViewPr>
    <p:cViewPr varScale="1">
      <p:scale>
        <a:sx n="170" d="200"/>
        <a:sy n="170" d="200"/>
      </p:scale>
      <p:origin x="0" y="36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55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latin typeface="Times New Roman" pitchFamily="16" charset="0"/>
              </a:defRPr>
            </a:lvl1pPr>
          </a:lstStyle>
          <a:p>
            <a:endParaRPr lang="de-CH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55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latin typeface="Times New Roman" pitchFamily="16" charset="0"/>
              </a:defRPr>
            </a:lvl1pPr>
          </a:lstStyle>
          <a:p>
            <a:endParaRPr lang="de-CH"/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55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latin typeface="Times New Roman" pitchFamily="16" charset="0"/>
              </a:defRPr>
            </a:lvl1pPr>
          </a:lstStyle>
          <a:p>
            <a:endParaRPr lang="de-CH"/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55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latin typeface="Times New Roman" pitchFamily="16" charset="0"/>
              </a:defRPr>
            </a:lvl1pPr>
          </a:lstStyle>
          <a:p>
            <a:fld id="{26391C01-1D33-4C88-9C59-BD7949ED8CBF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61918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799263" cy="98758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CH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6799263" cy="98758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de-CH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6799263" cy="987425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de-CH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43225" cy="490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hangingPunct="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latin typeface="Nimbus Roman No9 L" pitchFamily="16" charset="0"/>
              </a:defRPr>
            </a:lvl1pPr>
          </a:lstStyle>
          <a:p>
            <a:endParaRPr lang="en-GB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3851275" y="0"/>
            <a:ext cx="2943225" cy="490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hangingPunct="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latin typeface="Nimbus Roman No9 L" pitchFamily="16" charset="0"/>
              </a:defRPr>
            </a:lvl1pPr>
          </a:lstStyle>
          <a:p>
            <a:endParaRPr lang="en-GB"/>
          </a:p>
        </p:txBody>
      </p:sp>
      <p:sp>
        <p:nvSpPr>
          <p:cNvPr id="3078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30275" y="741363"/>
            <a:ext cx="4933950" cy="36988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9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906463" y="4691063"/>
            <a:ext cx="4981575" cy="4438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CH" smtClean="0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0" y="9380538"/>
            <a:ext cx="2943225" cy="490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hangingPunct="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latin typeface="Nimbus Roman No9 L" pitchFamily="16" charset="0"/>
              </a:defRPr>
            </a:lvl1pPr>
          </a:lstStyle>
          <a:p>
            <a:endParaRPr lang="en-GB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3851275" y="9380538"/>
            <a:ext cx="2943225" cy="490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hangingPunct="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latin typeface="Nimbus Roman No9 L" pitchFamily="16" charset="0"/>
              </a:defRPr>
            </a:lvl1pPr>
          </a:lstStyle>
          <a:p>
            <a:fld id="{FE4620FC-5404-4E8D-AA15-7C685E11D267}" type="slidenum">
              <a:rPr lang="en-GB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32983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5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8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109663"/>
            <a:ext cx="8382000" cy="1089025"/>
          </a:xfrm>
        </p:spPr>
        <p:txBody>
          <a:bodyPr tIns="45720" bIns="45720"/>
          <a:lstStyle>
            <a:lvl1pPr>
              <a:defRPr sz="3200"/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13518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2305050"/>
            <a:ext cx="8382000" cy="776288"/>
          </a:xfrm>
        </p:spPr>
        <p:txBody>
          <a:bodyPr tIns="45720" bIns="45720" anchor="t" anchorCtr="0">
            <a:normAutofit/>
          </a:bodyPr>
          <a:lstStyle>
            <a:lvl1pPr marL="0" indent="0">
              <a:buFont typeface="Wingdings" pitchFamily="16" charset="2"/>
              <a:buNone/>
              <a:defRPr/>
            </a:lvl1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135187" name="Grafik 20" descr="footer.jpg"/>
          <p:cNvPicPr>
            <a:picLocks noChangeAspect="1"/>
          </p:cNvPicPr>
          <p:nvPr userDrawn="1"/>
        </p:nvPicPr>
        <p:blipFill>
          <a:blip r:embed="rId2"/>
          <a:srcRect l="307" r="360" b="8740"/>
          <a:stretch>
            <a:fillRect/>
          </a:stretch>
        </p:blipFill>
        <p:spPr bwMode="auto">
          <a:xfrm>
            <a:off x="0" y="6577013"/>
            <a:ext cx="91440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Line 16"/>
          <p:cNvSpPr>
            <a:spLocks noChangeShapeType="1"/>
          </p:cNvSpPr>
          <p:nvPr userDrawn="1"/>
        </p:nvSpPr>
        <p:spPr bwMode="auto">
          <a:xfrm>
            <a:off x="8763000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5" name="Line 17"/>
          <p:cNvSpPr>
            <a:spLocks noChangeShapeType="1"/>
          </p:cNvSpPr>
          <p:nvPr userDrawn="1"/>
        </p:nvSpPr>
        <p:spPr bwMode="auto">
          <a:xfrm>
            <a:off x="7092950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6" name="Line 18"/>
          <p:cNvSpPr>
            <a:spLocks noChangeShapeType="1"/>
          </p:cNvSpPr>
          <p:nvPr userDrawn="1"/>
        </p:nvSpPr>
        <p:spPr bwMode="auto">
          <a:xfrm>
            <a:off x="5422900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7" name="Line 19"/>
          <p:cNvSpPr>
            <a:spLocks noChangeShapeType="1"/>
          </p:cNvSpPr>
          <p:nvPr userDrawn="1"/>
        </p:nvSpPr>
        <p:spPr bwMode="auto">
          <a:xfrm>
            <a:off x="3754438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pic>
        <p:nvPicPr>
          <p:cNvPr id="17" name="Grafik 16" descr="pic_titel_1.jpg"/>
          <p:cNvPicPr>
            <a:picLocks noChangeAspect="1"/>
          </p:cNvPicPr>
          <p:nvPr userDrawn="1"/>
        </p:nvPicPr>
        <p:blipFill>
          <a:blip r:embed="rId3"/>
          <a:srcRect b="1765"/>
          <a:stretch>
            <a:fillRect/>
          </a:stretch>
        </p:blipFill>
        <p:spPr>
          <a:xfrm>
            <a:off x="-1587" y="3292475"/>
            <a:ext cx="9144000" cy="3286125"/>
          </a:xfrm>
          <a:prstGeom prst="rect">
            <a:avLst/>
          </a:prstGeom>
        </p:spPr>
      </p:pic>
      <p:sp>
        <p:nvSpPr>
          <p:cNvPr id="19" name="Datumsplatzhalt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4F461-6593-495B-88AE-C71AB7EFCCE7}" type="datetime2">
              <a:rPr lang="de-DE" smtClean="0"/>
              <a:pPr/>
              <a:t>Montag, 16. Dezember 2013</a:t>
            </a:fld>
            <a:endParaRPr lang="de-DE" dirty="0"/>
          </a:p>
        </p:txBody>
      </p:sp>
      <p:sp>
        <p:nvSpPr>
          <p:cNvPr id="20" name="Foliennummernplatzhalt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516AB8-4C80-40CA-B4C0-3A8331293178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Departement/Institut/Gruppe</a:t>
            </a:r>
            <a:endParaRPr lang="de-DE"/>
          </a:p>
        </p:txBody>
      </p:sp>
      <p:pic>
        <p:nvPicPr>
          <p:cNvPr id="22" name="Picture 12" descr="eth_ologo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379413" y="152401"/>
            <a:ext cx="1649412" cy="419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Grafik 13" descr="muster_logo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267575" y="152807"/>
            <a:ext cx="825879" cy="323443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8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109663"/>
            <a:ext cx="8382000" cy="1089025"/>
          </a:xfrm>
        </p:spPr>
        <p:txBody>
          <a:bodyPr tIns="45720" bIns="45720"/>
          <a:lstStyle>
            <a:lvl1pPr>
              <a:defRPr sz="3200"/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13518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2305050"/>
            <a:ext cx="8382000" cy="776288"/>
          </a:xfrm>
        </p:spPr>
        <p:txBody>
          <a:bodyPr tIns="45720" bIns="45720" anchor="t" anchorCtr="0">
            <a:normAutofit/>
          </a:bodyPr>
          <a:lstStyle>
            <a:lvl1pPr marL="0" indent="0">
              <a:buFont typeface="Wingdings" pitchFamily="16" charset="2"/>
              <a:buNone/>
              <a:defRPr/>
            </a:lvl1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135187" name="Grafik 20" descr="footer.jpg"/>
          <p:cNvPicPr>
            <a:picLocks noChangeAspect="1"/>
          </p:cNvPicPr>
          <p:nvPr userDrawn="1"/>
        </p:nvPicPr>
        <p:blipFill>
          <a:blip r:embed="rId2"/>
          <a:srcRect l="307" r="360" b="8740"/>
          <a:stretch>
            <a:fillRect/>
          </a:stretch>
        </p:blipFill>
        <p:spPr bwMode="auto">
          <a:xfrm>
            <a:off x="0" y="6577013"/>
            <a:ext cx="91440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Line 16"/>
          <p:cNvSpPr>
            <a:spLocks noChangeShapeType="1"/>
          </p:cNvSpPr>
          <p:nvPr userDrawn="1"/>
        </p:nvSpPr>
        <p:spPr bwMode="auto">
          <a:xfrm>
            <a:off x="8763000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5" name="Line 17"/>
          <p:cNvSpPr>
            <a:spLocks noChangeShapeType="1"/>
          </p:cNvSpPr>
          <p:nvPr userDrawn="1"/>
        </p:nvSpPr>
        <p:spPr bwMode="auto">
          <a:xfrm>
            <a:off x="7092950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6" name="Line 18"/>
          <p:cNvSpPr>
            <a:spLocks noChangeShapeType="1"/>
          </p:cNvSpPr>
          <p:nvPr userDrawn="1"/>
        </p:nvSpPr>
        <p:spPr bwMode="auto">
          <a:xfrm>
            <a:off x="5422900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7" name="Line 19"/>
          <p:cNvSpPr>
            <a:spLocks noChangeShapeType="1"/>
          </p:cNvSpPr>
          <p:nvPr userDrawn="1"/>
        </p:nvSpPr>
        <p:spPr bwMode="auto">
          <a:xfrm>
            <a:off x="3754438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19" name="Datumsplatzhalt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4F461-6593-495B-88AE-C71AB7EFCCE7}" type="datetime2">
              <a:rPr lang="de-DE" smtClean="0"/>
              <a:pPr/>
              <a:t>Montag, 16. Dezember 2013</a:t>
            </a:fld>
            <a:endParaRPr lang="de-DE" dirty="0"/>
          </a:p>
        </p:txBody>
      </p:sp>
      <p:sp>
        <p:nvSpPr>
          <p:cNvPr id="20" name="Foliennummernplatzhalt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516AB8-4C80-40CA-B4C0-3A8331293178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Departement/Institut/Gruppe</a:t>
            </a:r>
            <a:endParaRPr lang="de-DE"/>
          </a:p>
        </p:txBody>
      </p:sp>
      <p:pic>
        <p:nvPicPr>
          <p:cNvPr id="22" name="Picture 12" descr="eth_o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379413" y="152401"/>
            <a:ext cx="1649412" cy="419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Grafik 14" descr="pic_titel_2.jpg"/>
          <p:cNvPicPr>
            <a:picLocks noChangeAspect="1"/>
          </p:cNvPicPr>
          <p:nvPr userDrawn="1"/>
        </p:nvPicPr>
        <p:blipFill>
          <a:blip r:embed="rId4"/>
          <a:srcRect t="1765"/>
          <a:stretch>
            <a:fillRect/>
          </a:stretch>
        </p:blipFill>
        <p:spPr>
          <a:xfrm>
            <a:off x="-1587" y="3292475"/>
            <a:ext cx="9144000" cy="3286125"/>
          </a:xfrm>
          <a:prstGeom prst="rect">
            <a:avLst/>
          </a:prstGeom>
        </p:spPr>
      </p:pic>
      <p:pic>
        <p:nvPicPr>
          <p:cNvPr id="14" name="Grafik 13" descr="muster_logo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267575" y="152807"/>
            <a:ext cx="825879" cy="323443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A343B0-3342-4D55-8156-0324F09499EE}" type="datetime2">
              <a:rPr lang="de-DE" smtClean="0"/>
              <a:pPr/>
              <a:t>Montag, 16. Dezember 2013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9F85DD-1765-4155-BE31-DCDCF098BCB6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Departement/Institut/Gruppe</a:t>
            </a:r>
            <a:endParaRPr lang="de-DE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hg.jpg"/>
          <p:cNvPicPr>
            <a:picLocks noChangeAspect="1"/>
          </p:cNvPicPr>
          <p:nvPr userDrawn="1"/>
        </p:nvPicPr>
        <p:blipFill>
          <a:blip r:embed="rId2"/>
          <a:srcRect t="13959"/>
          <a:stretch>
            <a:fillRect/>
          </a:stretch>
        </p:blipFill>
        <p:spPr>
          <a:xfrm>
            <a:off x="0" y="957263"/>
            <a:ext cx="9144000" cy="567213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1528764"/>
            <a:ext cx="8382000" cy="1052512"/>
          </a:xfrm>
        </p:spPr>
        <p:txBody>
          <a:bodyPr>
            <a:normAutofit/>
          </a:bodyPr>
          <a:lstStyle>
            <a:lvl1pPr algn="l">
              <a:defRPr sz="2800" b="1" cap="all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81000" y="2620962"/>
            <a:ext cx="8382000" cy="1970088"/>
          </a:xfrm>
        </p:spPr>
        <p:txBody>
          <a:bodyPr anchor="t" anchorCtr="0">
            <a:noAutofit/>
          </a:bodyPr>
          <a:lstStyle>
            <a:lvl1pPr marL="0" indent="0"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3862AB-DB0E-4AB6-A196-7A9757B5D5D5}" type="datetime2">
              <a:rPr lang="de-DE" smtClean="0"/>
              <a:pPr/>
              <a:t>Montag, 16. Dezember 2013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9C2B8F2-8E09-4AC6-98B7-19679AD855BE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Departement/Institut/Gruppe</a:t>
            </a:r>
            <a:endParaRPr lang="de-DE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81000" y="1751013"/>
            <a:ext cx="4114800" cy="4678362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751013"/>
            <a:ext cx="4114800" cy="4678362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  <a:endParaRPr lang="de-CH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4DC03E-1051-4A9F-A814-9D467E3FC61E}" type="datetime2">
              <a:rPr lang="de-DE" smtClean="0"/>
              <a:pPr/>
              <a:t>Montag, 16. Dezember 2013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6CA804-C4CD-44ED-9306-9FDEDB422600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Departement/Institut/Gruppe</a:t>
            </a:r>
            <a:endParaRPr lang="de-DE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81C182-9011-41AD-B7AB-8AB2C2994CAE}" type="datetime2">
              <a:rPr lang="de-DE" smtClean="0"/>
              <a:pPr/>
              <a:t>Montag, 16. Dezember 2013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98229F4-D04A-4D3F-B0C5-1ADC171ACFA0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Departement/Institut/Gruppe</a:t>
            </a:r>
            <a:endParaRPr lang="de-DE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8C54ED-AD98-40BC-B9DB-CFCB917B845A}" type="datetime2">
              <a:rPr lang="de-DE" smtClean="0"/>
              <a:pPr/>
              <a:t>Montag, 16. Dezember 2013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C576A38-9ED5-47EA-8F4B-032E003524A9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Departement/Institut/Gruppe</a:t>
            </a:r>
            <a:endParaRPr lang="de-DE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1F31F7-A41E-4D39-81A1-53A33384BAD1}" type="datetime2">
              <a:rPr lang="de-DE" smtClean="0"/>
              <a:pPr/>
              <a:t>Montag, 16. Dezember 2013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3F7EB3D-6C05-42A2-B999-E4832731EF43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Departement/Institut/Gruppe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0" y="957263"/>
            <a:ext cx="9144000" cy="56213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161" name="Grafik 20" descr="footer.jpg"/>
          <p:cNvPicPr>
            <a:picLocks noChangeAspect="1"/>
          </p:cNvPicPr>
          <p:nvPr userDrawn="1"/>
        </p:nvPicPr>
        <p:blipFill>
          <a:blip r:embed="rId10"/>
          <a:srcRect l="307" r="360" b="8740"/>
          <a:stretch>
            <a:fillRect/>
          </a:stretch>
        </p:blipFill>
        <p:spPr bwMode="auto">
          <a:xfrm>
            <a:off x="0" y="6577013"/>
            <a:ext cx="91440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Line 16"/>
          <p:cNvSpPr>
            <a:spLocks noChangeShapeType="1"/>
          </p:cNvSpPr>
          <p:nvPr userDrawn="1"/>
        </p:nvSpPr>
        <p:spPr bwMode="auto">
          <a:xfrm>
            <a:off x="8763000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5" name="Line 17"/>
          <p:cNvSpPr>
            <a:spLocks noChangeShapeType="1"/>
          </p:cNvSpPr>
          <p:nvPr userDrawn="1"/>
        </p:nvSpPr>
        <p:spPr bwMode="auto">
          <a:xfrm>
            <a:off x="7092950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6" name="Line 18"/>
          <p:cNvSpPr>
            <a:spLocks noChangeShapeType="1"/>
          </p:cNvSpPr>
          <p:nvPr userDrawn="1"/>
        </p:nvSpPr>
        <p:spPr bwMode="auto">
          <a:xfrm>
            <a:off x="5422900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7" name="Line 19"/>
          <p:cNvSpPr>
            <a:spLocks noChangeShapeType="1"/>
          </p:cNvSpPr>
          <p:nvPr userDrawn="1"/>
        </p:nvSpPr>
        <p:spPr bwMode="auto">
          <a:xfrm>
            <a:off x="3754438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13415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957261"/>
            <a:ext cx="8382000" cy="766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6000" rIns="0" bIns="3600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13415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751013"/>
            <a:ext cx="8382000" cy="467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6000" rIns="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9" name="Line 16"/>
          <p:cNvSpPr>
            <a:spLocks noChangeShapeType="1"/>
          </p:cNvSpPr>
          <p:nvPr userDrawn="1"/>
        </p:nvSpPr>
        <p:spPr bwMode="auto">
          <a:xfrm>
            <a:off x="2185988" y="6697663"/>
            <a:ext cx="0" cy="176212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0" name="Line 16"/>
          <p:cNvSpPr>
            <a:spLocks noChangeShapeType="1"/>
          </p:cNvSpPr>
          <p:nvPr userDrawn="1"/>
        </p:nvSpPr>
        <p:spPr bwMode="auto">
          <a:xfrm>
            <a:off x="7091363" y="6697663"/>
            <a:ext cx="0" cy="176212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32" name="Datumsplatzhalter 18"/>
          <p:cNvSpPr>
            <a:spLocks noGrp="1"/>
          </p:cNvSpPr>
          <p:nvPr>
            <p:ph type="dt" sz="half" idx="2"/>
          </p:nvPr>
        </p:nvSpPr>
        <p:spPr bwMode="auto">
          <a:xfrm>
            <a:off x="292100" y="6635750"/>
            <a:ext cx="18224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solidFill>
                  <a:schemeClr val="bg1"/>
                </a:solidFill>
                <a:ea typeface="+mn-ea"/>
              </a:defRPr>
            </a:lvl1pPr>
          </a:lstStyle>
          <a:p>
            <a:fld id="{9D2B4C2A-971D-45BE-BF51-D2352592CAB5}" type="datetime2">
              <a:rPr lang="de-DE" smtClean="0"/>
              <a:pPr/>
              <a:t>Montag, 16. Dezember 2013</a:t>
            </a:fld>
            <a:endParaRPr lang="de-DE"/>
          </a:p>
        </p:txBody>
      </p:sp>
      <p:sp>
        <p:nvSpPr>
          <p:cNvPr id="33" name="Foliennummernplatzhalter 19"/>
          <p:cNvSpPr>
            <a:spLocks noGrp="1"/>
          </p:cNvSpPr>
          <p:nvPr>
            <p:ph type="sldNum" sz="quarter" idx="4"/>
          </p:nvPr>
        </p:nvSpPr>
        <p:spPr bwMode="auto">
          <a:xfrm>
            <a:off x="7204075" y="6635750"/>
            <a:ext cx="16383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solidFill>
                  <a:schemeClr val="bg1"/>
                </a:solidFill>
                <a:ea typeface="+mn-ea"/>
              </a:defRPr>
            </a:lvl1pPr>
          </a:lstStyle>
          <a:p>
            <a:fld id="{62516AB8-4C80-40CA-B4C0-3A8331293178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4" name="Fußzeilenplatzhalter 20"/>
          <p:cNvSpPr>
            <a:spLocks noGrp="1"/>
          </p:cNvSpPr>
          <p:nvPr>
            <p:ph type="ftr" sz="quarter" idx="3"/>
          </p:nvPr>
        </p:nvSpPr>
        <p:spPr bwMode="auto">
          <a:xfrm>
            <a:off x="2239963" y="6635750"/>
            <a:ext cx="4773612" cy="4492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solidFill>
                  <a:schemeClr val="bg1"/>
                </a:solidFill>
                <a:ea typeface="+mn-ea"/>
              </a:defRPr>
            </a:lvl1pPr>
          </a:lstStyle>
          <a:p>
            <a:r>
              <a:rPr lang="de-DE" smtClean="0"/>
              <a:t>Departement/Institut/Gruppe</a:t>
            </a:r>
            <a:endParaRPr lang="de-DE"/>
          </a:p>
        </p:txBody>
      </p:sp>
      <p:pic>
        <p:nvPicPr>
          <p:cNvPr id="17" name="Picture 12" descr="eth_ologo"/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379413" y="152401"/>
            <a:ext cx="1649412" cy="419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Grafik 14" descr="muster_logo.png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267575" y="152807"/>
            <a:ext cx="825879" cy="3234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1" r:id="rId2"/>
    <p:sldLayoutId id="2147483653" r:id="rId3"/>
    <p:sldLayoutId id="2147483654" r:id="rId4"/>
    <p:sldLayoutId id="2147483655" r:id="rId5"/>
    <p:sldLayoutId id="2147483657" r:id="rId6"/>
    <p:sldLayoutId id="2147483658" r:id="rId7"/>
    <p:sldLayoutId id="2147483660" r:id="rId8"/>
  </p:sldLayoutIdLst>
  <p:transition spd="slow">
    <p:fade/>
  </p:transition>
  <p:timing>
    <p:tnLst>
      <p:par>
        <p:cTn id="1" dur="indefinite" restart="never" nodeType="tmRoot"/>
      </p:par>
    </p:tnLst>
  </p:timing>
  <p:hf hdr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2pPr>
      <a:lvl3pPr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3pPr>
      <a:lvl4pPr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4pPr>
      <a:lvl5pPr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9pPr>
    </p:titleStyle>
    <p:bodyStyle>
      <a:lvl1pPr marL="361950" indent="-3619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16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42888" algn="l" rtl="0" fontAlgn="base">
        <a:lnSpc>
          <a:spcPts val="2200"/>
        </a:lnSpc>
        <a:spcBef>
          <a:spcPts val="400"/>
        </a:spcBef>
        <a:spcAft>
          <a:spcPct val="0"/>
        </a:spcAft>
        <a:buClr>
          <a:schemeClr val="accent3"/>
        </a:buClr>
        <a:buFont typeface="Wingdings" pitchFamily="16" charset="2"/>
        <a:buChar char="§"/>
        <a:defRPr sz="2000">
          <a:solidFill>
            <a:schemeClr val="tx1"/>
          </a:solidFill>
          <a:latin typeface="+mn-lt"/>
          <a:ea typeface="+mn-ea"/>
        </a:defRPr>
      </a:lvl2pPr>
      <a:lvl3pPr marL="957263" indent="-190500" algn="l" rtl="0" fontAlgn="base">
        <a:lnSpc>
          <a:spcPts val="2000"/>
        </a:lnSpc>
        <a:spcBef>
          <a:spcPts val="400"/>
        </a:spcBef>
        <a:spcAft>
          <a:spcPct val="0"/>
        </a:spcAft>
        <a:buClr>
          <a:schemeClr val="accent4"/>
        </a:buClr>
        <a:buFont typeface="Wingdings" pitchFamily="16" charset="2"/>
        <a:buChar char="§"/>
        <a:defRPr sz="1600">
          <a:solidFill>
            <a:schemeClr val="tx1"/>
          </a:solidFill>
          <a:latin typeface="+mn-lt"/>
          <a:ea typeface="+mn-ea"/>
        </a:defRPr>
      </a:lvl3pPr>
      <a:lvl4pPr marL="1343025" indent="-195263" algn="l" rtl="0" fontAlgn="base">
        <a:lnSpc>
          <a:spcPts val="1800"/>
        </a:lnSpc>
        <a:spcBef>
          <a:spcPts val="200"/>
        </a:spcBef>
        <a:spcAft>
          <a:spcPct val="0"/>
        </a:spcAft>
        <a:buClr>
          <a:schemeClr val="accent4"/>
        </a:buClr>
        <a:buFont typeface="Wingdings" pitchFamily="16" charset="2"/>
        <a:buChar char="§"/>
        <a:defRPr sz="1400">
          <a:solidFill>
            <a:schemeClr val="tx1"/>
          </a:solidFill>
          <a:latin typeface="+mn-lt"/>
          <a:ea typeface="+mn-ea"/>
        </a:defRPr>
      </a:lvl4pPr>
      <a:lvl5pPr marL="1524000" indent="-96838" algn="l" rtl="0" fontAlgn="base">
        <a:spcBef>
          <a:spcPct val="20000"/>
        </a:spcBef>
        <a:spcAft>
          <a:spcPct val="0"/>
        </a:spcAft>
        <a:buClr>
          <a:schemeClr val="accent4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5pPr>
      <a:lvl6pPr marL="1981200" indent="-96838" algn="l" rtl="0" fontAlgn="base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6pPr>
      <a:lvl7pPr marL="2438400" indent="-96838" algn="l" rtl="0" fontAlgn="base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7pPr>
      <a:lvl8pPr marL="2895600" indent="-96838" algn="l" rtl="0" fontAlgn="base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8pPr>
      <a:lvl9pPr marL="3352800" indent="-96838" algn="l" rtl="0" fontAlgn="base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A Hitchhikers Guide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ETH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err="1" smtClean="0"/>
              <a:t>By</a:t>
            </a:r>
            <a:r>
              <a:rPr lang="de-CH" dirty="0" smtClean="0"/>
              <a:t> Antoine </a:t>
            </a:r>
            <a:r>
              <a:rPr lang="de-CH" dirty="0" err="1" smtClean="0"/>
              <a:t>Brison</a:t>
            </a:r>
            <a:r>
              <a:rPr lang="de-CH" dirty="0" smtClean="0"/>
              <a:t> &amp; Andreas Biri</a:t>
            </a:r>
            <a:endParaRPr lang="de-CH" dirty="0"/>
          </a:p>
        </p:txBody>
      </p:sp>
      <p:pic>
        <p:nvPicPr>
          <p:cNvPr id="5" name="Grafik 4" descr="muster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7575" y="152807"/>
            <a:ext cx="825879" cy="323443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 bwMode="auto">
          <a:xfrm>
            <a:off x="7174675" y="129057"/>
            <a:ext cx="1285875" cy="41869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endParaRPr kumimoji="0" lang="de-CH" sz="1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Results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1C182-9011-41AD-B7AB-8AB2C2994CAE}" type="datetime2">
              <a:rPr lang="de-DE" smtClean="0"/>
              <a:pPr/>
              <a:t>Montag, 16. Dezember 2013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8229F4-D04A-4D3F-B0C5-1ADC171ACFA0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Departement/Institut/Gruppe</a:t>
            </a:r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761999" y="1685925"/>
            <a:ext cx="7858125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2000" dirty="0" err="1" smtClean="0"/>
              <a:t>Current</a:t>
            </a:r>
            <a:r>
              <a:rPr lang="de-CH" sz="2000" dirty="0" smtClean="0"/>
              <a:t> </a:t>
            </a:r>
            <a:r>
              <a:rPr lang="de-CH" sz="2000" dirty="0" err="1" smtClean="0"/>
              <a:t>situation</a:t>
            </a:r>
            <a:r>
              <a:rPr lang="de-CH" sz="2000" dirty="0" smtClean="0"/>
              <a:t>, </a:t>
            </a:r>
            <a:r>
              <a:rPr lang="de-CH" sz="2000" dirty="0" err="1" smtClean="0"/>
              <a:t>no</a:t>
            </a:r>
            <a:r>
              <a:rPr lang="de-CH" sz="2000" dirty="0" smtClean="0"/>
              <a:t> limited </a:t>
            </a:r>
            <a:r>
              <a:rPr lang="de-CH" sz="2000" dirty="0" err="1" smtClean="0"/>
              <a:t>agents</a:t>
            </a:r>
            <a:r>
              <a:rPr lang="de-CH" sz="2000" dirty="0" smtClean="0"/>
              <a:t> </a:t>
            </a:r>
            <a:r>
              <a:rPr lang="de-CH" sz="2000" dirty="0" err="1" smtClean="0"/>
              <a:t>assumed</a:t>
            </a:r>
            <a:endParaRPr lang="de-CH" sz="20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de-CH" sz="2000" dirty="0"/>
          </a:p>
          <a:p>
            <a:pPr lvl="1">
              <a:lnSpc>
                <a:spcPct val="150000"/>
              </a:lnSpc>
            </a:pPr>
            <a:r>
              <a:rPr lang="de-CH" sz="2000" dirty="0" smtClean="0"/>
              <a:t>Average </a:t>
            </a:r>
            <a:r>
              <a:rPr lang="de-CH" sz="2000" dirty="0" err="1" smtClean="0"/>
              <a:t>agents</a:t>
            </a:r>
            <a:r>
              <a:rPr lang="de-CH" sz="2000" dirty="0" smtClean="0"/>
              <a:t> in </a:t>
            </a:r>
            <a:r>
              <a:rPr lang="de-CH" sz="2000" dirty="0" err="1" smtClean="0"/>
              <a:t>Polybahn</a:t>
            </a:r>
            <a:r>
              <a:rPr lang="de-CH" sz="2000" dirty="0" smtClean="0"/>
              <a:t> : 		39.6667</a:t>
            </a:r>
          </a:p>
          <a:p>
            <a:pPr lvl="1">
              <a:lnSpc>
                <a:spcPct val="150000"/>
              </a:lnSpc>
            </a:pPr>
            <a:r>
              <a:rPr lang="de-CH" sz="2000" dirty="0" smtClean="0"/>
              <a:t>Average </a:t>
            </a:r>
            <a:r>
              <a:rPr lang="de-CH" sz="2000" dirty="0" err="1" smtClean="0"/>
              <a:t>waiting</a:t>
            </a:r>
            <a:r>
              <a:rPr lang="de-CH" sz="2000" dirty="0" smtClean="0"/>
              <a:t> time at </a:t>
            </a:r>
            <a:r>
              <a:rPr lang="de-CH" sz="2000" dirty="0" err="1" smtClean="0"/>
              <a:t>Polybahn</a:t>
            </a:r>
            <a:r>
              <a:rPr lang="de-CH" sz="2000" dirty="0" smtClean="0"/>
              <a:t> : 	3.795 min</a:t>
            </a:r>
          </a:p>
          <a:p>
            <a:pPr lvl="1">
              <a:lnSpc>
                <a:spcPct val="150000"/>
              </a:lnSpc>
            </a:pPr>
            <a:r>
              <a:rPr lang="de-CH" sz="2000" dirty="0" smtClean="0"/>
              <a:t>Average </a:t>
            </a:r>
            <a:r>
              <a:rPr lang="de-CH" sz="2000" dirty="0" err="1" smtClean="0"/>
              <a:t>agents</a:t>
            </a:r>
            <a:r>
              <a:rPr lang="de-CH" sz="2000" dirty="0" smtClean="0"/>
              <a:t> in Tram : 			40.903</a:t>
            </a:r>
          </a:p>
          <a:p>
            <a:pPr lvl="1">
              <a:lnSpc>
                <a:spcPct val="150000"/>
              </a:lnSpc>
            </a:pPr>
            <a:r>
              <a:rPr lang="de-CH" sz="2000" dirty="0" smtClean="0"/>
              <a:t>Average </a:t>
            </a:r>
            <a:r>
              <a:rPr lang="de-CH" sz="2000" dirty="0" err="1" smtClean="0"/>
              <a:t>waiting</a:t>
            </a:r>
            <a:r>
              <a:rPr lang="de-CH" sz="2000" dirty="0" smtClean="0"/>
              <a:t> time at </a:t>
            </a:r>
            <a:r>
              <a:rPr lang="de-CH" sz="2000" dirty="0" err="1" smtClean="0"/>
              <a:t>tram</a:t>
            </a:r>
            <a:r>
              <a:rPr lang="de-CH" sz="2000" dirty="0" smtClean="0"/>
              <a:t> : 		4.7998 min</a:t>
            </a:r>
          </a:p>
          <a:p>
            <a:pPr lvl="1">
              <a:lnSpc>
                <a:spcPct val="150000"/>
              </a:lnSpc>
            </a:pPr>
            <a:r>
              <a:rPr lang="de-CH" sz="2000" dirty="0" smtClean="0"/>
              <a:t>Average </a:t>
            </a:r>
            <a:r>
              <a:rPr lang="de-CH" sz="2000" dirty="0" err="1" smtClean="0"/>
              <a:t>agents</a:t>
            </a:r>
            <a:r>
              <a:rPr lang="de-CH" sz="2000" dirty="0" smtClean="0"/>
              <a:t> </a:t>
            </a:r>
            <a:r>
              <a:rPr lang="de-CH" sz="2000" dirty="0" err="1" smtClean="0"/>
              <a:t>walking</a:t>
            </a:r>
            <a:r>
              <a:rPr lang="de-CH" sz="2000" dirty="0" smtClean="0"/>
              <a:t> : 			94.402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de-CH" sz="2000" dirty="0" smtClean="0"/>
          </a:p>
        </p:txBody>
      </p:sp>
      <p:sp>
        <p:nvSpPr>
          <p:cNvPr id="9" name="Rechteck 8"/>
          <p:cNvSpPr/>
          <p:nvPr/>
        </p:nvSpPr>
        <p:spPr bwMode="auto">
          <a:xfrm>
            <a:off x="7162800" y="152807"/>
            <a:ext cx="1285875" cy="41869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endParaRPr kumimoji="0" lang="de-CH" sz="1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3815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Results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1C182-9011-41AD-B7AB-8AB2C2994CAE}" type="datetime2">
              <a:rPr lang="de-DE" smtClean="0"/>
              <a:pPr/>
              <a:t>Montag, 16. Dezember 2013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8229F4-D04A-4D3F-B0C5-1ADC171ACFA0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Departement/Institut/Gruppe</a:t>
            </a:r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761999" y="1519670"/>
            <a:ext cx="7858125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2000" dirty="0" err="1" smtClean="0"/>
              <a:t>Handicapped</a:t>
            </a:r>
            <a:r>
              <a:rPr lang="de-CH" sz="2000" dirty="0" smtClean="0"/>
              <a:t> </a:t>
            </a:r>
            <a:r>
              <a:rPr lang="de-CH" sz="2000" dirty="0" err="1" smtClean="0"/>
              <a:t>agents</a:t>
            </a:r>
            <a:endParaRPr lang="de-CH" sz="20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de-CH" sz="2000" dirty="0" smtClean="0"/>
          </a:p>
        </p:txBody>
      </p:sp>
      <p:pic>
        <p:nvPicPr>
          <p:cNvPr id="9217" name="Picture 1" descr="C:\Users\ABiri\Documents\GitHub\Main_Branch\doc\Results\Handicapped\handicapped_t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399" y="2172851"/>
            <a:ext cx="6181828" cy="4321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llipse 6"/>
          <p:cNvSpPr/>
          <p:nvPr/>
        </p:nvSpPr>
        <p:spPr bwMode="auto">
          <a:xfrm rot="18137054">
            <a:off x="3720825" y="4980693"/>
            <a:ext cx="1684124" cy="871756"/>
          </a:xfrm>
          <a:prstGeom prst="ellipse">
            <a:avLst/>
          </a:prstGeom>
          <a:noFill/>
          <a:ln w="381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endParaRPr kumimoji="0" lang="de-CH" sz="1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7162800" y="152807"/>
            <a:ext cx="1285875" cy="41869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endParaRPr kumimoji="0" lang="de-CH" sz="1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84935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Results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1C182-9011-41AD-B7AB-8AB2C2994CAE}" type="datetime2">
              <a:rPr lang="de-DE" smtClean="0"/>
              <a:pPr/>
              <a:t>Montag, 16. Dezember 2013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8229F4-D04A-4D3F-B0C5-1ADC171ACFA0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Departement/Institut/Gruppe</a:t>
            </a:r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761997" y="1519965"/>
            <a:ext cx="7858125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2000" dirty="0" err="1" smtClean="0"/>
              <a:t>Capacity</a:t>
            </a:r>
            <a:r>
              <a:rPr lang="de-CH" sz="2000" dirty="0" smtClean="0"/>
              <a:t> </a:t>
            </a:r>
            <a:r>
              <a:rPr lang="de-CH" sz="2000" dirty="0" err="1" smtClean="0"/>
              <a:t>dependence</a:t>
            </a:r>
            <a:endParaRPr lang="de-CH" sz="20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de-CH" sz="2000" dirty="0" smtClean="0"/>
          </a:p>
        </p:txBody>
      </p:sp>
      <p:pic>
        <p:nvPicPr>
          <p:cNvPr id="13314" name="Picture 2" descr="C:\Users\ABiri\Documents\GitHub\Main_Branch\doc\Results\TRamcap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" t="2024" r="1430" b="2095"/>
          <a:stretch/>
        </p:blipFill>
        <p:spPr bwMode="auto">
          <a:xfrm>
            <a:off x="1650670" y="2144188"/>
            <a:ext cx="6685808" cy="413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Gerade Verbindung 7"/>
          <p:cNvCxnSpPr/>
          <p:nvPr/>
        </p:nvCxnSpPr>
        <p:spPr bwMode="auto">
          <a:xfrm flipV="1">
            <a:off x="3123214" y="3372592"/>
            <a:ext cx="0" cy="2291940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50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10"/>
          <p:cNvCxnSpPr/>
          <p:nvPr/>
        </p:nvCxnSpPr>
        <p:spPr bwMode="auto">
          <a:xfrm flipV="1">
            <a:off x="3111335" y="2517569"/>
            <a:ext cx="2" cy="486888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50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Rechteck 14"/>
          <p:cNvSpPr/>
          <p:nvPr/>
        </p:nvSpPr>
        <p:spPr bwMode="auto">
          <a:xfrm>
            <a:off x="7162800" y="152807"/>
            <a:ext cx="1285875" cy="41869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endParaRPr kumimoji="0" lang="de-CH" sz="1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92030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Results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1C182-9011-41AD-B7AB-8AB2C2994CAE}" type="datetime2">
              <a:rPr lang="de-DE" smtClean="0"/>
              <a:pPr/>
              <a:t>Montag, 16. Dezember 2013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8229F4-D04A-4D3F-B0C5-1ADC171ACFA0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Departement/Institut/Gruppe</a:t>
            </a:r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761998" y="1507795"/>
            <a:ext cx="7858125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2000" dirty="0" err="1" smtClean="0"/>
              <a:t>Frequency</a:t>
            </a:r>
            <a:r>
              <a:rPr lang="de-CH" sz="2000" dirty="0" smtClean="0"/>
              <a:t> </a:t>
            </a:r>
            <a:r>
              <a:rPr lang="de-CH" sz="2000" dirty="0" err="1" smtClean="0"/>
              <a:t>dependence</a:t>
            </a:r>
            <a:endParaRPr lang="de-CH" sz="20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de-CH" sz="2000" dirty="0" smtClean="0"/>
          </a:p>
        </p:txBody>
      </p:sp>
      <p:pic>
        <p:nvPicPr>
          <p:cNvPr id="14338" name="Picture 2" descr="C:\Users\ABiri\Documents\GitHub\Main_Branch\doc\Results\TRamfre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149" y="2272360"/>
            <a:ext cx="6536327" cy="4007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hteck 7"/>
          <p:cNvSpPr/>
          <p:nvPr/>
        </p:nvSpPr>
        <p:spPr bwMode="auto">
          <a:xfrm>
            <a:off x="7162800" y="152807"/>
            <a:ext cx="1285875" cy="41869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endParaRPr kumimoji="0" lang="de-CH" sz="1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92030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Conclusion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1C182-9011-41AD-B7AB-8AB2C2994CAE}" type="datetime2">
              <a:rPr lang="de-DE" smtClean="0"/>
              <a:pPr/>
              <a:t>Montag, 16. Dezember 2013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8229F4-D04A-4D3F-B0C5-1ADC171ACFA0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Departement/Institut/Gruppe</a:t>
            </a:r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761999" y="1685925"/>
            <a:ext cx="7858125" cy="3113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de-CH" sz="2000" dirty="0" smtClean="0"/>
              <a:t>Critical </a:t>
            </a:r>
            <a:r>
              <a:rPr lang="de-CH" sz="2000" dirty="0" err="1" smtClean="0"/>
              <a:t>percentage</a:t>
            </a:r>
            <a:r>
              <a:rPr lang="de-CH" sz="2000" dirty="0" smtClean="0"/>
              <a:t> </a:t>
            </a:r>
            <a:r>
              <a:rPr lang="de-CH" sz="2000" dirty="0" err="1" smtClean="0"/>
              <a:t>of</a:t>
            </a:r>
            <a:r>
              <a:rPr lang="de-CH" sz="2000" dirty="0" smtClean="0"/>
              <a:t> </a:t>
            </a:r>
            <a:r>
              <a:rPr lang="de-CH" sz="2000" dirty="0" err="1" smtClean="0"/>
              <a:t>handicapped</a:t>
            </a:r>
            <a:r>
              <a:rPr lang="de-CH" sz="2000" dirty="0" smtClean="0"/>
              <a:t> </a:t>
            </a:r>
            <a:r>
              <a:rPr lang="de-CH" sz="2000" dirty="0" err="1" smtClean="0"/>
              <a:t>agents</a:t>
            </a:r>
            <a:r>
              <a:rPr lang="de-CH" sz="2000" dirty="0" smtClean="0"/>
              <a:t> </a:t>
            </a:r>
            <a:r>
              <a:rPr lang="de-CH" sz="2000" dirty="0" err="1" smtClean="0"/>
              <a:t>the</a:t>
            </a:r>
            <a:r>
              <a:rPr lang="de-CH" sz="2000" dirty="0" smtClean="0"/>
              <a:t> </a:t>
            </a:r>
            <a:r>
              <a:rPr lang="de-CH" sz="2000" dirty="0" err="1" smtClean="0"/>
              <a:t>Polybahn</a:t>
            </a:r>
            <a:r>
              <a:rPr lang="de-CH" sz="2000" dirty="0" smtClean="0"/>
              <a:t> </a:t>
            </a:r>
            <a:r>
              <a:rPr lang="de-CH" sz="2000" dirty="0" err="1" smtClean="0"/>
              <a:t>can</a:t>
            </a:r>
            <a:r>
              <a:rPr lang="de-CH" sz="2000" dirty="0" smtClean="0"/>
              <a:t> handle lies </a:t>
            </a:r>
            <a:r>
              <a:rPr lang="de-CH" sz="2000" dirty="0" err="1" smtClean="0"/>
              <a:t>between</a:t>
            </a:r>
            <a:r>
              <a:rPr lang="de-CH" sz="2000" dirty="0" smtClean="0"/>
              <a:t> 40 – 45 %</a:t>
            </a:r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de-CH" sz="2000" dirty="0" smtClean="0"/>
              <a:t>Tram </a:t>
            </a:r>
            <a:r>
              <a:rPr lang="de-CH" sz="2000" dirty="0" err="1"/>
              <a:t>c</a:t>
            </a:r>
            <a:r>
              <a:rPr lang="de-CH" sz="2000" dirty="0" err="1" smtClean="0"/>
              <a:t>apacity</a:t>
            </a:r>
            <a:r>
              <a:rPr lang="de-CH" sz="2000" dirty="0" smtClean="0"/>
              <a:t> </a:t>
            </a:r>
            <a:r>
              <a:rPr lang="de-CH" sz="2000" dirty="0" err="1" smtClean="0"/>
              <a:t>impacts</a:t>
            </a:r>
            <a:r>
              <a:rPr lang="de-CH" sz="2000" dirty="0" smtClean="0"/>
              <a:t> </a:t>
            </a:r>
            <a:r>
              <a:rPr lang="de-CH" sz="2000" dirty="0" err="1" smtClean="0"/>
              <a:t>average</a:t>
            </a:r>
            <a:r>
              <a:rPr lang="de-CH" sz="2000" dirty="0" smtClean="0"/>
              <a:t> </a:t>
            </a:r>
            <a:r>
              <a:rPr lang="de-CH" sz="2000" dirty="0" err="1" smtClean="0"/>
              <a:t>agents</a:t>
            </a:r>
            <a:r>
              <a:rPr lang="de-CH" sz="2000" dirty="0" smtClean="0"/>
              <a:t> </a:t>
            </a:r>
            <a:r>
              <a:rPr lang="de-CH" sz="2000" dirty="0" err="1" smtClean="0"/>
              <a:t>walking</a:t>
            </a:r>
            <a:r>
              <a:rPr lang="de-CH" sz="2000" dirty="0" smtClean="0"/>
              <a:t> </a:t>
            </a:r>
            <a:r>
              <a:rPr lang="de-CH" sz="2000" dirty="0" err="1" smtClean="0"/>
              <a:t>three</a:t>
            </a:r>
            <a:r>
              <a:rPr lang="de-CH" sz="2000" dirty="0" smtClean="0"/>
              <a:t> </a:t>
            </a:r>
            <a:r>
              <a:rPr lang="de-CH" sz="2000" dirty="0" err="1" smtClean="0"/>
              <a:t>times</a:t>
            </a:r>
            <a:r>
              <a:rPr lang="de-CH" sz="2000" dirty="0" smtClean="0"/>
              <a:t> </a:t>
            </a:r>
            <a:r>
              <a:rPr lang="de-CH" sz="2000" dirty="0" err="1" smtClean="0"/>
              <a:t>stronger</a:t>
            </a:r>
            <a:r>
              <a:rPr lang="de-CH" sz="2000" dirty="0" smtClean="0"/>
              <a:t> </a:t>
            </a:r>
            <a:r>
              <a:rPr lang="de-CH" sz="2000" dirty="0" err="1" smtClean="0"/>
              <a:t>than</a:t>
            </a:r>
            <a:r>
              <a:rPr lang="de-CH" sz="2000" dirty="0" smtClean="0"/>
              <a:t> </a:t>
            </a:r>
            <a:r>
              <a:rPr lang="de-CH" sz="2000" dirty="0" err="1" smtClean="0"/>
              <a:t>waiting</a:t>
            </a:r>
            <a:r>
              <a:rPr lang="de-CH" sz="2000" dirty="0" smtClean="0"/>
              <a:t> time</a:t>
            </a:r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de-CH" sz="2000" dirty="0" err="1" smtClean="0"/>
              <a:t>Increasing</a:t>
            </a:r>
            <a:r>
              <a:rPr lang="de-CH" sz="2000" dirty="0" smtClean="0"/>
              <a:t> </a:t>
            </a:r>
            <a:r>
              <a:rPr lang="de-CH" sz="2000" dirty="0" err="1" smtClean="0"/>
              <a:t>tram</a:t>
            </a:r>
            <a:r>
              <a:rPr lang="de-CH" sz="2000" dirty="0" smtClean="0"/>
              <a:t> </a:t>
            </a:r>
            <a:r>
              <a:rPr lang="de-CH" sz="2000" dirty="0" err="1" smtClean="0"/>
              <a:t>frequency</a:t>
            </a:r>
            <a:r>
              <a:rPr lang="de-CH" sz="2000" dirty="0" smtClean="0"/>
              <a:t> </a:t>
            </a:r>
            <a:r>
              <a:rPr lang="de-CH" sz="2000" dirty="0" err="1" smtClean="0"/>
              <a:t>most</a:t>
            </a:r>
            <a:r>
              <a:rPr lang="de-CH" sz="2000" dirty="0" smtClean="0"/>
              <a:t> </a:t>
            </a:r>
            <a:r>
              <a:rPr lang="de-CH" sz="2000" dirty="0" err="1" smtClean="0"/>
              <a:t>effective</a:t>
            </a:r>
            <a:r>
              <a:rPr lang="de-CH" sz="2000" dirty="0" smtClean="0"/>
              <a:t> </a:t>
            </a:r>
            <a:r>
              <a:rPr lang="de-CH" sz="2000" dirty="0" err="1" smtClean="0"/>
              <a:t>way</a:t>
            </a:r>
            <a:r>
              <a:rPr lang="de-CH" sz="2000" dirty="0" smtClean="0"/>
              <a:t> </a:t>
            </a:r>
            <a:r>
              <a:rPr lang="de-CH" sz="2000" dirty="0" err="1" smtClean="0"/>
              <a:t>of</a:t>
            </a:r>
            <a:r>
              <a:rPr lang="de-CH" sz="2000" dirty="0" smtClean="0"/>
              <a:t> </a:t>
            </a:r>
            <a:r>
              <a:rPr lang="de-CH" sz="2000" dirty="0" err="1" smtClean="0"/>
              <a:t>decreasing</a:t>
            </a:r>
            <a:r>
              <a:rPr lang="de-CH" sz="2000" dirty="0" smtClean="0"/>
              <a:t> </a:t>
            </a:r>
            <a:r>
              <a:rPr lang="de-CH" sz="2000" dirty="0" err="1" smtClean="0"/>
              <a:t>waiting</a:t>
            </a:r>
            <a:r>
              <a:rPr lang="de-CH" sz="2000" dirty="0" smtClean="0"/>
              <a:t> time </a:t>
            </a:r>
            <a:r>
              <a:rPr lang="de-CH" sz="2000" dirty="0" err="1" smtClean="0"/>
              <a:t>for</a:t>
            </a:r>
            <a:r>
              <a:rPr lang="de-CH" sz="2000" dirty="0" smtClean="0"/>
              <a:t> </a:t>
            </a:r>
            <a:r>
              <a:rPr lang="de-CH" sz="2000" dirty="0" err="1" smtClean="0"/>
              <a:t>the</a:t>
            </a:r>
            <a:r>
              <a:rPr lang="de-CH" sz="2000" dirty="0" smtClean="0"/>
              <a:t> </a:t>
            </a:r>
            <a:r>
              <a:rPr lang="de-CH" sz="2000" dirty="0" err="1" smtClean="0"/>
              <a:t>tram</a:t>
            </a:r>
            <a:endParaRPr lang="de-CH" sz="2000" dirty="0" smtClean="0"/>
          </a:p>
        </p:txBody>
      </p:sp>
      <p:sp>
        <p:nvSpPr>
          <p:cNvPr id="7" name="Rechteck 6"/>
          <p:cNvSpPr/>
          <p:nvPr/>
        </p:nvSpPr>
        <p:spPr bwMode="auto">
          <a:xfrm>
            <a:off x="7162800" y="152807"/>
            <a:ext cx="1285875" cy="41869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endParaRPr kumimoji="0" lang="de-CH" sz="1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84935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4592" y="934128"/>
            <a:ext cx="4899313" cy="766764"/>
          </a:xfrm>
        </p:spPr>
        <p:txBody>
          <a:bodyPr>
            <a:noAutofit/>
          </a:bodyPr>
          <a:lstStyle/>
          <a:p>
            <a:r>
              <a:rPr lang="de-CH" sz="4000" dirty="0" err="1" smtClean="0"/>
              <a:t>Discussion</a:t>
            </a:r>
            <a:r>
              <a:rPr lang="de-CH" sz="4000" dirty="0" smtClean="0"/>
              <a:t> / Q &amp; A</a:t>
            </a:r>
            <a:endParaRPr lang="de-CH" sz="40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1C182-9011-41AD-B7AB-8AB2C2994CAE}" type="datetime2">
              <a:rPr lang="de-DE" smtClean="0"/>
              <a:pPr/>
              <a:t>Montag, 16. Dezember 2013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8229F4-D04A-4D3F-B0C5-1ADC171ACFA0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Departement/Institut/Gruppe</a:t>
            </a:r>
            <a:endParaRPr lang="de-DE"/>
          </a:p>
        </p:txBody>
      </p:sp>
      <p:pic>
        <p:nvPicPr>
          <p:cNvPr id="7170" name="Picture 2" descr="question-mark1.jpg (300×412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964" y="1988064"/>
            <a:ext cx="2857500" cy="392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/>
          <p:cNvSpPr/>
          <p:nvPr/>
        </p:nvSpPr>
        <p:spPr bwMode="auto">
          <a:xfrm>
            <a:off x="7162800" y="152807"/>
            <a:ext cx="1285875" cy="41869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endParaRPr kumimoji="0" lang="de-CH" sz="1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46482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Motivation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1C182-9011-41AD-B7AB-8AB2C2994CAE}" type="datetime2">
              <a:rPr lang="de-DE" smtClean="0"/>
              <a:pPr/>
              <a:t>Montag, 16. Dezember 2013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8229F4-D04A-4D3F-B0C5-1ADC171ACFA0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Departement/Institut/Gruppe</a:t>
            </a:r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752474" y="1688770"/>
            <a:ext cx="7858125" cy="1346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700" dirty="0" err="1" smtClean="0"/>
              <a:t>Everyday</a:t>
            </a:r>
            <a:r>
              <a:rPr lang="de-CH" sz="1700" dirty="0" smtClean="0"/>
              <a:t>, </a:t>
            </a:r>
            <a:r>
              <a:rPr lang="de-CH" sz="1700" dirty="0" err="1" smtClean="0"/>
              <a:t>thousands</a:t>
            </a:r>
            <a:r>
              <a:rPr lang="de-CH" sz="1700" dirty="0" smtClean="0"/>
              <a:t> </a:t>
            </a:r>
            <a:r>
              <a:rPr lang="de-CH" sz="1700" dirty="0" err="1" smtClean="0"/>
              <a:t>of</a:t>
            </a:r>
            <a:r>
              <a:rPr lang="de-CH" sz="1700" dirty="0" smtClean="0"/>
              <a:t> </a:t>
            </a:r>
            <a:r>
              <a:rPr lang="de-CH" sz="1700" dirty="0" err="1" smtClean="0"/>
              <a:t>student</a:t>
            </a:r>
            <a:r>
              <a:rPr lang="de-CH" sz="1700" dirty="0" smtClean="0"/>
              <a:t> </a:t>
            </a:r>
            <a:r>
              <a:rPr lang="de-CH" sz="1700" dirty="0" err="1" smtClean="0"/>
              <a:t>travel</a:t>
            </a:r>
            <a:r>
              <a:rPr lang="de-CH" sz="1700" dirty="0" smtClean="0"/>
              <a:t> </a:t>
            </a:r>
            <a:r>
              <a:rPr lang="de-CH" sz="1700" dirty="0" err="1" smtClean="0"/>
              <a:t>from</a:t>
            </a:r>
            <a:r>
              <a:rPr lang="de-CH" sz="1700" dirty="0"/>
              <a:t> </a:t>
            </a:r>
            <a:r>
              <a:rPr lang="de-CH" sz="1700" dirty="0" err="1" smtClean="0"/>
              <a:t>Zurich</a:t>
            </a:r>
            <a:r>
              <a:rPr lang="de-CH" sz="1700" dirty="0" smtClean="0"/>
              <a:t> Main Station </a:t>
            </a:r>
            <a:r>
              <a:rPr lang="de-CH" sz="1700" dirty="0" err="1" smtClean="0"/>
              <a:t>to</a:t>
            </a:r>
            <a:r>
              <a:rPr lang="de-CH" sz="1700" dirty="0" smtClean="0"/>
              <a:t> </a:t>
            </a:r>
            <a:r>
              <a:rPr lang="de-CH" sz="1700" dirty="0" err="1" smtClean="0"/>
              <a:t>the</a:t>
            </a:r>
            <a:r>
              <a:rPr lang="de-CH" sz="1700" dirty="0" smtClean="0"/>
              <a:t> ETH</a:t>
            </a:r>
            <a:br>
              <a:rPr lang="de-CH" sz="1700" dirty="0" smtClean="0"/>
            </a:br>
            <a:r>
              <a:rPr lang="de-CH" sz="200" dirty="0" smtClean="0"/>
              <a:t/>
            </a:r>
            <a:br>
              <a:rPr lang="de-CH" sz="200" dirty="0" smtClean="0"/>
            </a:br>
            <a:endParaRPr lang="de-CH" sz="2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CH" sz="1700" dirty="0" smtClean="0"/>
              <a:t>All </a:t>
            </a:r>
            <a:r>
              <a:rPr lang="de-CH" sz="1700" dirty="0" err="1" smtClean="0"/>
              <a:t>of</a:t>
            </a:r>
            <a:r>
              <a:rPr lang="de-CH" sz="1700" dirty="0" smtClean="0"/>
              <a:t> </a:t>
            </a:r>
            <a:r>
              <a:rPr lang="de-CH" sz="1700" dirty="0" err="1" smtClean="0"/>
              <a:t>them</a:t>
            </a:r>
            <a:r>
              <a:rPr lang="de-CH" sz="1700" dirty="0" smtClean="0"/>
              <a:t> </a:t>
            </a:r>
            <a:r>
              <a:rPr lang="de-CH" sz="1700" dirty="0" err="1" smtClean="0"/>
              <a:t>ask</a:t>
            </a:r>
            <a:r>
              <a:rPr lang="de-CH" sz="1700" dirty="0" smtClean="0"/>
              <a:t> </a:t>
            </a:r>
            <a:r>
              <a:rPr lang="de-CH" sz="1700" dirty="0" err="1" smtClean="0"/>
              <a:t>themselves</a:t>
            </a:r>
            <a:endParaRPr lang="de-CH" sz="1700" dirty="0" smtClean="0"/>
          </a:p>
          <a:p>
            <a:pPr lvl="1"/>
            <a:r>
              <a:rPr lang="de-CH" sz="1700" dirty="0" smtClean="0"/>
              <a:t>		« </a:t>
            </a:r>
            <a:r>
              <a:rPr lang="de-CH" sz="1700" dirty="0" err="1" smtClean="0"/>
              <a:t>How</a:t>
            </a:r>
            <a:r>
              <a:rPr lang="de-CH" sz="1700" dirty="0" smtClean="0"/>
              <a:t> </a:t>
            </a:r>
            <a:r>
              <a:rPr lang="de-CH" sz="1700" dirty="0" err="1" smtClean="0"/>
              <a:t>can</a:t>
            </a:r>
            <a:r>
              <a:rPr lang="de-CH" sz="1700" dirty="0" smtClean="0"/>
              <a:t>  I </a:t>
            </a:r>
            <a:r>
              <a:rPr lang="de-CH" sz="1700" dirty="0" err="1" smtClean="0"/>
              <a:t>reach</a:t>
            </a:r>
            <a:r>
              <a:rPr lang="de-CH" sz="1700" dirty="0" smtClean="0"/>
              <a:t> </a:t>
            </a:r>
            <a:r>
              <a:rPr lang="de-CH" sz="1700" dirty="0" err="1" smtClean="0"/>
              <a:t>the</a:t>
            </a:r>
            <a:r>
              <a:rPr lang="de-CH" sz="1700" dirty="0" smtClean="0"/>
              <a:t> ETH </a:t>
            </a:r>
            <a:r>
              <a:rPr lang="de-CH" sz="1700" dirty="0" err="1" smtClean="0"/>
              <a:t>as</a:t>
            </a:r>
            <a:r>
              <a:rPr lang="de-CH" sz="1700" dirty="0" smtClean="0"/>
              <a:t> fast </a:t>
            </a:r>
            <a:r>
              <a:rPr lang="de-CH" sz="1700" dirty="0" err="1" smtClean="0"/>
              <a:t>as</a:t>
            </a:r>
            <a:r>
              <a:rPr lang="de-CH" sz="1700" dirty="0" smtClean="0"/>
              <a:t> </a:t>
            </a:r>
            <a:r>
              <a:rPr lang="de-CH" sz="1700" dirty="0" err="1" smtClean="0"/>
              <a:t>possible</a:t>
            </a:r>
            <a:r>
              <a:rPr lang="de-CH" sz="1700" dirty="0" smtClean="0"/>
              <a:t>? »</a:t>
            </a:r>
          </a:p>
        </p:txBody>
      </p:sp>
      <p:pic>
        <p:nvPicPr>
          <p:cNvPr id="3074" name="Picture 2" descr="http://kitesurfbikerambling.files.wordpress.com/2011/06/traffic-1-articlelarge-v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037" y="3289301"/>
            <a:ext cx="571500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hteck 7"/>
          <p:cNvSpPr/>
          <p:nvPr/>
        </p:nvSpPr>
        <p:spPr bwMode="auto">
          <a:xfrm>
            <a:off x="7162800" y="152807"/>
            <a:ext cx="1285875" cy="41869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endParaRPr kumimoji="0" lang="de-CH" sz="1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17009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Overview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62000" y="1722438"/>
            <a:ext cx="8382000" cy="4678362"/>
          </a:xfrm>
        </p:spPr>
        <p:txBody>
          <a:bodyPr/>
          <a:lstStyle/>
          <a:p>
            <a:r>
              <a:rPr lang="de-CH" dirty="0" err="1" smtClean="0"/>
              <a:t>Introduction</a:t>
            </a:r>
            <a:endParaRPr lang="de-CH" sz="1000" dirty="0"/>
          </a:p>
          <a:p>
            <a:pPr marL="0" indent="0">
              <a:buNone/>
            </a:pPr>
            <a:endParaRPr lang="de-CH" sz="1000" dirty="0"/>
          </a:p>
          <a:p>
            <a:r>
              <a:rPr lang="de-CH" dirty="0" smtClean="0"/>
              <a:t>Materials &amp; </a:t>
            </a:r>
            <a:r>
              <a:rPr lang="de-CH" dirty="0" err="1" smtClean="0"/>
              <a:t>Methods</a:t>
            </a:r>
            <a:endParaRPr lang="de-CH" dirty="0" smtClean="0"/>
          </a:p>
          <a:p>
            <a:endParaRPr lang="de-CH" sz="1000" dirty="0"/>
          </a:p>
          <a:p>
            <a:r>
              <a:rPr lang="de-CH" dirty="0" err="1" smtClean="0"/>
              <a:t>Results</a:t>
            </a:r>
            <a:endParaRPr lang="de-CH" dirty="0"/>
          </a:p>
          <a:p>
            <a:endParaRPr lang="de-CH" sz="1000" dirty="0" smtClean="0"/>
          </a:p>
          <a:p>
            <a:r>
              <a:rPr lang="de-CH" dirty="0" err="1" smtClean="0"/>
              <a:t>Conclusion</a:t>
            </a:r>
            <a:endParaRPr lang="de-CH" sz="1000" dirty="0" smtClean="0"/>
          </a:p>
          <a:p>
            <a:endParaRPr lang="de-CH" sz="1000" dirty="0" smtClean="0"/>
          </a:p>
          <a:p>
            <a:r>
              <a:rPr lang="de-CH" dirty="0" err="1" smtClean="0"/>
              <a:t>Discussion</a:t>
            </a:r>
            <a:endParaRPr lang="de-CH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343B0-3342-4D55-8156-0324F09499EE}" type="datetime2">
              <a:rPr lang="de-DE" smtClean="0"/>
              <a:pPr/>
              <a:t>Montag, 16. Dezember 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Departement/Institut/Gruppe</a:t>
            </a:r>
            <a:endParaRPr lang="de-DE"/>
          </a:p>
        </p:txBody>
      </p:sp>
      <p:pic>
        <p:nvPicPr>
          <p:cNvPr id="15362" name="Picture 2" descr="polybahn_nach1889.jpg (448×297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447" y="1708110"/>
            <a:ext cx="4404549" cy="2919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hteck 7"/>
          <p:cNvSpPr/>
          <p:nvPr/>
        </p:nvSpPr>
        <p:spPr bwMode="auto">
          <a:xfrm>
            <a:off x="7162800" y="152807"/>
            <a:ext cx="1285875" cy="41869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endParaRPr kumimoji="0" lang="de-CH" sz="1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Introduction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1C182-9011-41AD-B7AB-8AB2C2994CAE}" type="datetime2">
              <a:rPr lang="de-DE" smtClean="0"/>
              <a:pPr/>
              <a:t>Montag, 16. Dezember 2013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8229F4-D04A-4D3F-B0C5-1ADC171ACFA0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Departement/Institut/Gruppe</a:t>
            </a:r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752475" y="1866900"/>
            <a:ext cx="7858125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de-CH" sz="2000" dirty="0" err="1" smtClean="0"/>
              <a:t>Nowadays</a:t>
            </a:r>
            <a:r>
              <a:rPr lang="de-CH" sz="2000" dirty="0" smtClean="0"/>
              <a:t>, </a:t>
            </a:r>
            <a:r>
              <a:rPr lang="de-CH" sz="2000" dirty="0" err="1" smtClean="0"/>
              <a:t>society</a:t>
            </a:r>
            <a:r>
              <a:rPr lang="de-CH" sz="2000" dirty="0" smtClean="0"/>
              <a:t> </a:t>
            </a:r>
            <a:r>
              <a:rPr lang="de-CH" sz="2000" dirty="0" err="1" smtClean="0"/>
              <a:t>postulates</a:t>
            </a:r>
            <a:r>
              <a:rPr lang="de-CH" sz="2000" dirty="0" smtClean="0"/>
              <a:t> </a:t>
            </a:r>
            <a:r>
              <a:rPr lang="de-CH" sz="2000" dirty="0" err="1" smtClean="0"/>
              <a:t>great</a:t>
            </a:r>
            <a:r>
              <a:rPr lang="de-CH" sz="2000" dirty="0" smtClean="0"/>
              <a:t> </a:t>
            </a:r>
            <a:r>
              <a:rPr lang="de-CH" sz="2000" dirty="0" err="1" smtClean="0"/>
              <a:t>mobility</a:t>
            </a:r>
            <a:r>
              <a:rPr lang="de-CH" sz="2000" dirty="0" smtClean="0"/>
              <a:t> </a:t>
            </a:r>
            <a:r>
              <a:rPr lang="de-CH" sz="2000" dirty="0" err="1" smtClean="0"/>
              <a:t>for</a:t>
            </a:r>
            <a:r>
              <a:rPr lang="de-CH" sz="2000" dirty="0" smtClean="0"/>
              <a:t> all </a:t>
            </a:r>
            <a:r>
              <a:rPr lang="de-CH" sz="2000" dirty="0" err="1" smtClean="0"/>
              <a:t>individuals</a:t>
            </a:r>
            <a:endParaRPr lang="de-CH" sz="2000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de-CH" sz="2000" dirty="0" smtClean="0"/>
              <a:t>In a </a:t>
            </a:r>
            <a:r>
              <a:rPr lang="de-CH" sz="2000" dirty="0" err="1" smtClean="0"/>
              <a:t>city</a:t>
            </a:r>
            <a:r>
              <a:rPr lang="de-CH" sz="2000" dirty="0" smtClean="0"/>
              <a:t>, </a:t>
            </a:r>
            <a:r>
              <a:rPr lang="de-CH" sz="2000" dirty="0" err="1" smtClean="0"/>
              <a:t>public</a:t>
            </a:r>
            <a:r>
              <a:rPr lang="de-CH" sz="2000" dirty="0" smtClean="0"/>
              <a:t> </a:t>
            </a:r>
            <a:r>
              <a:rPr lang="de-CH" sz="2000" dirty="0" err="1" smtClean="0"/>
              <a:t>transport</a:t>
            </a:r>
            <a:r>
              <a:rPr lang="de-CH" sz="2000" dirty="0"/>
              <a:t> </a:t>
            </a:r>
            <a:r>
              <a:rPr lang="de-CH" sz="2000" dirty="0" err="1" smtClean="0"/>
              <a:t>is</a:t>
            </a:r>
            <a:r>
              <a:rPr lang="de-CH" sz="2000" dirty="0" smtClean="0"/>
              <a:t> </a:t>
            </a:r>
            <a:r>
              <a:rPr lang="de-CH" sz="2000" dirty="0" err="1" smtClean="0"/>
              <a:t>crucial</a:t>
            </a:r>
            <a:r>
              <a:rPr lang="de-CH" sz="2000" dirty="0" smtClean="0"/>
              <a:t> </a:t>
            </a:r>
            <a:r>
              <a:rPr lang="de-CH" sz="2000" dirty="0" err="1" smtClean="0"/>
              <a:t>for</a:t>
            </a:r>
            <a:r>
              <a:rPr lang="de-CH" sz="2000" dirty="0" smtClean="0"/>
              <a:t> fast </a:t>
            </a:r>
            <a:r>
              <a:rPr lang="de-CH" sz="2000" dirty="0" err="1" smtClean="0"/>
              <a:t>travel</a:t>
            </a:r>
            <a:endParaRPr lang="de-CH" sz="2000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de-CH" sz="2000" dirty="0" smtClean="0"/>
              <a:t> High stress on </a:t>
            </a:r>
            <a:r>
              <a:rPr lang="de-CH" sz="2000" dirty="0" err="1" smtClean="0"/>
              <a:t>heavily</a:t>
            </a:r>
            <a:r>
              <a:rPr lang="de-CH" sz="2000" dirty="0" smtClean="0"/>
              <a:t> </a:t>
            </a:r>
            <a:r>
              <a:rPr lang="de-CH" sz="2000" dirty="0" err="1" smtClean="0"/>
              <a:t>frequented</a:t>
            </a:r>
            <a:r>
              <a:rPr lang="de-CH" sz="2000" dirty="0" smtClean="0"/>
              <a:t> </a:t>
            </a:r>
            <a:r>
              <a:rPr lang="de-CH" sz="2000" dirty="0" err="1" smtClean="0"/>
              <a:t>routes</a:t>
            </a:r>
            <a:endParaRPr lang="de-CH" sz="2000" dirty="0"/>
          </a:p>
          <a:p>
            <a:pPr>
              <a:lnSpc>
                <a:spcPct val="100000"/>
              </a:lnSpc>
            </a:pPr>
            <a:r>
              <a:rPr lang="de-CH" sz="2000" dirty="0" smtClean="0"/>
              <a:t>   </a:t>
            </a:r>
            <a:r>
              <a:rPr lang="de-CH" sz="200" dirty="0" smtClean="0"/>
              <a:t/>
            </a:r>
            <a:br>
              <a:rPr lang="de-CH" sz="200" dirty="0" smtClean="0"/>
            </a:br>
            <a:r>
              <a:rPr lang="de-CH" sz="2000" dirty="0" smtClean="0"/>
              <a:t>	→  Needs </a:t>
            </a:r>
            <a:r>
              <a:rPr lang="de-CH" sz="2000" dirty="0" err="1" smtClean="0"/>
              <a:t>to</a:t>
            </a:r>
            <a:r>
              <a:rPr lang="de-CH" sz="2000" dirty="0" smtClean="0"/>
              <a:t> </a:t>
            </a:r>
            <a:r>
              <a:rPr lang="de-CH" sz="2000" dirty="0" err="1" smtClean="0"/>
              <a:t>analyze</a:t>
            </a:r>
            <a:r>
              <a:rPr lang="de-CH" sz="2000" dirty="0" smtClean="0"/>
              <a:t> </a:t>
            </a:r>
            <a:r>
              <a:rPr lang="de-CH" sz="2000" dirty="0" err="1" smtClean="0"/>
              <a:t>traffic</a:t>
            </a:r>
            <a:r>
              <a:rPr lang="de-CH" sz="2000" dirty="0" smtClean="0"/>
              <a:t> </a:t>
            </a:r>
            <a:r>
              <a:rPr lang="de-CH" sz="2000" dirty="0" err="1" smtClean="0"/>
              <a:t>and</a:t>
            </a:r>
            <a:r>
              <a:rPr lang="de-CH" sz="2000" dirty="0" smtClean="0"/>
              <a:t> </a:t>
            </a:r>
            <a:r>
              <a:rPr lang="de-CH" sz="2000" dirty="0" err="1" smtClean="0"/>
              <a:t>adjust</a:t>
            </a:r>
            <a:r>
              <a:rPr lang="de-CH" sz="2000" dirty="0" smtClean="0"/>
              <a:t> </a:t>
            </a:r>
            <a:r>
              <a:rPr lang="de-CH" sz="2000" dirty="0" err="1" smtClean="0"/>
              <a:t>system</a:t>
            </a:r>
            <a:r>
              <a:rPr lang="de-CH" sz="2000" dirty="0" smtClean="0"/>
              <a:t> </a:t>
            </a:r>
            <a:r>
              <a:rPr lang="de-CH" sz="2000" dirty="0" err="1" smtClean="0"/>
              <a:t>to</a:t>
            </a:r>
            <a:r>
              <a:rPr lang="de-CH" sz="2000" dirty="0" smtClean="0"/>
              <a:t> </a:t>
            </a:r>
            <a:r>
              <a:rPr lang="de-CH" sz="2000" dirty="0" err="1" smtClean="0"/>
              <a:t>optimize</a:t>
            </a:r>
            <a:r>
              <a:rPr lang="de-CH" sz="2000" dirty="0" smtClean="0"/>
              <a:t> </a:t>
            </a:r>
            <a:r>
              <a:rPr lang="de-CH" sz="2000" dirty="0" err="1" smtClean="0"/>
              <a:t>flow</a:t>
            </a:r>
            <a:endParaRPr lang="de-CH" sz="2000" dirty="0" smtClean="0"/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de-CH" sz="2000" dirty="0"/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de-CH" sz="2000" dirty="0" smtClean="0"/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de-CH" sz="2000" dirty="0" smtClean="0"/>
          </a:p>
        </p:txBody>
      </p:sp>
      <p:sp>
        <p:nvSpPr>
          <p:cNvPr id="8" name="Rechteck 7"/>
          <p:cNvSpPr/>
          <p:nvPr/>
        </p:nvSpPr>
        <p:spPr bwMode="auto">
          <a:xfrm>
            <a:off x="7162800" y="152807"/>
            <a:ext cx="1285875" cy="41869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endParaRPr kumimoji="0" lang="de-CH" sz="1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3552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Introduction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1C182-9011-41AD-B7AB-8AB2C2994CAE}" type="datetime2">
              <a:rPr lang="de-DE" smtClean="0"/>
              <a:pPr/>
              <a:t>Montag, 16. Dezember 2013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8229F4-D04A-4D3F-B0C5-1ADC171ACFA0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Departement/Institut/Gruppe</a:t>
            </a:r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704849" y="1684020"/>
            <a:ext cx="8096251" cy="4632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CH" sz="2000" dirty="0"/>
              <a:t>This </a:t>
            </a:r>
            <a:r>
              <a:rPr lang="de-CH" sz="2000" dirty="0" err="1"/>
              <a:t>study</a:t>
            </a:r>
            <a:r>
              <a:rPr lang="de-CH" sz="2000" dirty="0"/>
              <a:t> </a:t>
            </a:r>
            <a:r>
              <a:rPr lang="de-CH" sz="2000" dirty="0" err="1"/>
              <a:t>concentrates</a:t>
            </a:r>
            <a:r>
              <a:rPr lang="de-CH" sz="2000" dirty="0"/>
              <a:t> on </a:t>
            </a:r>
            <a:r>
              <a:rPr lang="de-CH" sz="2000" dirty="0" err="1" smtClean="0"/>
              <a:t>the</a:t>
            </a:r>
            <a:r>
              <a:rPr lang="de-CH" sz="2000" dirty="0" smtClean="0"/>
              <a:t> </a:t>
            </a:r>
            <a:r>
              <a:rPr lang="de-CH" sz="2000" dirty="0" err="1" smtClean="0"/>
              <a:t>three</a:t>
            </a:r>
            <a:r>
              <a:rPr lang="de-CH" sz="2000" dirty="0" smtClean="0"/>
              <a:t> different </a:t>
            </a:r>
            <a:r>
              <a:rPr lang="de-CH" sz="2000" dirty="0" err="1" smtClean="0"/>
              <a:t>paths</a:t>
            </a:r>
            <a:r>
              <a:rPr lang="de-CH" sz="2000" dirty="0" smtClean="0"/>
              <a:t> </a:t>
            </a:r>
            <a:r>
              <a:rPr lang="de-CH" sz="2000" dirty="0" err="1"/>
              <a:t>between</a:t>
            </a:r>
            <a:r>
              <a:rPr lang="de-CH" sz="2000" dirty="0"/>
              <a:t> «Central» </a:t>
            </a:r>
            <a:r>
              <a:rPr lang="de-CH" sz="2000" dirty="0" err="1"/>
              <a:t>and</a:t>
            </a:r>
            <a:r>
              <a:rPr lang="de-CH" sz="2000" dirty="0"/>
              <a:t> ETH </a:t>
            </a:r>
            <a:r>
              <a:rPr lang="de-CH" sz="2000" dirty="0" err="1"/>
              <a:t>main</a:t>
            </a:r>
            <a:r>
              <a:rPr lang="de-CH" sz="2000" dirty="0"/>
              <a:t> </a:t>
            </a:r>
            <a:r>
              <a:rPr lang="de-CH" sz="2000" dirty="0" err="1"/>
              <a:t>building</a:t>
            </a:r>
            <a:endParaRPr lang="de-CH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CH" sz="2000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de-CH" sz="2000" dirty="0" err="1"/>
              <a:t>Aim</a:t>
            </a:r>
            <a:r>
              <a:rPr lang="de-CH" sz="2000" dirty="0"/>
              <a:t> </a:t>
            </a:r>
            <a:r>
              <a:rPr lang="de-CH" sz="2000" dirty="0" err="1"/>
              <a:t>of</a:t>
            </a:r>
            <a:r>
              <a:rPr lang="de-CH" sz="2000" dirty="0"/>
              <a:t> </a:t>
            </a:r>
            <a:r>
              <a:rPr lang="de-CH" sz="2000" dirty="0" err="1"/>
              <a:t>the</a:t>
            </a:r>
            <a:r>
              <a:rPr lang="de-CH" sz="2000" dirty="0"/>
              <a:t> </a:t>
            </a:r>
            <a:r>
              <a:rPr lang="de-CH" sz="2000" dirty="0" err="1"/>
              <a:t>study</a:t>
            </a:r>
            <a:r>
              <a:rPr lang="de-CH" sz="2000" dirty="0" smtClean="0"/>
              <a:t>:</a:t>
            </a:r>
            <a:endParaRPr lang="de-CH" sz="2000" dirty="0"/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de-CH" sz="2000" dirty="0" err="1" smtClean="0"/>
              <a:t>Simulate</a:t>
            </a:r>
            <a:r>
              <a:rPr lang="de-CH" sz="2000" dirty="0" smtClean="0"/>
              <a:t> </a:t>
            </a:r>
            <a:r>
              <a:rPr lang="de-CH" sz="2000" dirty="0" err="1"/>
              <a:t>current</a:t>
            </a:r>
            <a:r>
              <a:rPr lang="de-CH" sz="2000" dirty="0"/>
              <a:t> </a:t>
            </a:r>
            <a:r>
              <a:rPr lang="de-CH" sz="2000" dirty="0" err="1"/>
              <a:t>situation</a:t>
            </a:r>
            <a:r>
              <a:rPr lang="de-CH" sz="2000" dirty="0"/>
              <a:t> in </a:t>
            </a:r>
            <a:r>
              <a:rPr lang="de-CH" sz="2000" dirty="0" err="1" smtClean="0"/>
              <a:t>Zurich</a:t>
            </a:r>
            <a:endParaRPr lang="de-CH" sz="2000" dirty="0" smtClean="0"/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de-CH" sz="2000" dirty="0" err="1" smtClean="0"/>
              <a:t>Analyze</a:t>
            </a:r>
            <a:r>
              <a:rPr lang="de-CH" sz="2000" dirty="0" smtClean="0"/>
              <a:t> </a:t>
            </a:r>
            <a:r>
              <a:rPr lang="de-CH" sz="2000" dirty="0" err="1" smtClean="0"/>
              <a:t>frequency</a:t>
            </a:r>
            <a:r>
              <a:rPr lang="de-CH" sz="2000" dirty="0" smtClean="0"/>
              <a:t> </a:t>
            </a:r>
            <a:r>
              <a:rPr lang="de-CH" sz="2000" dirty="0" err="1" smtClean="0"/>
              <a:t>and</a:t>
            </a:r>
            <a:r>
              <a:rPr lang="de-CH" sz="2000" dirty="0" smtClean="0"/>
              <a:t> </a:t>
            </a:r>
            <a:r>
              <a:rPr lang="de-CH" sz="2000" dirty="0" err="1" smtClean="0"/>
              <a:t>capacity</a:t>
            </a:r>
            <a:r>
              <a:rPr lang="de-CH" sz="2000" dirty="0" smtClean="0"/>
              <a:t> </a:t>
            </a:r>
            <a:r>
              <a:rPr lang="de-CH" sz="2000" dirty="0" err="1" smtClean="0"/>
              <a:t>influence</a:t>
            </a:r>
            <a:r>
              <a:rPr lang="de-CH" sz="2000" dirty="0" smtClean="0"/>
              <a:t> on </a:t>
            </a:r>
            <a:r>
              <a:rPr lang="de-CH" sz="2000" dirty="0" err="1" smtClean="0"/>
              <a:t>path</a:t>
            </a:r>
            <a:r>
              <a:rPr lang="de-CH" sz="2000" dirty="0" smtClean="0"/>
              <a:t> </a:t>
            </a:r>
            <a:r>
              <a:rPr lang="de-CH" sz="2000" dirty="0" err="1" smtClean="0"/>
              <a:t>loadings</a:t>
            </a:r>
            <a:endParaRPr lang="de-CH" sz="2000" dirty="0" smtClean="0"/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de-CH" sz="2000" dirty="0" smtClean="0"/>
              <a:t>Study </a:t>
            </a:r>
            <a:r>
              <a:rPr lang="de-CH" sz="2000" dirty="0" err="1" smtClean="0"/>
              <a:t>impact</a:t>
            </a:r>
            <a:r>
              <a:rPr lang="de-CH" sz="2000" dirty="0" smtClean="0"/>
              <a:t> </a:t>
            </a:r>
            <a:r>
              <a:rPr lang="de-CH" sz="2000" dirty="0" err="1" smtClean="0"/>
              <a:t>of</a:t>
            </a:r>
            <a:r>
              <a:rPr lang="de-CH" sz="2000" dirty="0" smtClean="0"/>
              <a:t> </a:t>
            </a:r>
            <a:r>
              <a:rPr lang="de-CH" sz="2000" dirty="0" err="1" smtClean="0"/>
              <a:t>agents</a:t>
            </a:r>
            <a:r>
              <a:rPr lang="de-CH" sz="2000" dirty="0" smtClean="0"/>
              <a:t> </a:t>
            </a:r>
            <a:r>
              <a:rPr lang="de-CH" sz="2000" dirty="0" err="1" smtClean="0"/>
              <a:t>restricted</a:t>
            </a:r>
            <a:r>
              <a:rPr lang="de-CH" sz="2000" dirty="0" smtClean="0"/>
              <a:t> </a:t>
            </a:r>
            <a:r>
              <a:rPr lang="de-CH" sz="2000" dirty="0" err="1" smtClean="0"/>
              <a:t>to</a:t>
            </a:r>
            <a:r>
              <a:rPr lang="de-CH" sz="2000" dirty="0" smtClean="0"/>
              <a:t> </a:t>
            </a:r>
            <a:r>
              <a:rPr lang="de-CH" sz="2000" dirty="0" err="1" smtClean="0"/>
              <a:t>one</a:t>
            </a:r>
            <a:r>
              <a:rPr lang="de-CH" sz="2000" dirty="0" smtClean="0"/>
              <a:t> </a:t>
            </a:r>
            <a:r>
              <a:rPr lang="de-CH" sz="2000" dirty="0" err="1" smtClean="0"/>
              <a:t>path</a:t>
            </a:r>
            <a:endParaRPr lang="de-CH" sz="2000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de-CH" sz="20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de-CH" sz="2000" dirty="0"/>
          </a:p>
        </p:txBody>
      </p:sp>
      <p:sp>
        <p:nvSpPr>
          <p:cNvPr id="8" name="Rechteck 7"/>
          <p:cNvSpPr/>
          <p:nvPr/>
        </p:nvSpPr>
        <p:spPr bwMode="auto">
          <a:xfrm>
            <a:off x="7162800" y="152807"/>
            <a:ext cx="1285875" cy="41869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endParaRPr kumimoji="0" lang="de-CH" sz="1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30348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Materials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Methods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1C182-9011-41AD-B7AB-8AB2C2994CAE}" type="datetime2">
              <a:rPr lang="de-DE" smtClean="0"/>
              <a:pPr/>
              <a:t>Montag, 16. Dezember 2013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8229F4-D04A-4D3F-B0C5-1ADC171ACFA0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Departement/Institut/Gruppe</a:t>
            </a:r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752474" y="1685925"/>
            <a:ext cx="785812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2000" dirty="0" err="1" smtClean="0"/>
              <a:t>From</a:t>
            </a:r>
            <a:r>
              <a:rPr lang="de-CH" sz="2000" dirty="0" smtClean="0"/>
              <a:t> Central, </a:t>
            </a:r>
            <a:r>
              <a:rPr lang="de-CH" sz="2000" dirty="0" err="1" smtClean="0"/>
              <a:t>three</a:t>
            </a:r>
            <a:r>
              <a:rPr lang="de-CH" sz="2000" dirty="0" smtClean="0"/>
              <a:t> different </a:t>
            </a:r>
            <a:r>
              <a:rPr lang="de-CH" sz="2000" dirty="0" err="1" smtClean="0"/>
              <a:t>paths</a:t>
            </a:r>
            <a:r>
              <a:rPr lang="de-CH" sz="2000" dirty="0" smtClean="0"/>
              <a:t> </a:t>
            </a:r>
            <a:r>
              <a:rPr lang="de-CH" sz="2000" dirty="0" err="1" smtClean="0"/>
              <a:t>can</a:t>
            </a:r>
            <a:r>
              <a:rPr lang="de-CH" sz="2000" dirty="0" smtClean="0"/>
              <a:t> </a:t>
            </a:r>
            <a:r>
              <a:rPr lang="de-CH" sz="2000" dirty="0" err="1" smtClean="0"/>
              <a:t>be</a:t>
            </a:r>
            <a:r>
              <a:rPr lang="de-CH" sz="2000" dirty="0" smtClean="0"/>
              <a:t> </a:t>
            </a:r>
            <a:r>
              <a:rPr lang="de-CH" sz="2000" dirty="0" err="1" smtClean="0"/>
              <a:t>chosen</a:t>
            </a:r>
            <a:r>
              <a:rPr lang="de-CH" sz="2000" dirty="0" smtClean="0"/>
              <a:t>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2000" dirty="0" err="1" smtClean="0"/>
              <a:t>Polybahn</a:t>
            </a:r>
            <a:r>
              <a:rPr lang="de-CH" sz="2000" dirty="0" smtClean="0"/>
              <a:t> 		( 2 min 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2000" dirty="0" smtClean="0"/>
              <a:t>Tram				( 5 min 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2000" dirty="0" smtClean="0"/>
              <a:t>Walking			( 8 min 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de-CH" sz="1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2000" dirty="0" err="1" smtClean="0"/>
              <a:t>Paths</a:t>
            </a:r>
            <a:r>
              <a:rPr lang="de-CH" sz="2000" dirty="0" smtClean="0"/>
              <a:t> </a:t>
            </a:r>
            <a:r>
              <a:rPr lang="de-CH" sz="2000" dirty="0" err="1" smtClean="0"/>
              <a:t>differ</a:t>
            </a:r>
            <a:r>
              <a:rPr lang="de-CH" sz="2000" dirty="0" smtClean="0"/>
              <a:t> in: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2000" dirty="0" smtClean="0"/>
              <a:t>Travel time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2000" dirty="0" err="1" smtClean="0"/>
              <a:t>Frequency</a:t>
            </a:r>
            <a:r>
              <a:rPr lang="de-CH" sz="2000" dirty="0" smtClean="0"/>
              <a:t> </a:t>
            </a:r>
            <a:r>
              <a:rPr lang="de-CH" sz="2000" dirty="0" err="1" smtClean="0"/>
              <a:t>of</a:t>
            </a:r>
            <a:r>
              <a:rPr lang="de-CH" sz="2000" dirty="0" smtClean="0"/>
              <a:t> </a:t>
            </a:r>
            <a:r>
              <a:rPr lang="de-CH" sz="2000" dirty="0" err="1" smtClean="0"/>
              <a:t>departure</a:t>
            </a:r>
            <a:endParaRPr lang="de-CH" sz="2000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2000" dirty="0" err="1" smtClean="0"/>
              <a:t>Capacity</a:t>
            </a:r>
            <a:endParaRPr lang="de-CH" sz="2000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de-CH" sz="2000" dirty="0" smtClean="0"/>
          </a:p>
        </p:txBody>
      </p:sp>
      <p:sp>
        <p:nvSpPr>
          <p:cNvPr id="8" name="Rechteck 7"/>
          <p:cNvSpPr/>
          <p:nvPr/>
        </p:nvSpPr>
        <p:spPr bwMode="auto">
          <a:xfrm>
            <a:off x="7162800" y="152807"/>
            <a:ext cx="1285875" cy="41869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endParaRPr kumimoji="0" lang="de-CH" sz="1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58824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Paths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1C182-9011-41AD-B7AB-8AB2C2994CAE}" type="datetime2">
              <a:rPr lang="de-DE" smtClean="0"/>
              <a:pPr/>
              <a:t>Montag, 16. Dezember 2013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8229F4-D04A-4D3F-B0C5-1ADC171ACFA0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Departement/Institut/Gruppe</a:t>
            </a:r>
            <a:endParaRPr lang="de-DE"/>
          </a:p>
        </p:txBody>
      </p:sp>
      <p:pic>
        <p:nvPicPr>
          <p:cNvPr id="2050" name="Picture 2" descr="C:\Users\ABiri\Documents\GitHub\Main_Branch\presentation\Visua_path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99" y="1696394"/>
            <a:ext cx="8618042" cy="422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/>
          <p:cNvSpPr/>
          <p:nvPr/>
        </p:nvSpPr>
        <p:spPr bwMode="auto">
          <a:xfrm>
            <a:off x="7162800" y="152807"/>
            <a:ext cx="1285875" cy="41869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endParaRPr kumimoji="0" lang="de-CH" sz="1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36218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Materials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Methods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1C182-9011-41AD-B7AB-8AB2C2994CAE}" type="datetime2">
              <a:rPr lang="de-DE" smtClean="0"/>
              <a:pPr/>
              <a:t>Montag, 16. Dezember 2013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8229F4-D04A-4D3F-B0C5-1ADC171ACFA0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Departement/Institut/Gruppe</a:t>
            </a:r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491216" y="1685925"/>
            <a:ext cx="785812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2000" dirty="0" smtClean="0"/>
              <a:t>Agent-</a:t>
            </a:r>
            <a:r>
              <a:rPr lang="de-CH" sz="2000" dirty="0" err="1" smtClean="0"/>
              <a:t>based</a:t>
            </a:r>
            <a:r>
              <a:rPr lang="de-CH" sz="2000" dirty="0" smtClean="0"/>
              <a:t>, time-</a:t>
            </a:r>
            <a:r>
              <a:rPr lang="de-CH" sz="2000" dirty="0" err="1" smtClean="0"/>
              <a:t>depending</a:t>
            </a:r>
            <a:r>
              <a:rPr lang="de-CH" sz="2000" dirty="0" smtClean="0"/>
              <a:t> </a:t>
            </a:r>
            <a:r>
              <a:rPr lang="de-CH" sz="2000" dirty="0" err="1" smtClean="0"/>
              <a:t>model</a:t>
            </a:r>
            <a:endParaRPr lang="de-CH" sz="2000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2000" dirty="0" smtClean="0"/>
              <a:t>14’400 time </a:t>
            </a:r>
            <a:r>
              <a:rPr lang="de-CH" sz="2000" dirty="0" err="1" smtClean="0"/>
              <a:t>steps</a:t>
            </a:r>
            <a:r>
              <a:rPr lang="de-CH" sz="2000" dirty="0" smtClean="0"/>
              <a:t> </a:t>
            </a:r>
            <a:r>
              <a:rPr lang="de-CH" sz="2000" dirty="0" err="1" smtClean="0"/>
              <a:t>of</a:t>
            </a:r>
            <a:r>
              <a:rPr lang="de-CH" sz="2000" dirty="0" smtClean="0"/>
              <a:t> 10 sec  → </a:t>
            </a:r>
            <a:r>
              <a:rPr lang="de-CH" sz="2000" dirty="0" err="1" smtClean="0"/>
              <a:t>simulate</a:t>
            </a:r>
            <a:r>
              <a:rPr lang="de-CH" sz="2000" dirty="0" smtClean="0"/>
              <a:t> 4 </a:t>
            </a:r>
            <a:r>
              <a:rPr lang="de-CH" sz="2000" dirty="0" err="1" smtClean="0"/>
              <a:t>hours</a:t>
            </a:r>
            <a:endParaRPr lang="de-CH" sz="2000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2000" dirty="0" smtClean="0"/>
              <a:t>Sinus </a:t>
            </a:r>
            <a:r>
              <a:rPr lang="de-CH" sz="2000" dirty="0" err="1" smtClean="0"/>
              <a:t>function</a:t>
            </a:r>
            <a:r>
              <a:rPr lang="de-CH" sz="2000" dirty="0" smtClean="0"/>
              <a:t> </a:t>
            </a:r>
            <a:r>
              <a:rPr lang="de-CH" sz="2000" dirty="0" err="1" smtClean="0"/>
              <a:t>simulates</a:t>
            </a:r>
            <a:r>
              <a:rPr lang="de-CH" sz="2000" dirty="0" smtClean="0"/>
              <a:t> </a:t>
            </a:r>
            <a:r>
              <a:rPr lang="de-CH" sz="2000" dirty="0" err="1" smtClean="0"/>
              <a:t>arriving</a:t>
            </a:r>
            <a:r>
              <a:rPr lang="de-CH" sz="2000" dirty="0" smtClean="0"/>
              <a:t> </a:t>
            </a:r>
            <a:r>
              <a:rPr lang="de-CH" sz="2000" dirty="0" err="1" smtClean="0"/>
              <a:t>agents</a:t>
            </a:r>
            <a:endParaRPr lang="de-CH" sz="2000" dirty="0" smtClean="0"/>
          </a:p>
          <a:p>
            <a:pPr lvl="1">
              <a:lnSpc>
                <a:spcPct val="150000"/>
              </a:lnSpc>
            </a:pPr>
            <a:endParaRPr lang="de-CH" sz="10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2000" dirty="0" err="1" smtClean="0"/>
              <a:t>Three</a:t>
            </a:r>
            <a:r>
              <a:rPr lang="de-CH" sz="2000" dirty="0" smtClean="0"/>
              <a:t> different </a:t>
            </a:r>
            <a:r>
              <a:rPr lang="de-CH" sz="2000" dirty="0" err="1" smtClean="0"/>
              <a:t>parts</a:t>
            </a:r>
            <a:r>
              <a:rPr lang="de-CH" sz="2000" dirty="0" smtClean="0"/>
              <a:t>: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de-CH" sz="2000" dirty="0" err="1" smtClean="0"/>
              <a:t>Creating</a:t>
            </a:r>
            <a:r>
              <a:rPr lang="de-CH" sz="2000" dirty="0" smtClean="0"/>
              <a:t> </a:t>
            </a:r>
            <a:r>
              <a:rPr lang="de-CH" sz="2000" dirty="0" err="1" smtClean="0"/>
              <a:t>agents</a:t>
            </a:r>
            <a:endParaRPr lang="de-CH" sz="2000" dirty="0" smtClean="0"/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de-CH" sz="2000" dirty="0" err="1" smtClean="0"/>
              <a:t>Simulate</a:t>
            </a:r>
            <a:r>
              <a:rPr lang="de-CH" sz="2000" dirty="0" smtClean="0"/>
              <a:t> </a:t>
            </a:r>
            <a:r>
              <a:rPr lang="de-CH" sz="2000" dirty="0" err="1" smtClean="0"/>
              <a:t>travel</a:t>
            </a:r>
            <a:endParaRPr lang="de-CH" sz="2000" dirty="0" smtClean="0"/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de-CH" sz="2000" dirty="0" err="1" smtClean="0"/>
              <a:t>Visualize</a:t>
            </a:r>
            <a:r>
              <a:rPr lang="de-CH" sz="2000" dirty="0" smtClean="0"/>
              <a:t> </a:t>
            </a:r>
            <a:r>
              <a:rPr lang="de-CH" sz="2000" dirty="0" err="1" smtClean="0"/>
              <a:t>movements</a:t>
            </a:r>
            <a:endParaRPr lang="de-CH" sz="2000" dirty="0" smtClean="0"/>
          </a:p>
        </p:txBody>
      </p:sp>
      <p:sp>
        <p:nvSpPr>
          <p:cNvPr id="7" name="Rechteck 6"/>
          <p:cNvSpPr/>
          <p:nvPr/>
        </p:nvSpPr>
        <p:spPr bwMode="auto">
          <a:xfrm>
            <a:off x="7162800" y="152807"/>
            <a:ext cx="1285875" cy="41869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endParaRPr kumimoji="0" lang="de-CH" sz="1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3815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1C182-9011-41AD-B7AB-8AB2C2994CAE}" type="datetime2">
              <a:rPr lang="de-DE" smtClean="0"/>
              <a:pPr/>
              <a:t>Montag, 16. Dezember 2013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8229F4-D04A-4D3F-B0C5-1ADC171ACFA0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Departement/Institut/Gruppe</a:t>
            </a:r>
            <a:endParaRPr lang="de-DE"/>
          </a:p>
        </p:txBody>
      </p:sp>
      <p:sp>
        <p:nvSpPr>
          <p:cNvPr id="7" name="Rechteck 6"/>
          <p:cNvSpPr/>
          <p:nvPr/>
        </p:nvSpPr>
        <p:spPr bwMode="auto">
          <a:xfrm>
            <a:off x="7162800" y="152807"/>
            <a:ext cx="1285875" cy="41869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endParaRPr kumimoji="0" lang="de-CH" sz="1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97355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CC ETH Zürich">
  <a:themeElements>
    <a:clrScheme name="ETH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335B"/>
      </a:accent1>
      <a:accent2>
        <a:srgbClr val="005091"/>
      </a:accent2>
      <a:accent3>
        <a:srgbClr val="7FA7C8"/>
      </a:accent3>
      <a:accent4>
        <a:srgbClr val="BFD3E3"/>
      </a:accent4>
      <a:accent5>
        <a:srgbClr val="F5A858"/>
      </a:accent5>
      <a:accent6>
        <a:srgbClr val="7A4A60"/>
      </a:accent6>
      <a:hlink>
        <a:srgbClr val="52ADE7"/>
      </a:hlink>
      <a:folHlink>
        <a:srgbClr val="C7E4F7"/>
      </a:folHlink>
    </a:clrScheme>
    <a:fontScheme name="1_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36000" rIns="0" bIns="3600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ts val="2400"/>
          </a:lnSpc>
          <a:spcBef>
            <a:spcPts val="600"/>
          </a:spcBef>
          <a:spcAft>
            <a:spcPct val="0"/>
          </a:spcAft>
          <a:buClr>
            <a:srgbClr val="2A6AB3"/>
          </a:buClr>
          <a:buSzPct val="110000"/>
          <a:buFont typeface="Wingdings" pitchFamily="16" charset="2"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36000" rIns="0" bIns="3600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ts val="2400"/>
          </a:lnSpc>
          <a:spcBef>
            <a:spcPts val="600"/>
          </a:spcBef>
          <a:spcAft>
            <a:spcPct val="0"/>
          </a:spcAft>
          <a:buClr>
            <a:srgbClr val="2A6AB3"/>
          </a:buClr>
          <a:buSzPct val="110000"/>
          <a:buFont typeface="Wingdings" pitchFamily="16" charset="2"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263</Words>
  <Application>Microsoft Office PowerPoint</Application>
  <PresentationFormat>Bildschirmpräsentation (4:3)</PresentationFormat>
  <Paragraphs>110</Paragraphs>
  <Slides>15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Master CC ETH Zürich</vt:lpstr>
      <vt:lpstr>A Hitchhikers Guide to the ETH</vt:lpstr>
      <vt:lpstr>Motivation</vt:lpstr>
      <vt:lpstr>Overview</vt:lpstr>
      <vt:lpstr>Introduction</vt:lpstr>
      <vt:lpstr>Introduction</vt:lpstr>
      <vt:lpstr>Materials and Methods</vt:lpstr>
      <vt:lpstr>Paths</vt:lpstr>
      <vt:lpstr>Materials and Methods</vt:lpstr>
      <vt:lpstr>PowerPoint-Präsentation</vt:lpstr>
      <vt:lpstr>Results</vt:lpstr>
      <vt:lpstr>Results</vt:lpstr>
      <vt:lpstr>Results</vt:lpstr>
      <vt:lpstr>Results</vt:lpstr>
      <vt:lpstr>Conclusion</vt:lpstr>
      <vt:lpstr>Discussion / 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Renato</dc:creator>
  <cp:lastModifiedBy>ABiri</cp:lastModifiedBy>
  <cp:revision>265</cp:revision>
  <cp:lastPrinted>2008-03-19T15:04:09Z</cp:lastPrinted>
  <dcterms:modified xsi:type="dcterms:W3CDTF">2013-12-16T14:43:37Z</dcterms:modified>
</cp:coreProperties>
</file>