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61" r:id="rId4"/>
    <p:sldId id="258" r:id="rId5"/>
    <p:sldId id="259" r:id="rId6"/>
    <p:sldId id="267" r:id="rId7"/>
    <p:sldId id="265" r:id="rId8"/>
    <p:sldId id="266" r:id="rId9"/>
    <p:sldId id="268" r:id="rId10"/>
    <p:sldId id="262" r:id="rId11"/>
    <p:sldId id="263" r:id="rId12"/>
    <p:sldId id="264" r:id="rId13"/>
    <p:sldId id="271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007AC2"/>
    <a:srgbClr val="000000"/>
    <a:srgbClr val="A3238E"/>
    <a:srgbClr val="FFFFFF"/>
    <a:srgbClr val="9BBB59"/>
    <a:srgbClr val="F79646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1"/>
    <p:restoredTop sz="89013" autoAdjust="0"/>
  </p:normalViewPr>
  <p:slideViewPr>
    <p:cSldViewPr snapToGrid="0" snapToObjects="1">
      <p:cViewPr varScale="1">
        <p:scale>
          <a:sx n="122" d="100"/>
          <a:sy n="122" d="100"/>
        </p:scale>
        <p:origin x="4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064B-6A1C-B445-8E5B-FDFABB0F306C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45267-E1A4-074A-A884-6BFE3F4E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0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158F-4718-C54C-BFA5-ADFB09EEAD9C}" type="datetime1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E8C-CFD6-E540-8CE1-0232512249C2}" type="datetime1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2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8BF4-C97B-F445-A331-9D98132FB0F2}" type="datetime1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13E-B985-C644-AC4A-007284298B82}" type="datetime1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5BB2-61F9-DE4C-9217-9E28B9286BD6}" type="datetime1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E5-456D-D14D-80B1-26F30B6827DF}" type="datetime1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6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0F-92D2-EE4D-AB30-C51B3ABD0ECB}" type="datetime1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05B-F78A-7447-929B-285222BF0CAF}" type="datetime1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5DF4-3EBA-4E4B-9F2A-19D1128FE925}" type="datetime1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339-25A7-D445-AE93-317779BE9573}" type="datetime1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B92-FCB3-0A4E-913E-6BEC59C715FD}" type="datetime1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A8B6-B518-5B42-8126-4227EDE76FED}" type="datetime1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rgbClr val="4F81BD"/>
          </a:solidFill>
          <a:latin typeface="Seravek Medium" panose="020B0503040000020004" pitchFamily="34" charset="0"/>
          <a:ea typeface="+mj-ea"/>
          <a:cs typeface="Seravek Medium" panose="020B05030400000200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eravek Light"/>
          <a:ea typeface="+mn-ea"/>
          <a:cs typeface="Seravek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0" kern="1200">
          <a:solidFill>
            <a:schemeClr val="tx1"/>
          </a:solidFill>
          <a:latin typeface="Seravek ExtraLight"/>
          <a:ea typeface="+mn-ea"/>
          <a:cs typeface="Seravek Extra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Seravek ExtraLight"/>
          <a:ea typeface="+mn-ea"/>
          <a:cs typeface="Seravek Extra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Seravek ExtraLight"/>
          <a:ea typeface="+mn-ea"/>
          <a:cs typeface="Seravek Extra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Seravek ExtraLight"/>
          <a:ea typeface="+mn-ea"/>
          <a:cs typeface="Seravek Extra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2x.us/data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35CD-8C58-A848-B2C5-927D46626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594BC-FD97-4A45-A9C7-E56350452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2E929-A80E-DD4B-85B2-975DC0A7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480" y="0"/>
            <a:ext cx="9411480" cy="51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3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54D-6606-8544-A7A4-E3E90B08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all of our wonderful organizers, committee-members, and volunteers!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7711-8370-1C46-8CAD-4240F536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DATA’19 Chairs</a:t>
            </a:r>
          </a:p>
          <a:p>
            <a:pPr lvl="1"/>
            <a:r>
              <a:rPr lang="en-US" dirty="0" err="1"/>
              <a:t>Shijia</a:t>
            </a:r>
            <a:r>
              <a:rPr lang="en-US" dirty="0"/>
              <a:t> Pan, Flora Salim, Mikkel </a:t>
            </a:r>
            <a:r>
              <a:rPr lang="en-US" dirty="0" err="1"/>
              <a:t>Baun</a:t>
            </a:r>
            <a:r>
              <a:rPr lang="en-US" dirty="0"/>
              <a:t> </a:t>
            </a:r>
            <a:r>
              <a:rPr lang="en-US" dirty="0" err="1"/>
              <a:t>Kjærgaard</a:t>
            </a:r>
            <a:r>
              <a:rPr lang="en-US" dirty="0"/>
              <a:t>, and Pat </a:t>
            </a:r>
            <a:r>
              <a:rPr lang="en-US" dirty="0" err="1"/>
              <a:t>Pannuto</a:t>
            </a:r>
            <a:endParaRPr lang="en-US" dirty="0"/>
          </a:p>
          <a:p>
            <a:r>
              <a:rPr lang="en-US" dirty="0"/>
              <a:t>DATA’19 Advising Committee</a:t>
            </a:r>
          </a:p>
          <a:p>
            <a:pPr lvl="1"/>
            <a:r>
              <a:rPr lang="en-US" dirty="0" err="1"/>
              <a:t>Jie</a:t>
            </a:r>
            <a:r>
              <a:rPr lang="en-US" dirty="0"/>
              <a:t> Gao, Pei Zhang, Prabal Dutta, </a:t>
            </a:r>
            <a:r>
              <a:rPr lang="en-US" dirty="0" err="1"/>
              <a:t>Jie</a:t>
            </a:r>
            <a:r>
              <a:rPr lang="en-US" dirty="0"/>
              <a:t> Liu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F84C9-F339-B84D-B8D5-B2B65766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8858-2826-EB4C-9547-2679446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our wonderful Program Committee!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277A-2FD9-1948-B1D8-98127693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Jorge Ortiz</a:t>
            </a:r>
            <a:r>
              <a:rPr lang="en-US" dirty="0"/>
              <a:t>, Rutgers University </a:t>
            </a:r>
          </a:p>
          <a:p>
            <a:r>
              <a:rPr lang="en-US" b="1" dirty="0"/>
              <a:t>Wen Hu</a:t>
            </a:r>
            <a:r>
              <a:rPr lang="en-US" dirty="0"/>
              <a:t>, University of New South Wales (UNSW) </a:t>
            </a:r>
          </a:p>
          <a:p>
            <a:r>
              <a:rPr lang="en-US" b="1" dirty="0"/>
              <a:t>Olga </a:t>
            </a:r>
            <a:r>
              <a:rPr lang="en-US" b="1" dirty="0" err="1"/>
              <a:t>Saukh</a:t>
            </a:r>
            <a:r>
              <a:rPr lang="en-US" dirty="0"/>
              <a:t>, TU Graz </a:t>
            </a:r>
          </a:p>
          <a:p>
            <a:r>
              <a:rPr lang="en-US" b="1" dirty="0"/>
              <a:t>Jun Han</a:t>
            </a:r>
            <a:r>
              <a:rPr lang="en-US" dirty="0"/>
              <a:t>, National University of Singapore </a:t>
            </a:r>
          </a:p>
          <a:p>
            <a:r>
              <a:rPr lang="en-US" b="1" dirty="0" err="1"/>
              <a:t>Brano</a:t>
            </a:r>
            <a:r>
              <a:rPr lang="en-US" b="1" dirty="0"/>
              <a:t> </a:t>
            </a:r>
            <a:r>
              <a:rPr lang="en-US" b="1" dirty="0" err="1"/>
              <a:t>Kusy</a:t>
            </a:r>
            <a:r>
              <a:rPr lang="en-US" dirty="0"/>
              <a:t>, CSIRO </a:t>
            </a:r>
          </a:p>
          <a:p>
            <a:r>
              <a:rPr lang="en-US" b="1" dirty="0"/>
              <a:t>Chris </a:t>
            </a:r>
            <a:r>
              <a:rPr lang="en-US" b="1" dirty="0" err="1"/>
              <a:t>Xiaoxuan</a:t>
            </a:r>
            <a:r>
              <a:rPr lang="en-US" dirty="0"/>
              <a:t>, Lu University of Oxford </a:t>
            </a:r>
          </a:p>
          <a:p>
            <a:r>
              <a:rPr lang="en-US" b="1" dirty="0"/>
              <a:t>Wan Du</a:t>
            </a:r>
            <a:r>
              <a:rPr lang="en-US" dirty="0"/>
              <a:t>, University of California, Merced </a:t>
            </a:r>
          </a:p>
          <a:p>
            <a:r>
              <a:rPr lang="en-US" b="1" dirty="0" err="1"/>
              <a:t>Arun</a:t>
            </a:r>
            <a:r>
              <a:rPr lang="en-US" b="1" dirty="0"/>
              <a:t> Vishwanath</a:t>
            </a:r>
            <a:r>
              <a:rPr lang="en-US" dirty="0"/>
              <a:t>, IBM Research Australia </a:t>
            </a:r>
          </a:p>
          <a:p>
            <a:r>
              <a:rPr lang="en-US" b="1" dirty="0"/>
              <a:t>Clayton Miller</a:t>
            </a:r>
            <a:r>
              <a:rPr lang="en-US" dirty="0"/>
              <a:t>, National University of Singapore </a:t>
            </a:r>
          </a:p>
          <a:p>
            <a:r>
              <a:rPr lang="en-US" b="1" dirty="0"/>
              <a:t>Salvatore Carlucci</a:t>
            </a:r>
            <a:r>
              <a:rPr lang="en-US" dirty="0"/>
              <a:t>, NTNU </a:t>
            </a:r>
          </a:p>
          <a:p>
            <a:r>
              <a:rPr lang="en-US" b="1" dirty="0"/>
              <a:t>Rachel Cardell-Oliver</a:t>
            </a:r>
            <a:r>
              <a:rPr lang="en-US" dirty="0"/>
              <a:t>, The University of Western Australia </a:t>
            </a:r>
          </a:p>
          <a:p>
            <a:r>
              <a:rPr lang="en-US" b="1" dirty="0"/>
              <a:t>Zoltan Nagy</a:t>
            </a:r>
            <a:r>
              <a:rPr lang="en-US" dirty="0"/>
              <a:t>, UT Austin </a:t>
            </a:r>
          </a:p>
          <a:p>
            <a:r>
              <a:rPr lang="en-US" b="1" dirty="0"/>
              <a:t>Mohammad </a:t>
            </a:r>
            <a:r>
              <a:rPr lang="en-US" b="1" dirty="0" err="1"/>
              <a:t>Saiedur</a:t>
            </a:r>
            <a:r>
              <a:rPr lang="en-US" b="1" dirty="0"/>
              <a:t> </a:t>
            </a:r>
            <a:r>
              <a:rPr lang="en-US" b="1" dirty="0" err="1"/>
              <a:t>Rahaman</a:t>
            </a:r>
            <a:r>
              <a:rPr lang="en-US" dirty="0"/>
              <a:t>, RMIT University </a:t>
            </a:r>
          </a:p>
          <a:p>
            <a:r>
              <a:rPr lang="en-US" b="1" dirty="0" err="1"/>
              <a:t>Fisayo</a:t>
            </a:r>
            <a:r>
              <a:rPr lang="en-US" b="1" dirty="0"/>
              <a:t> Caleb </a:t>
            </a:r>
            <a:r>
              <a:rPr lang="en-US" b="1" dirty="0" err="1"/>
              <a:t>Sangogboye</a:t>
            </a:r>
            <a:r>
              <a:rPr lang="en-US" dirty="0"/>
              <a:t>, University of Southern Denmark </a:t>
            </a:r>
          </a:p>
          <a:p>
            <a:r>
              <a:rPr lang="en-US" b="1" dirty="0" err="1"/>
              <a:t>Yongli</a:t>
            </a:r>
            <a:r>
              <a:rPr lang="en-US" b="1" dirty="0"/>
              <a:t> Ren</a:t>
            </a:r>
            <a:r>
              <a:rPr lang="en-US" dirty="0"/>
              <a:t>, RMIT University </a:t>
            </a:r>
          </a:p>
          <a:p>
            <a:r>
              <a:rPr lang="en-US" b="1" dirty="0"/>
              <a:t>Jason Koh</a:t>
            </a:r>
            <a:r>
              <a:rPr lang="en-US" dirty="0"/>
              <a:t>, University of California, San Diego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782FD-A5FC-D141-BEAB-61E9863E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DAD5-B3C5-C844-B34E-3D92B439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enormous thank you to our Dataset Management Chair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BE4C-DD0F-6548-8DEE-55CA5AC9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Chien</a:t>
            </a:r>
            <a:r>
              <a:rPr lang="en-US" b="1" dirty="0"/>
              <a:t>-Chun Ni</a:t>
            </a:r>
            <a:r>
              <a:rPr lang="en-US" dirty="0"/>
              <a:t>, Yahoo! Research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959F-13B2-274B-A6A4-2BE0C373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s://research.yahoo.com/mobstor/saiba.jpg">
            <a:extLst>
              <a:ext uri="{FF2B5EF4-FFF2-40B4-BE49-F238E27FC236}">
                <a16:creationId xmlns:a16="http://schemas.microsoft.com/office/drawing/2014/main" id="{262BED88-3C35-894E-A0FF-9CDA5202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38184"/>
            <a:ext cx="26670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0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2B44-A242-7546-A43A-376605AA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Logistical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5061-319E-4A45-8833-DFEFB7FC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no food or drink allowed in this building</a:t>
            </a:r>
          </a:p>
          <a:p>
            <a:pPr lvl="1"/>
            <a:r>
              <a:rPr lang="en-US" dirty="0"/>
              <a:t>So coffee breaks are in the quad in the next building over</a:t>
            </a:r>
          </a:p>
          <a:p>
            <a:pPr lvl="1"/>
            <a:r>
              <a:rPr lang="en-US" dirty="0"/>
              <a:t>We’ll find them together?</a:t>
            </a:r>
          </a:p>
          <a:p>
            <a:r>
              <a:rPr lang="en-US" dirty="0"/>
              <a:t>Restrooms</a:t>
            </a:r>
          </a:p>
          <a:p>
            <a:pPr lvl="1"/>
            <a:r>
              <a:rPr lang="en-US" dirty="0"/>
              <a:t>Women’s down the hallway through the doors</a:t>
            </a:r>
          </a:p>
          <a:p>
            <a:pPr lvl="1"/>
            <a:r>
              <a:rPr lang="en-US" dirty="0"/>
              <a:t>Men’s are on floors 1, 3, and 7 (we’re on 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7A071-1C72-824D-B75B-56CB76ED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974C-FF80-0543-B7EB-151881A2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B81E-0A4F-AB4C-A05F-8A4B8DF4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65C3-E02A-F145-81DA-AB02E450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F7B1-D335-D044-A0F3-FC217E21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480" y="0"/>
            <a:ext cx="9411480" cy="51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4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32CD-0215-2947-A101-C993C461F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Second Workshop on Data: Acquisition to Analysis</a:t>
            </a:r>
            <a:br>
              <a:rPr lang="en-US" dirty="0"/>
            </a:br>
            <a:r>
              <a:rPr lang="en-US" i="1" dirty="0"/>
              <a:t>DATA’19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8015D-4FD2-364F-8C18-02F177D1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/>
          <a:p>
            <a:pPr algn="l"/>
            <a:r>
              <a:rPr lang="en-US" b="1" dirty="0"/>
              <a:t>Part of </a:t>
            </a:r>
            <a:r>
              <a:rPr lang="en-US" b="1" dirty="0" err="1"/>
              <a:t>SenSys</a:t>
            </a:r>
            <a:r>
              <a:rPr lang="en-US" b="1" dirty="0"/>
              <a:t>/</a:t>
            </a:r>
            <a:r>
              <a:rPr lang="en-US" b="1" dirty="0" err="1"/>
              <a:t>BuildSys</a:t>
            </a:r>
            <a:r>
              <a:rPr lang="en-US" b="1" dirty="0"/>
              <a:t> 2019</a:t>
            </a:r>
          </a:p>
          <a:p>
            <a:pPr algn="l"/>
            <a:r>
              <a:rPr lang="en-US" dirty="0"/>
              <a:t>At Columbia University in New York City, New York, USA</a:t>
            </a:r>
          </a:p>
          <a:p>
            <a:pPr algn="l"/>
            <a:r>
              <a:rPr lang="en-US" i="1" dirty="0"/>
              <a:t>November 10, 2019</a:t>
            </a:r>
          </a:p>
        </p:txBody>
      </p:sp>
    </p:spTree>
    <p:extLst>
      <p:ext uri="{BB962C8B-B14F-4D97-AF65-F5344CB8AC3E}">
        <p14:creationId xmlns:p14="http://schemas.microsoft.com/office/powerpoint/2010/main" val="16566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F6A0-30C9-AB4D-A19D-DE139C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810120"/>
            <a:ext cx="7772400" cy="1021556"/>
          </a:xfrm>
        </p:spPr>
        <p:txBody>
          <a:bodyPr/>
          <a:lstStyle/>
          <a:p>
            <a:pPr algn="ctr"/>
            <a:r>
              <a:rPr lang="en-US" dirty="0"/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6360-1578-664D-99C8-8F860ED7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810120"/>
            <a:ext cx="7772400" cy="1125140"/>
          </a:xfrm>
        </p:spPr>
        <p:txBody>
          <a:bodyPr/>
          <a:lstStyle/>
          <a:p>
            <a:pPr algn="ctr"/>
            <a:r>
              <a:rPr lang="en-US" dirty="0"/>
              <a:t>Thank you for joining us!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FF0CC-12E7-AC40-9C95-1A30BD3C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975F-7658-AB49-A6FF-BE61DC1A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brief history of DATA</a:t>
            </a:r>
            <a:br>
              <a:rPr lang="en-US" dirty="0"/>
            </a:br>
            <a:r>
              <a:rPr lang="en-US" sz="1400" dirty="0"/>
              <a:t>(It’s only been around two years… </a:t>
            </a:r>
            <a:r>
              <a:rPr lang="en-US" sz="1400" dirty="0">
                <a:sym typeface="Wingdings" pitchFamily="2" charset="2"/>
              </a:rPr>
              <a:t>)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5C96-DD64-9E47-9239-DC06902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IPSN’18 business meeting discussed open access &amp; reproducibility…</a:t>
            </a:r>
          </a:p>
          <a:p>
            <a:r>
              <a:rPr lang="en-US" dirty="0" err="1"/>
              <a:t>Shijia</a:t>
            </a:r>
            <a:r>
              <a:rPr lang="en-US" dirty="0"/>
              <a:t> Pan, Pei Zhang, </a:t>
            </a:r>
            <a:r>
              <a:rPr lang="en-US" dirty="0" err="1"/>
              <a:t>Jie</a:t>
            </a:r>
            <a:r>
              <a:rPr lang="en-US" dirty="0"/>
              <a:t> Gao, and </a:t>
            </a:r>
            <a:r>
              <a:rPr lang="en-US" dirty="0" err="1"/>
              <a:t>Chien</a:t>
            </a:r>
            <a:r>
              <a:rPr lang="en-US" dirty="0"/>
              <a:t>-Chun Ni created DATA</a:t>
            </a:r>
          </a:p>
          <a:p>
            <a:pPr lvl="1"/>
            <a:r>
              <a:rPr lang="en-US" dirty="0"/>
              <a:t>First run at </a:t>
            </a:r>
            <a:r>
              <a:rPr lang="en-US" dirty="0" err="1"/>
              <a:t>SenSys</a:t>
            </a:r>
            <a:r>
              <a:rPr lang="en-US" dirty="0"/>
              <a:t> 2018</a:t>
            </a:r>
          </a:p>
          <a:p>
            <a:pPr lvl="1"/>
            <a:r>
              <a:rPr lang="en-US" dirty="0"/>
              <a:t>Most popular workshop!</a:t>
            </a:r>
          </a:p>
          <a:p>
            <a:pPr lvl="1"/>
            <a:r>
              <a:rPr lang="en-US" dirty="0"/>
              <a:t>14 datasets collected and promoted</a:t>
            </a:r>
          </a:p>
          <a:p>
            <a:pPr lvl="1"/>
            <a:r>
              <a:rPr lang="en-US" dirty="0"/>
              <a:t>Conclusion was to do it again</a:t>
            </a:r>
          </a:p>
          <a:p>
            <a:pPr lvl="2"/>
            <a:r>
              <a:rPr lang="en-US" dirty="0"/>
              <a:t>Refine criterion and filter for dataset submissions</a:t>
            </a:r>
          </a:p>
          <a:p>
            <a:pPr lvl="2"/>
            <a:r>
              <a:rPr lang="en-US" dirty="0"/>
              <a:t>Grow beyond ‘just </a:t>
            </a:r>
            <a:r>
              <a:rPr lang="en-US" dirty="0" err="1"/>
              <a:t>datasets’</a:t>
            </a:r>
            <a:r>
              <a:rPr lang="en-US" dirty="0"/>
              <a:t> to understand data issues broadly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46E2A-36B7-D642-B4C6-42CB33EF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5DA1-4CF2-5040-A378-8F926A96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origins and goals of DATA’19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6FB8-75EA-5D48-BDBD-2348D087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the joint </a:t>
            </a:r>
            <a:r>
              <a:rPr lang="en-US" dirty="0" err="1"/>
              <a:t>SenSys</a:t>
            </a:r>
            <a:r>
              <a:rPr lang="en-US" dirty="0"/>
              <a:t> / </a:t>
            </a:r>
            <a:r>
              <a:rPr lang="en-US" dirty="0" err="1"/>
              <a:t>BuildSys</a:t>
            </a:r>
            <a:r>
              <a:rPr lang="en-US" dirty="0"/>
              <a:t> DATA’19 workshop</a:t>
            </a:r>
          </a:p>
          <a:p>
            <a:pPr lvl="1"/>
            <a:r>
              <a:rPr lang="en-US" dirty="0" err="1"/>
              <a:t>SenSys</a:t>
            </a:r>
            <a:r>
              <a:rPr lang="en-US" dirty="0"/>
              <a:t>: Say lots of positive things about a workshop and you end up running it</a:t>
            </a:r>
          </a:p>
          <a:p>
            <a:pPr lvl="1"/>
            <a:r>
              <a:rPr lang="en-US" dirty="0" err="1"/>
              <a:t>BuildSys</a:t>
            </a:r>
            <a:r>
              <a:rPr lang="en-US" dirty="0"/>
              <a:t>: Flora Salim and Mikkel </a:t>
            </a:r>
            <a:r>
              <a:rPr lang="en-US" dirty="0" err="1"/>
              <a:t>Baun</a:t>
            </a:r>
            <a:r>
              <a:rPr lang="en-US" dirty="0"/>
              <a:t> </a:t>
            </a:r>
            <a:r>
              <a:rPr lang="en-US" dirty="0" err="1"/>
              <a:t>Kjærgaard</a:t>
            </a:r>
            <a:r>
              <a:rPr lang="en-US" dirty="0"/>
              <a:t> were starting a similar one!</a:t>
            </a:r>
          </a:p>
          <a:p>
            <a:pPr lvl="1"/>
            <a:r>
              <a:rPr lang="en-US" dirty="0"/>
              <a:t>Long history of these communities working together: join forces!</a:t>
            </a:r>
          </a:p>
          <a:p>
            <a:r>
              <a:rPr lang="en-US" dirty="0"/>
              <a:t>The dual goals of DATA:</a:t>
            </a:r>
          </a:p>
          <a:p>
            <a:pPr lvl="1"/>
            <a:r>
              <a:rPr lang="en-US" dirty="0"/>
              <a:t>Collect and promote interesting, useful, high fidelity datasets</a:t>
            </a:r>
          </a:p>
          <a:p>
            <a:pPr lvl="2"/>
            <a:r>
              <a:rPr lang="en-US" dirty="0"/>
              <a:t>Became </a:t>
            </a:r>
            <a:r>
              <a:rPr lang="en-US" u="sng" dirty="0"/>
              <a:t>Dataset papers</a:t>
            </a:r>
            <a:r>
              <a:rPr lang="en-US" dirty="0"/>
              <a:t> (1-2 page short papers)</a:t>
            </a:r>
          </a:p>
          <a:p>
            <a:pPr lvl="1"/>
            <a:r>
              <a:rPr lang="en-US" dirty="0"/>
              <a:t>Explore questions around the collection &amp; use of data</a:t>
            </a:r>
          </a:p>
          <a:p>
            <a:pPr lvl="2"/>
            <a:r>
              <a:rPr lang="en-US" dirty="0"/>
              <a:t>Became </a:t>
            </a:r>
            <a:r>
              <a:rPr lang="en-US" u="sng" dirty="0"/>
              <a:t>Full papers</a:t>
            </a:r>
            <a:r>
              <a:rPr lang="en-US" dirty="0"/>
              <a:t> (3-5 page papers)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C9BCA-A992-3841-AC4B-D559BA7D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72A2-234B-6B43-8A38-44B33E21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DATA’19 by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4D7F-10BC-EC4F-8EA2-3AE5FB6E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Submissions received 2 reviews, then a 3rd if there was not consensus</a:t>
            </a:r>
          </a:p>
          <a:p>
            <a:pPr lvl="1"/>
            <a:r>
              <a:rPr lang="en-US" dirty="0"/>
              <a:t>(Average PC load 2.75 reviews / member)</a:t>
            </a:r>
          </a:p>
          <a:p>
            <a:r>
              <a:rPr lang="en-US" dirty="0"/>
              <a:t>22 submissions total</a:t>
            </a:r>
          </a:p>
          <a:p>
            <a:pPr lvl="1"/>
            <a:r>
              <a:rPr lang="en-US" dirty="0"/>
              <a:t>9 full papers</a:t>
            </a:r>
          </a:p>
          <a:p>
            <a:pPr lvl="1"/>
            <a:r>
              <a:rPr lang="en-US" dirty="0"/>
              <a:t>13 datasets</a:t>
            </a:r>
          </a:p>
          <a:p>
            <a:r>
              <a:rPr lang="en-US" dirty="0"/>
              <a:t>Accepted 16 submissions (73%)</a:t>
            </a:r>
          </a:p>
          <a:p>
            <a:pPr lvl="1"/>
            <a:r>
              <a:rPr lang="en-US" dirty="0"/>
              <a:t>5 full papers (56%)</a:t>
            </a:r>
          </a:p>
          <a:p>
            <a:pPr lvl="1"/>
            <a:r>
              <a:rPr lang="en-US" dirty="0"/>
              <a:t>11 datasets (85%)</a:t>
            </a:r>
          </a:p>
          <a:p>
            <a:r>
              <a:rPr lang="en-US" dirty="0"/>
              <a:t>Nice growth from DATA’18:</a:t>
            </a:r>
          </a:p>
          <a:p>
            <a:pPr lvl="1"/>
            <a:r>
              <a:rPr lang="en-US" dirty="0"/>
              <a:t>Accepted 14/15 (93%)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E230F-211C-BA4C-80A6-CEF5D757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C0F-EC1B-E744-B57A-9F8E9238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E664-A15C-FF43-8B49-E61FC8AB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713892" cy="3394472"/>
          </a:xfrm>
        </p:spPr>
        <p:txBody>
          <a:bodyPr/>
          <a:lstStyle/>
          <a:p>
            <a:r>
              <a:rPr lang="en-US" dirty="0"/>
              <a:t>DATA is at its heart a </a:t>
            </a:r>
            <a:r>
              <a:rPr lang="en-US" u="sng" dirty="0"/>
              <a:t>workshop</a:t>
            </a:r>
          </a:p>
          <a:p>
            <a:pPr lvl="1"/>
            <a:r>
              <a:rPr lang="en-US" dirty="0"/>
              <a:t>Discussion is highly valued &amp; encouraged</a:t>
            </a:r>
          </a:p>
          <a:p>
            <a:pPr lvl="1"/>
            <a:r>
              <a:rPr lang="en-US" i="1" dirty="0"/>
              <a:t>What brought you to DATA?</a:t>
            </a:r>
            <a:endParaRPr lang="en-US" dirty="0"/>
          </a:p>
          <a:p>
            <a:r>
              <a:rPr lang="en-US" dirty="0"/>
              <a:t>Session structure</a:t>
            </a:r>
          </a:p>
          <a:p>
            <a:pPr lvl="1"/>
            <a:r>
              <a:rPr lang="en-US" dirty="0"/>
              <a:t>Paper presentations</a:t>
            </a:r>
          </a:p>
          <a:p>
            <a:pPr lvl="2"/>
            <a:r>
              <a:rPr lang="en-US" dirty="0"/>
              <a:t>Mixture of full papers and datasets</a:t>
            </a:r>
          </a:p>
          <a:p>
            <a:pPr lvl="1"/>
            <a:r>
              <a:rPr lang="en-US" dirty="0"/>
              <a:t>“End” discussion</a:t>
            </a:r>
          </a:p>
          <a:p>
            <a:r>
              <a:rPr lang="en-US" dirty="0"/>
              <a:t>Breakouts &amp; discussion sections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2389-2B2B-EC47-9205-B65B7871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ABD724-B490-8F43-BEE5-3C5D8960F026}"/>
              </a:ext>
            </a:extLst>
          </p:cNvPr>
          <p:cNvSpPr/>
          <p:nvPr/>
        </p:nvSpPr>
        <p:spPr>
          <a:xfrm>
            <a:off x="5891046" y="205978"/>
            <a:ext cx="2680138" cy="5540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Session 1: Who’s There?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302506-53AE-904F-9C3B-32316167D2CF}"/>
              </a:ext>
            </a:extLst>
          </p:cNvPr>
          <p:cNvGrpSpPr/>
          <p:nvPr/>
        </p:nvGrpSpPr>
        <p:grpSpPr>
          <a:xfrm>
            <a:off x="5318233" y="1229302"/>
            <a:ext cx="1765740" cy="1072054"/>
            <a:chOff x="5318234" y="1200151"/>
            <a:chExt cx="1765740" cy="107205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98875DF-1928-3D4C-8AAE-7E891AF38A00}"/>
                </a:ext>
              </a:extLst>
            </p:cNvPr>
            <p:cNvSpPr/>
            <p:nvPr/>
          </p:nvSpPr>
          <p:spPr>
            <a:xfrm>
              <a:off x="5318234" y="1687568"/>
              <a:ext cx="1765740" cy="5846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  <a:p>
              <a:pPr algn="ctr"/>
              <a:r>
                <a:rPr lang="en-US" sz="1600" dirty="0" err="1"/>
                <a:t>BuildSys</a:t>
              </a:r>
              <a:r>
                <a:rPr lang="en-US" sz="1600" dirty="0"/>
                <a:t> Breakout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9B144CC-DF4F-A54D-B375-B53090631036}"/>
                </a:ext>
              </a:extLst>
            </p:cNvPr>
            <p:cNvSpPr/>
            <p:nvPr/>
          </p:nvSpPr>
          <p:spPr>
            <a:xfrm>
              <a:off x="5318234" y="1200151"/>
              <a:ext cx="1765740" cy="77973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Session 2a: The Built Environment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63431C-3E54-B449-9A70-FC84607FD01F}"/>
              </a:ext>
            </a:extLst>
          </p:cNvPr>
          <p:cNvGrpSpPr/>
          <p:nvPr/>
        </p:nvGrpSpPr>
        <p:grpSpPr>
          <a:xfrm>
            <a:off x="7231114" y="1240054"/>
            <a:ext cx="1765741" cy="1066472"/>
            <a:chOff x="7231115" y="1200150"/>
            <a:chExt cx="1765741" cy="106647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56B0D15-D642-BA47-9971-C3DE12E91242}"/>
                </a:ext>
              </a:extLst>
            </p:cNvPr>
            <p:cNvSpPr/>
            <p:nvPr/>
          </p:nvSpPr>
          <p:spPr>
            <a:xfrm>
              <a:off x="7231116" y="1681985"/>
              <a:ext cx="1765740" cy="5846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  <a:p>
              <a:pPr algn="ctr"/>
              <a:r>
                <a:rPr lang="en-US" sz="1600" dirty="0" err="1"/>
                <a:t>SenSys</a:t>
              </a:r>
              <a:r>
                <a:rPr lang="en-US" sz="1600" dirty="0"/>
                <a:t> Breakout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0BA363D-7157-1242-AA59-A17FF3CBC180}"/>
                </a:ext>
              </a:extLst>
            </p:cNvPr>
            <p:cNvSpPr/>
            <p:nvPr/>
          </p:nvSpPr>
          <p:spPr>
            <a:xfrm>
              <a:off x="7231115" y="1200150"/>
              <a:ext cx="1765741" cy="77973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Session 2b: The Wireless Channel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4F9DD5B-6642-8443-8839-CAF66923A783}"/>
              </a:ext>
            </a:extLst>
          </p:cNvPr>
          <p:cNvSpPr/>
          <p:nvPr/>
        </p:nvSpPr>
        <p:spPr>
          <a:xfrm>
            <a:off x="5891046" y="830961"/>
            <a:ext cx="2680138" cy="312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Coffee Break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2B27B5E-C120-1F4D-8F54-FB70100F8C13}"/>
              </a:ext>
            </a:extLst>
          </p:cNvPr>
          <p:cNvSpPr/>
          <p:nvPr/>
        </p:nvSpPr>
        <p:spPr>
          <a:xfrm>
            <a:off x="5891045" y="2391715"/>
            <a:ext cx="2680138" cy="312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Lunch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7477E8E-310C-A84D-9CFE-6A6C3872161D}"/>
              </a:ext>
            </a:extLst>
          </p:cNvPr>
          <p:cNvSpPr/>
          <p:nvPr/>
        </p:nvSpPr>
        <p:spPr>
          <a:xfrm>
            <a:off x="5891045" y="2774938"/>
            <a:ext cx="2680138" cy="5540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Session 3: Great Outdoors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942BF18-74CF-FE44-B6F4-B74AB57CC06C}"/>
              </a:ext>
            </a:extLst>
          </p:cNvPr>
          <p:cNvSpPr/>
          <p:nvPr/>
        </p:nvSpPr>
        <p:spPr>
          <a:xfrm>
            <a:off x="5891045" y="3399921"/>
            <a:ext cx="2680138" cy="5540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Session 4: Details Matter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250C004-5605-E845-B475-37D922570A50}"/>
              </a:ext>
            </a:extLst>
          </p:cNvPr>
          <p:cNvSpPr/>
          <p:nvPr/>
        </p:nvSpPr>
        <p:spPr>
          <a:xfrm>
            <a:off x="5891045" y="4026130"/>
            <a:ext cx="2680138" cy="312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Coffee Break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B6323B-781C-BC4D-942D-707455AC4F2C}"/>
              </a:ext>
            </a:extLst>
          </p:cNvPr>
          <p:cNvSpPr/>
          <p:nvPr/>
        </p:nvSpPr>
        <p:spPr>
          <a:xfrm>
            <a:off x="5891045" y="4425015"/>
            <a:ext cx="2680138" cy="3122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Group Discussion</a:t>
            </a:r>
          </a:p>
        </p:txBody>
      </p:sp>
    </p:spTree>
    <p:extLst>
      <p:ext uri="{BB962C8B-B14F-4D97-AF65-F5344CB8AC3E}">
        <p14:creationId xmlns:p14="http://schemas.microsoft.com/office/powerpoint/2010/main" val="392921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768F-2A3E-F841-9F8C-E8B07B6A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seeding of breakout &amp; group discussion ideas…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C0DF-FADD-9E48-AD7D-F9E5F594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makes a good dataset?</a:t>
            </a:r>
          </a:p>
          <a:p>
            <a:pPr lvl="1"/>
            <a:r>
              <a:rPr lang="en-US" dirty="0"/>
              <a:t>How to communicate, enforce(?) these properties</a:t>
            </a:r>
          </a:p>
          <a:p>
            <a:r>
              <a:rPr lang="en-US" dirty="0"/>
              <a:t>How to effectively promote datasets</a:t>
            </a:r>
          </a:p>
          <a:p>
            <a:pPr lvl="1"/>
            <a:r>
              <a:rPr lang="en-US" dirty="0"/>
              <a:t>What can DATA do</a:t>
            </a:r>
          </a:p>
          <a:p>
            <a:pPr lvl="1"/>
            <a:r>
              <a:rPr lang="en-US" dirty="0"/>
              <a:t>What can we as a community do outside DATA?</a:t>
            </a:r>
          </a:p>
          <a:p>
            <a:r>
              <a:rPr lang="en-US" dirty="0"/>
              <a:t>What should the future of the DATA workshop be?</a:t>
            </a:r>
          </a:p>
          <a:p>
            <a:r>
              <a:rPr lang="en-US" dirty="0"/>
              <a:t>What datasets are missing that are in demand?</a:t>
            </a:r>
          </a:p>
          <a:p>
            <a:pPr lvl="1"/>
            <a:r>
              <a:rPr lang="en-US" dirty="0"/>
              <a:t>How do we promote / reward their collection?</a:t>
            </a:r>
          </a:p>
          <a:p>
            <a:r>
              <a:rPr lang="en-US" dirty="0"/>
              <a:t>What is different, the same, about </a:t>
            </a:r>
            <a:r>
              <a:rPr lang="en-US" dirty="0" err="1"/>
              <a:t>SenSys</a:t>
            </a:r>
            <a:r>
              <a:rPr lang="en-US" dirty="0"/>
              <a:t>/</a:t>
            </a:r>
            <a:r>
              <a:rPr lang="en-US" dirty="0" err="1"/>
              <a:t>BuildSys</a:t>
            </a:r>
            <a:r>
              <a:rPr lang="en-US" dirty="0"/>
              <a:t> DATA?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46536-0AF0-0041-8383-30A1CA26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82EC-1BC8-7641-80FD-20AD6977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of DATA and datasets at </a:t>
            </a:r>
            <a:r>
              <a:rPr lang="en-US" dirty="0" err="1"/>
              <a:t>SenSys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4621-0B92-E544-8F82-DA631012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SenSys</a:t>
            </a:r>
            <a:r>
              <a:rPr lang="en-US" dirty="0"/>
              <a:t> chairs have agreed to give us a little time in the main program</a:t>
            </a:r>
          </a:p>
          <a:p>
            <a:r>
              <a:rPr lang="en-US" dirty="0"/>
              <a:t>I will use this time to promote your cool datasets</a:t>
            </a:r>
          </a:p>
          <a:p>
            <a:pPr lvl="1"/>
            <a:r>
              <a:rPr lang="en-US" b="1" dirty="0"/>
              <a:t>One slide</a:t>
            </a:r>
          </a:p>
          <a:p>
            <a:pPr lvl="1"/>
            <a:r>
              <a:rPr lang="en-US" b="1" dirty="0"/>
              <a:t>With one “cool graph”</a:t>
            </a:r>
          </a:p>
          <a:p>
            <a:pPr lvl="1"/>
            <a:r>
              <a:rPr lang="en-US" b="1" dirty="0"/>
              <a:t>With optional “cool phrase”</a:t>
            </a:r>
          </a:p>
          <a:p>
            <a:pPr lvl="1"/>
            <a:r>
              <a:rPr lang="en-US" b="1" dirty="0"/>
              <a:t>Goal is to hook people, get them to look more</a:t>
            </a:r>
          </a:p>
          <a:p>
            <a:r>
              <a:rPr lang="en-US" b="1" dirty="0">
                <a:hlinkClick r:id="rId2"/>
              </a:rPr>
              <a:t>https://j2x.us/data19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dirty="0"/>
              <a:t>(open to other uses of this time as a breakout topic!)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833EE-1F7B-5644-8CCC-27713EC4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53858</TotalTime>
  <Words>706</Words>
  <Application>Microsoft Macintosh PowerPoint</Application>
  <PresentationFormat>On-screen Show (16:9)</PresentationFormat>
  <Paragraphs>121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Seravek ExtraLight</vt:lpstr>
      <vt:lpstr>Seravek Light</vt:lpstr>
      <vt:lpstr>Seravek Medium</vt:lpstr>
      <vt:lpstr>Wingdings</vt:lpstr>
      <vt:lpstr>Office Theme</vt:lpstr>
      <vt:lpstr>PowerPoint Presentation</vt:lpstr>
      <vt:lpstr>The Second Workshop on Data: Acquisition to Analysis DATA’19</vt:lpstr>
      <vt:lpstr>Welcome!</vt:lpstr>
      <vt:lpstr>A very brief history of DATA (It’s only been around two years… )</vt:lpstr>
      <vt:lpstr>The origins and goals of DATA’19</vt:lpstr>
      <vt:lpstr>DATA’19 by the numbers</vt:lpstr>
      <vt:lpstr>Today’s Agenda</vt:lpstr>
      <vt:lpstr>Early seeding of breakout &amp; group discussion ideas…</vt:lpstr>
      <vt:lpstr>Promotion of DATA and datasets at SenSys!</vt:lpstr>
      <vt:lpstr>Thank you to all of our wonderful organizers, committee-members, and volunteers!</vt:lpstr>
      <vt:lpstr>Thank you to our wonderful Program Committee!</vt:lpstr>
      <vt:lpstr>An enormous thank you to our Dataset Management Chair</vt:lpstr>
      <vt:lpstr>Quick Logistical Things</vt:lpstr>
      <vt:lpstr>PowerPoint Presentation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PolyPoint and the First Steps Towards Ubiquitous Localization</dc:title>
  <dc:creator>Patrick Pannuto</dc:creator>
  <cp:lastModifiedBy>Pat Pannuto</cp:lastModifiedBy>
  <cp:revision>876</cp:revision>
  <cp:lastPrinted>2019-01-13T14:54:44Z</cp:lastPrinted>
  <dcterms:created xsi:type="dcterms:W3CDTF">2016-01-31T20:16:06Z</dcterms:created>
  <dcterms:modified xsi:type="dcterms:W3CDTF">2019-11-10T16:11:52Z</dcterms:modified>
</cp:coreProperties>
</file>