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5"/>
  </p:notesMasterIdLst>
  <p:sldIdLst>
    <p:sldId id="257" r:id="rId3"/>
    <p:sldId id="342" r:id="rId4"/>
    <p:sldId id="435" r:id="rId5"/>
    <p:sldId id="436" r:id="rId6"/>
    <p:sldId id="445" r:id="rId7"/>
    <p:sldId id="437" r:id="rId8"/>
    <p:sldId id="438" r:id="rId9"/>
    <p:sldId id="447" r:id="rId10"/>
    <p:sldId id="439" r:id="rId11"/>
    <p:sldId id="440" r:id="rId12"/>
    <p:sldId id="441" r:id="rId13"/>
    <p:sldId id="3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0286" autoAdjust="0"/>
  </p:normalViewPr>
  <p:slideViewPr>
    <p:cSldViewPr snapToGrid="0">
      <p:cViewPr varScale="1">
        <p:scale>
          <a:sx n="91" d="100"/>
          <a:sy n="91" d="100"/>
        </p:scale>
        <p:origin x="12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48045-E134-4096-9417-34A85B7DD87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DB2F-4E0E-4BB5-8B19-7638908E8B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4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7A2E1-0EF5-4F6C-A697-A12883C24FF3}" type="slidenum">
              <a:rPr lang="nl-NL" smtClean="0">
                <a:solidFill>
                  <a:prstClr val="black"/>
                </a:solidFill>
              </a:rPr>
              <a:pPr/>
              <a:t>1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compared two frameworks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DB2F-4E0E-4BB5-8B19-7638908E8B0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fine when recording human subjects one by one. Animals however different approach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DB2F-4E0E-4BB5-8B19-7638908E8B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DB2F-4E0E-4BB5-8B19-7638908E8B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6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B4D52-8187-4F37-95EE-D240EF05D3B1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8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02E3-7BA5-405F-BE95-5A6CB3CABA24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C5C5-552E-46CD-BE7D-C11EA7C1FB39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9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66F1-721F-42FB-BCA6-FB718705F20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11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9F1-EBF7-47CC-897C-1975B2D2D1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7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67B3-F9F8-493A-9BD7-6B74879FEA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234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E1F-44F6-48FC-A4E2-E28759BDFA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04AE-B17F-44E1-AC55-DA1C799791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87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8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112-6C5A-43F2-9529-BE2D1D45A4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786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03FC-AA1D-422B-A7C4-5A21204D81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2D5B-8329-4968-9135-26B68A1395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9050-0598-4A51-B54F-55CAB7AD3E7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3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EDEE-4BBA-4A36-80FF-31C7B3504C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2324-8770-40B8-98D7-92C4BD627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9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AD56-71E1-4669-87BB-F97A421A9F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AB8-0036-4460-8BA9-583764151DE5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449E8-DDE3-4CA1-9036-D9331118ECA2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6BB-2B93-4543-B8E5-ECB5257F64C3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B94D-893C-47A4-BA0F-86693C717E47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630A-9819-4F14-8942-FB7C3C988434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55C4-53C1-4431-8096-EB9368E5AA51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50E2-E912-4D15-86B9-52C8603CFC6B}" type="datetime1">
              <a:rPr lang="en-US" smtClean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D7BD-C34D-49A0-844E-A63287B6D0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4DF4-D2A5-45E3-A2AC-095A4958C0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42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4DF4-D2A5-45E3-A2AC-095A4958C0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11/12/2019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1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778700-5404-4F41-905D-4A94A143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7690"/>
            <a:ext cx="12192000" cy="683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924"/>
            <a:ext cx="7177437" cy="259609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2924">
            <a:off x="6055335" y="7181207"/>
            <a:ext cx="1315367" cy="130338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6488">
            <a:off x="10968188" y="5558233"/>
            <a:ext cx="1070865" cy="106110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71295">
            <a:off x="-255548" y="5451821"/>
            <a:ext cx="2207324" cy="2187213"/>
          </a:xfrm>
          <a:prstGeom prst="rect">
            <a:avLst/>
          </a:prstGeom>
        </p:spPr>
      </p:pic>
      <p:sp>
        <p:nvSpPr>
          <p:cNvPr id="36" name="Rectangle 4"/>
          <p:cNvSpPr txBox="1">
            <a:spLocks noChangeArrowheads="1"/>
          </p:cNvSpPr>
          <p:nvPr/>
        </p:nvSpPr>
        <p:spPr>
          <a:xfrm>
            <a:off x="1437354" y="4550859"/>
            <a:ext cx="9317292" cy="1537929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vert="horz" lIns="68573" tIns="0" rIns="68573" bIns="34287" rtlCol="0" anchor="ctr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Synchronization Between Sensors and Cameras in Movement Data Labeling Frameworks</a:t>
            </a:r>
            <a:endParaRPr lang="en-US" sz="2400" b="1" dirty="0"/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>
          <a:xfrm>
            <a:off x="2186328" y="6047037"/>
            <a:ext cx="7819345" cy="56931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vert="horz" lIns="68573" tIns="0" rIns="68573" bIns="34287" rtlCol="0" anchor="ctr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Jacob Kamminga, Michael Jones, Kevin Seppi, Nirvana </a:t>
            </a:r>
            <a:r>
              <a:rPr lang="en-US" sz="1800" dirty="0" err="1"/>
              <a:t>Meratnia</a:t>
            </a:r>
            <a:r>
              <a:rPr lang="en-US" sz="1800" dirty="0"/>
              <a:t>, Paul Havinga</a:t>
            </a:r>
            <a:endParaRPr lang="en-US" sz="18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D27FA-EBFD-4BCB-8FA2-175CCD4AAC1D}"/>
              </a:ext>
            </a:extLst>
          </p:cNvPr>
          <p:cNvGrpSpPr/>
          <p:nvPr/>
        </p:nvGrpSpPr>
        <p:grpSpPr>
          <a:xfrm>
            <a:off x="372464" y="422761"/>
            <a:ext cx="3161312" cy="1047414"/>
            <a:chOff x="483665" y="512208"/>
            <a:chExt cx="3531644" cy="1265194"/>
          </a:xfrm>
        </p:grpSpPr>
        <p:sp>
          <p:nvSpPr>
            <p:cNvPr id="38" name="Rectangle 4"/>
            <p:cNvSpPr txBox="1">
              <a:spLocks noChangeArrowheads="1"/>
            </p:cNvSpPr>
            <p:nvPr/>
          </p:nvSpPr>
          <p:spPr>
            <a:xfrm>
              <a:off x="483665" y="512208"/>
              <a:ext cx="3531644" cy="126519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  <p:txBody>
            <a:bodyPr vert="horz" lIns="68573" tIns="0" rIns="68573" bIns="34287" rtlCol="0" anchor="ctr">
              <a:normAutofit/>
            </a:bodyPr>
            <a:lstStyle>
              <a:lvl1pPr algn="ctr" defTabSz="12191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b="1" dirty="0">
                <a:solidFill>
                  <a:prstClr val="white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64" y="587177"/>
              <a:ext cx="3163226" cy="1118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1F7D3B-5487-478A-8E66-C190637F46BC}"/>
              </a:ext>
            </a:extLst>
          </p:cNvPr>
          <p:cNvGrpSpPr/>
          <p:nvPr/>
        </p:nvGrpSpPr>
        <p:grpSpPr>
          <a:xfrm>
            <a:off x="-2086521" y="4493119"/>
            <a:ext cx="1794075" cy="1493134"/>
            <a:chOff x="601884" y="5208608"/>
            <a:chExt cx="1794075" cy="1493134"/>
          </a:xfrm>
        </p:grpSpPr>
        <p:sp>
          <p:nvSpPr>
            <p:cNvPr id="5" name="Rectangle 4"/>
            <p:cNvSpPr/>
            <p:nvPr/>
          </p:nvSpPr>
          <p:spPr>
            <a:xfrm>
              <a:off x="601884" y="5208608"/>
              <a:ext cx="1794075" cy="1493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3572" y="5332568"/>
              <a:ext cx="1533905" cy="124605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46A1CD-6BE2-4678-830D-C8FD599A3FC1}"/>
              </a:ext>
            </a:extLst>
          </p:cNvPr>
          <p:cNvGrpSpPr/>
          <p:nvPr/>
        </p:nvGrpSpPr>
        <p:grpSpPr>
          <a:xfrm>
            <a:off x="397519" y="1555271"/>
            <a:ext cx="3161312" cy="1257012"/>
            <a:chOff x="372464" y="2008903"/>
            <a:chExt cx="3989985" cy="1995780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A877E797-D07C-4CBF-A559-0989F2EA777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2464" y="2008903"/>
              <a:ext cx="3989985" cy="1995780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</p:spPr>
          <p:txBody>
            <a:bodyPr vert="horz" lIns="68573" tIns="0" rIns="68573" bIns="34287" rtlCol="0" anchor="ctr">
              <a:normAutofit/>
            </a:bodyPr>
            <a:lstStyle>
              <a:lvl1pPr algn="ctr" defTabSz="121917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400" b="1" dirty="0">
                <a:solidFill>
                  <a:prstClr val="white"/>
                </a:solidFill>
              </a:endParaRPr>
            </a:p>
          </p:txBody>
        </p: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1F6D8057-B7AD-49AF-A3C2-773A6DD3A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69" y="2209208"/>
              <a:ext cx="3593456" cy="1709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2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7999"/>
    </mc:Choice>
    <mc:Fallback xmlns="">
      <p:transition advTm="17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BEFA-97EA-4F89-9540-FB2020F2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A50-50FC-4898-ABA5-FFACA026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Timestamped visual keys on the datalogger result in accurate synchronization between sensors data and video</a:t>
            </a:r>
          </a:p>
          <a:p>
            <a:endParaRPr lang="en-US" dirty="0"/>
          </a:p>
          <a:p>
            <a:r>
              <a:rPr lang="en-US" dirty="0"/>
              <a:t>Using RTC for synchronization allows to monitor multiple subjects simultaneously on same video</a:t>
            </a:r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B027-E4AC-4F8E-9B05-3BC3E188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2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CAD-F815-4010-9116-2448ECF7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77DC-853D-4669-84B0-B5941D75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idea seems to combine both approaches</a:t>
            </a:r>
          </a:p>
          <a:p>
            <a:endParaRPr lang="en-US" dirty="0"/>
          </a:p>
          <a:p>
            <a:r>
              <a:rPr lang="en-US" dirty="0"/>
              <a:t>Use visual keys on datalogger for both sensor identification and synchronization</a:t>
            </a:r>
          </a:p>
          <a:p>
            <a:endParaRPr lang="en-US" dirty="0"/>
          </a:p>
          <a:p>
            <a:r>
              <a:rPr lang="en-US" dirty="0"/>
              <a:t>Automatic synchronization by encoding time information in blinking pattern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1C2D4-3129-47EF-B279-A2563388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9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5A3-2194-4171-BFA3-6558BF57850F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7470"/>
            <a:ext cx="10515600" cy="1312374"/>
          </a:xfrm>
        </p:spPr>
        <p:txBody>
          <a:bodyPr anchor="ctr"/>
          <a:lstStyle/>
          <a:p>
            <a:pPr algn="ctr"/>
            <a:r>
              <a:rPr lang="en-US" b="1" dirty="0"/>
              <a:t>Thanks for your attention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8A36149-E18C-441B-AF1F-7C35C30E5586}"/>
              </a:ext>
            </a:extLst>
          </p:cNvPr>
          <p:cNvSpPr txBox="1">
            <a:spLocks noChangeArrowheads="1"/>
          </p:cNvSpPr>
          <p:nvPr/>
        </p:nvSpPr>
        <p:spPr>
          <a:xfrm>
            <a:off x="1437354" y="4550859"/>
            <a:ext cx="9317292" cy="1537929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vert="horz" lIns="68573" tIns="0" rIns="68573" bIns="34287" rtlCol="0" anchor="ctr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Synchronization Between Sensors and Cameras in Movement Data Labeling Frameworks</a:t>
            </a:r>
            <a:endParaRPr lang="en-US" sz="24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5BAF72-ECA5-4AC6-8998-47E25D243889}"/>
              </a:ext>
            </a:extLst>
          </p:cNvPr>
          <p:cNvSpPr txBox="1">
            <a:spLocks noChangeArrowheads="1"/>
          </p:cNvSpPr>
          <p:nvPr/>
        </p:nvSpPr>
        <p:spPr>
          <a:xfrm>
            <a:off x="2186328" y="6047037"/>
            <a:ext cx="7819345" cy="56931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vert="horz" lIns="68573" tIns="0" rIns="68573" bIns="34287" rtlCol="0" anchor="ctr">
            <a:norm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Jacob Kamminga, Michael Jones, Kevin Seppi, Nirvana </a:t>
            </a:r>
            <a:r>
              <a:rPr lang="en-US" sz="1800" dirty="0" err="1"/>
              <a:t>Meratnia</a:t>
            </a:r>
            <a:r>
              <a:rPr lang="en-US" sz="1800" dirty="0"/>
              <a:t>, Paul Havinga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79965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54">
        <p15:prstTrans prst="fallOver"/>
      </p:transition>
    </mc:Choice>
    <mc:Fallback xmlns="">
      <p:transition spd="slow" advTm="215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FD73-9E3A-4D48-87B5-678FF260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F8B3-F5C8-4C2A-97C4-3D031276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labeled data is a tedious and daunting task</a:t>
            </a:r>
          </a:p>
          <a:p>
            <a:endParaRPr lang="en-US" dirty="0"/>
          </a:p>
          <a:p>
            <a:r>
              <a:rPr lang="en-US" dirty="0"/>
              <a:t>Ground truth often collected using video that record subjects wearing sensors</a:t>
            </a:r>
          </a:p>
          <a:p>
            <a:endParaRPr lang="en-US" dirty="0"/>
          </a:p>
          <a:p>
            <a:r>
              <a:rPr lang="en-US" dirty="0"/>
              <a:t>During labeling sensor-data preferably synchronized with video and displayed simultaneously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165EB-413B-44B4-A2A0-CDDBF2E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20FD3-6A69-4B2D-9B1B-5E143A25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0"/>
            <a:ext cx="9993086" cy="6862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8" y="225166"/>
            <a:ext cx="10515600" cy="13255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2074-FCDD-4CEA-AC74-DF0A9824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Comparison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6464-7D04-490C-8025-49650AB4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A: Synchronization using visual key</a:t>
            </a:r>
          </a:p>
          <a:p>
            <a:endParaRPr lang="en-US" dirty="0"/>
          </a:p>
          <a:p>
            <a:r>
              <a:rPr lang="en-US" dirty="0"/>
              <a:t>Approach B: Synchronization using real-time clocks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E0BDD-48FD-466C-A83E-AD1C5F19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8" y="225166"/>
            <a:ext cx="10515600" cy="1325563"/>
          </a:xfrm>
        </p:spPr>
        <p:txBody>
          <a:bodyPr/>
          <a:lstStyle/>
          <a:p>
            <a:r>
              <a:rPr lang="en-US" dirty="0"/>
              <a:t>Approach 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CEDD2-C3CD-4344-848C-A2B28FFC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62" y="0"/>
            <a:ext cx="9807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5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FD75-103A-493E-A615-51D56B5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A: Synchronization using visual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F35A-2D3E-4F64-8D4B-C5D130D4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logger emits flash and timestamps sensor-data stream</a:t>
            </a:r>
          </a:p>
          <a:p>
            <a:endParaRPr lang="en-US" dirty="0"/>
          </a:p>
          <a:p>
            <a:r>
              <a:rPr lang="en-US" dirty="0"/>
              <a:t>The first video frame that contains flash is marked by user</a:t>
            </a:r>
          </a:p>
          <a:p>
            <a:endParaRPr lang="en-US" dirty="0"/>
          </a:p>
          <a:p>
            <a:r>
              <a:rPr lang="en-US" dirty="0"/>
              <a:t>1 subject per recording</a:t>
            </a:r>
          </a:p>
          <a:p>
            <a:endParaRPr lang="en-US" dirty="0"/>
          </a:p>
          <a:p>
            <a:r>
              <a:rPr lang="en-US" dirty="0"/>
              <a:t>Synchronization must be repeated for each video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91F3C-9AAA-4AFB-9E7C-F75855F6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1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24A3-78F6-4540-9812-AF0C201F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B: Synchronization using real-time clocks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A0AE-0B79-4A64-8DFF-BE3DEEC7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 anchor="ctr">
            <a:normAutofit/>
          </a:bodyPr>
          <a:lstStyle/>
          <a:p>
            <a:r>
              <a:rPr lang="en-US" dirty="0"/>
              <a:t>Assumes camera and datalogger both contain RTC</a:t>
            </a:r>
          </a:p>
          <a:p>
            <a:pPr lvl="1"/>
            <a:endParaRPr lang="en-US" dirty="0"/>
          </a:p>
          <a:p>
            <a:r>
              <a:rPr lang="en-US" dirty="0"/>
              <a:t>RTC coarsely synchronized prior to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51D1-5F41-4D0A-9FE9-882851C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8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D24A3-78F6-4540-9812-AF0C201F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Approach B: Synchronization using real-time clocks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A0AE-0B79-4A64-8DFF-BE3DEEC7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Synchronize on distinctive event in the video and adjust offset </a:t>
            </a:r>
            <a:r>
              <a:rPr lang="el-GR" sz="2000" dirty="0"/>
              <a:t>σ</a:t>
            </a:r>
            <a:r>
              <a:rPr lang="el-GR" sz="2000" baseline="30000" dirty="0"/>
              <a:t>(</a:t>
            </a:r>
            <a:r>
              <a:rPr lang="nl-NL" sz="2000" baseline="30000" dirty="0"/>
              <a:t>l)</a:t>
            </a:r>
            <a:r>
              <a:rPr lang="en-US" sz="2000" baseline="-25000" dirty="0" err="1"/>
              <a:t>m,n</a:t>
            </a:r>
            <a:r>
              <a:rPr lang="en-US" sz="2000" dirty="0"/>
              <a:t> between a given camera </a:t>
            </a:r>
            <a:r>
              <a:rPr lang="en-US" sz="2000" i="1" dirty="0"/>
              <a:t>m</a:t>
            </a:r>
            <a:r>
              <a:rPr lang="en-US" sz="2000" dirty="0"/>
              <a:t> and sensor </a:t>
            </a:r>
            <a:r>
              <a:rPr lang="nl-NL" sz="2000" i="1" dirty="0"/>
              <a:t>n</a:t>
            </a:r>
            <a:r>
              <a:rPr lang="nl-NL" sz="2000" dirty="0"/>
              <a:t> on day </a:t>
            </a:r>
            <a:r>
              <a:rPr lang="nl-NL" sz="2000" i="1" dirty="0"/>
              <a:t>l</a:t>
            </a:r>
          </a:p>
          <a:p>
            <a:pPr lvl="1"/>
            <a:endParaRPr lang="nl-NL" sz="2000" dirty="0"/>
          </a:p>
          <a:p>
            <a:r>
              <a:rPr lang="nl-NL" sz="2400" dirty="0"/>
              <a:t>shake sensors before camera during sync-recording</a:t>
            </a:r>
          </a:p>
          <a:p>
            <a:pPr marL="457200" lvl="1" indent="0">
              <a:buNone/>
            </a:pPr>
            <a:r>
              <a:rPr lang="nl-NL" sz="2000" dirty="0"/>
              <a:t> </a:t>
            </a:r>
            <a:endParaRPr lang="en-US" sz="2000" dirty="0"/>
          </a:p>
          <a:p>
            <a:endParaRPr lang="nl-NL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0EB91A6-6D08-4AA4-9CFA-344A97FE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57709"/>
            <a:ext cx="6250769" cy="3781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B51D1-5F41-4D0A-9FE9-882851CB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2E0C36A-CCFF-4C31-A4DB-9BAC4D42FF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FC5C-837D-4F61-85B7-BBFF360F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6EEE5-DE37-4F6A-BCC2-813C068A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C36A-CCFF-4C31-A4DB-9BAC4D42FF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59AB13-110E-42AF-A733-77DBD611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40647"/>
              </p:ext>
            </p:extLst>
          </p:nvPr>
        </p:nvGraphicFramePr>
        <p:xfrm>
          <a:off x="838200" y="1571625"/>
          <a:ext cx="10915651" cy="46418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9571">
                  <a:extLst>
                    <a:ext uri="{9D8B030D-6E8A-4147-A177-3AD203B41FA5}">
                      <a16:colId xmlns:a16="http://schemas.microsoft.com/office/drawing/2014/main" val="628158167"/>
                    </a:ext>
                  </a:extLst>
                </a:gridCol>
                <a:gridCol w="5191590">
                  <a:extLst>
                    <a:ext uri="{9D8B030D-6E8A-4147-A177-3AD203B41FA5}">
                      <a16:colId xmlns:a16="http://schemas.microsoft.com/office/drawing/2014/main" val="852457123"/>
                    </a:ext>
                  </a:extLst>
                </a:gridCol>
                <a:gridCol w="4034490">
                  <a:extLst>
                    <a:ext uri="{9D8B030D-6E8A-4147-A177-3AD203B41FA5}">
                      <a16:colId xmlns:a16="http://schemas.microsoft.com/office/drawing/2014/main" val="81646342"/>
                    </a:ext>
                  </a:extLst>
                </a:gridCol>
              </a:tblGrid>
              <a:tr h="344549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Advantages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Disadvantages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737191"/>
                  </a:ext>
                </a:extLst>
              </a:tr>
              <a:tr h="577803">
                <a:tc rowSpan="2"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nl-NL" sz="2000" b="1" u="none" strike="noStrike" dirty="0">
                          <a:effectLst/>
                        </a:rPr>
                        <a:t>A: visual key 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High accuracy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2000" u="none" strike="noStrike" dirty="0">
                          <a:effectLst/>
                        </a:rPr>
                        <a:t>Only one subject per recording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095470"/>
                  </a:ext>
                </a:extLst>
              </a:tr>
              <a:tr h="577803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2000" u="none" strike="noStrike" dirty="0">
                          <a:effectLst/>
                        </a:rPr>
                        <a:t>Each video must be synchronized individually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3375"/>
                  </a:ext>
                </a:extLst>
              </a:tr>
              <a:tr h="577803">
                <a:tc rowSpan="4">
                  <a:txBody>
                    <a:bodyPr/>
                    <a:lstStyle/>
                    <a:p>
                      <a:pPr marL="36000" algn="l" fontAlgn="ctr">
                        <a:spcBef>
                          <a:spcPts val="600"/>
                        </a:spcBef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B: RTC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u="none" strike="noStrike" dirty="0">
                          <a:effectLst/>
                        </a:rPr>
                        <a:t>Sync only once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Lower accuracy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48358"/>
                  </a:ext>
                </a:extLst>
              </a:tr>
              <a:tr h="117982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Multiple subjects in one video</a:t>
                      </a:r>
                    </a:p>
                    <a:p>
                      <a:pPr marL="836100" marR="0" lvl="1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Easier to collect more data in parallel</a:t>
                      </a:r>
                    </a:p>
                    <a:p>
                      <a:pPr marL="836100" marR="0" lvl="1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Higher chance to record rare activity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Susceptive to clock drift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904324"/>
                  </a:ext>
                </a:extLst>
              </a:tr>
              <a:tr h="664140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Easier to use multiple cameras simultaneously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50943"/>
                  </a:ext>
                </a:extLst>
              </a:tr>
              <a:tr h="678658">
                <a:tc v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nl-NL" sz="2000" u="none" strike="noStrike" dirty="0">
                          <a:effectLst/>
                        </a:rPr>
                        <a:t>Dataloggers can be post-synchronized among each-other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21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8E59E2D-8778-4378-9997-BC1ACAA4DFAA}" vid="{29422E2B-9142-49AC-A1EE-EEFEE026772C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8E59E2D-8778-4378-9997-BC1ACAA4DFAA}" vid="{0AAAED73-157E-4EA7-BEFF-17DE3F1D00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63CD17-EE7F-4BCD-87B6-75D00423BC9B}">
  <we:reference id="wa104038830" version="1.0.0.3" store="en-US" storeType="OMEX"/>
  <we:alternateReferences>
    <we:reference id="wa10403883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7173</TotalTime>
  <Words>355</Words>
  <Application>Microsoft Office PowerPoint</Application>
  <PresentationFormat>Widescreen</PresentationFormat>
  <Paragraphs>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PowerPoint Presentation</vt:lpstr>
      <vt:lpstr>Introduction</vt:lpstr>
      <vt:lpstr>PowerPoint Presentation</vt:lpstr>
      <vt:lpstr>Approach Comparison</vt:lpstr>
      <vt:lpstr>Approach A</vt:lpstr>
      <vt:lpstr>Approach A: Synchronization using visual key</vt:lpstr>
      <vt:lpstr>Approach B: Synchronization using real-time clocks</vt:lpstr>
      <vt:lpstr>Approach B: Synchronization using real-time clocks</vt:lpstr>
      <vt:lpstr>Comparison</vt:lpstr>
      <vt:lpstr>Conclusion</vt:lpstr>
      <vt:lpstr>Ideas </vt:lpstr>
      <vt:lpstr>Thanks for your attention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Kamminga, J.W. (EWI)</dc:creator>
  <cp:lastModifiedBy>Kamminga, J.W. (EWI)</cp:lastModifiedBy>
  <cp:revision>26</cp:revision>
  <dcterms:created xsi:type="dcterms:W3CDTF">2018-05-08T08:22:43Z</dcterms:created>
  <dcterms:modified xsi:type="dcterms:W3CDTF">2019-11-12T12:50:41Z</dcterms:modified>
</cp:coreProperties>
</file>