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handoutMasterIdLst>
    <p:handoutMasterId r:id="rId18"/>
  </p:handoutMasterIdLst>
  <p:sldIdLst>
    <p:sldId id="256" r:id="rId2"/>
    <p:sldId id="271" r:id="rId3"/>
    <p:sldId id="272" r:id="rId4"/>
    <p:sldId id="273" r:id="rId5"/>
    <p:sldId id="274" r:id="rId6"/>
    <p:sldId id="275" r:id="rId7"/>
    <p:sldId id="276" r:id="rId8"/>
    <p:sldId id="277" r:id="rId9"/>
    <p:sldId id="281" r:id="rId10"/>
    <p:sldId id="282" r:id="rId11"/>
    <p:sldId id="283" r:id="rId12"/>
    <p:sldId id="284"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5A25F8-FCD6-41F6-8352-69634753301B}">
          <p14:sldIdLst>
            <p14:sldId id="256"/>
            <p14:sldId id="271"/>
            <p14:sldId id="272"/>
            <p14:sldId id="273"/>
            <p14:sldId id="274"/>
            <p14:sldId id="275"/>
            <p14:sldId id="276"/>
            <p14:sldId id="277"/>
            <p14:sldId id="281"/>
            <p14:sldId id="282"/>
            <p14:sldId id="283"/>
            <p14:sldId id="284"/>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62"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E1D0BA-BF9D-4947-8AA8-242CA555B56B}" type="datetimeFigureOut">
              <a:rPr lang="en-US" smtClean="0"/>
              <a:t>4/30/2017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CFAFCB-1EBE-46EC-B589-DEE5CF4F7511}" type="slidenum">
              <a:rPr lang="en-US" smtClean="0"/>
              <a:t>‹#›</a:t>
            </a:fld>
            <a:endParaRPr lang="en-US"/>
          </a:p>
        </p:txBody>
      </p:sp>
    </p:spTree>
    <p:extLst>
      <p:ext uri="{BB962C8B-B14F-4D97-AF65-F5344CB8AC3E}">
        <p14:creationId xmlns:p14="http://schemas.microsoft.com/office/powerpoint/2010/main" val="7956541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1D1B9-8AA6-4C98-BE21-56091FAB7263}"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F6424-D537-48CF-B7BE-696356071B32}" type="slidenum">
              <a:rPr lang="en-US" smtClean="0"/>
              <a:t>‹#›</a:t>
            </a:fld>
            <a:endParaRPr lang="en-US"/>
          </a:p>
        </p:txBody>
      </p:sp>
    </p:spTree>
    <p:extLst>
      <p:ext uri="{BB962C8B-B14F-4D97-AF65-F5344CB8AC3E}">
        <p14:creationId xmlns:p14="http://schemas.microsoft.com/office/powerpoint/2010/main" val="41498179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4/30/2017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4/30/2017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4/30/2017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051" y="1357166"/>
            <a:ext cx="10319772" cy="2944031"/>
          </a:xfrm>
        </p:spPr>
        <p:txBody>
          <a:bodyPr/>
          <a:lstStyle/>
          <a:p>
            <a:r>
              <a:rPr lang="en-US" sz="6000" dirty="0"/>
              <a:t>Predicting customer buying behavior on ecommerce site </a:t>
            </a:r>
          </a:p>
        </p:txBody>
      </p:sp>
      <p:sp>
        <p:nvSpPr>
          <p:cNvPr id="3" name="TextBox 2"/>
          <p:cNvSpPr txBox="1"/>
          <p:nvPr/>
        </p:nvSpPr>
        <p:spPr>
          <a:xfrm>
            <a:off x="1541051" y="3545058"/>
            <a:ext cx="8282354" cy="461665"/>
          </a:xfrm>
          <a:prstGeom prst="rect">
            <a:avLst/>
          </a:prstGeom>
          <a:noFill/>
        </p:spPr>
        <p:txBody>
          <a:bodyPr wrap="square" rtlCol="0">
            <a:spAutoFit/>
          </a:bodyPr>
          <a:lstStyle/>
          <a:p>
            <a:r>
              <a:rPr lang="en-US" sz="2400" dirty="0"/>
              <a:t>Using Artificial Neural Network </a:t>
            </a:r>
          </a:p>
        </p:txBody>
      </p:sp>
      <p:sp>
        <p:nvSpPr>
          <p:cNvPr id="4" name="TextBox 3"/>
          <p:cNvSpPr txBox="1"/>
          <p:nvPr/>
        </p:nvSpPr>
        <p:spPr>
          <a:xfrm>
            <a:off x="975947" y="4301197"/>
            <a:ext cx="6822830" cy="1846659"/>
          </a:xfrm>
          <a:prstGeom prst="rect">
            <a:avLst/>
          </a:prstGeom>
          <a:noFill/>
        </p:spPr>
        <p:txBody>
          <a:bodyPr wrap="square" rtlCol="0">
            <a:spAutoFit/>
          </a:bodyPr>
          <a:lstStyle/>
          <a:p>
            <a:r>
              <a:rPr lang="en-US" sz="2000" dirty="0"/>
              <a:t>A Project on Partial Fulfillment of Certificate Course in Business Analytics</a:t>
            </a:r>
          </a:p>
          <a:p>
            <a:r>
              <a:rPr lang="en-US" sz="2000" dirty="0"/>
              <a:t>Under the guidance of: Prof. Regi Matthew</a:t>
            </a:r>
          </a:p>
          <a:p>
            <a:endParaRPr lang="en-US" dirty="0"/>
          </a:p>
          <a:p>
            <a:r>
              <a:rPr lang="en-US" dirty="0"/>
              <a:t>Submitted by: Abir Jameel   						</a:t>
            </a:r>
          </a:p>
          <a:p>
            <a:r>
              <a:rPr lang="en-US" dirty="0"/>
              <a:t>NMIMS, Bangalore</a:t>
            </a: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endParaRPr lang="en-US" dirty="0"/>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What Does Data Say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131410" y="1787184"/>
            <a:ext cx="7169310" cy="4191585"/>
          </a:xfrm>
          <a:prstGeom prst="rect">
            <a:avLst/>
          </a:prstGeom>
        </p:spPr>
      </p:pic>
    </p:spTree>
    <p:extLst>
      <p:ext uri="{BB962C8B-B14F-4D97-AF65-F5344CB8AC3E}">
        <p14:creationId xmlns:p14="http://schemas.microsoft.com/office/powerpoint/2010/main" val="301222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endParaRPr lang="en-US" dirty="0"/>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What Does Data Say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31410" y="1881847"/>
            <a:ext cx="6051710" cy="4191585"/>
          </a:xfrm>
          <a:prstGeom prst="rect">
            <a:avLst/>
          </a:prstGeom>
        </p:spPr>
      </p:pic>
    </p:spTree>
    <p:extLst>
      <p:ext uri="{BB962C8B-B14F-4D97-AF65-F5344CB8AC3E}">
        <p14:creationId xmlns:p14="http://schemas.microsoft.com/office/powerpoint/2010/main" val="3598476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endParaRPr lang="en-US" dirty="0"/>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What Does Data Say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131410" y="1652954"/>
            <a:ext cx="6305710" cy="4325815"/>
          </a:xfrm>
          <a:prstGeom prst="rect">
            <a:avLst/>
          </a:prstGeom>
        </p:spPr>
      </p:pic>
    </p:spTree>
    <p:extLst>
      <p:ext uri="{BB962C8B-B14F-4D97-AF65-F5344CB8AC3E}">
        <p14:creationId xmlns:p14="http://schemas.microsoft.com/office/powerpoint/2010/main" val="32683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5673852" cy="4325815"/>
          </a:xfrm>
        </p:spPr>
        <p:txBody>
          <a:bodyPr>
            <a:normAutofit/>
          </a:bodyPr>
          <a:lstStyle/>
          <a:p>
            <a:r>
              <a:rPr lang="en-US" dirty="0"/>
              <a:t>Binary Classification Logistic Regression Model Output.</a:t>
            </a:r>
          </a:p>
          <a:p>
            <a:r>
              <a:rPr lang="en-US" dirty="0"/>
              <a:t>The Figure shows that we do have a pretty good accuracy over predicting based on the features of visitors. </a:t>
            </a:r>
          </a:p>
          <a:p>
            <a:r>
              <a:rPr lang="en-US" dirty="0"/>
              <a:t>That, Who is going to bounce and who is going to add a product to cart !</a:t>
            </a:r>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Lets discuss our results</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srcRect l="7892" t="8171" r="16325" b="9393"/>
          <a:stretch/>
        </p:blipFill>
        <p:spPr>
          <a:xfrm>
            <a:off x="6743700" y="2110154"/>
            <a:ext cx="5020408" cy="3868615"/>
          </a:xfrm>
          <a:prstGeom prst="rect">
            <a:avLst/>
          </a:prstGeom>
        </p:spPr>
      </p:pic>
    </p:spTree>
    <p:extLst>
      <p:ext uri="{BB962C8B-B14F-4D97-AF65-F5344CB8AC3E}">
        <p14:creationId xmlns:p14="http://schemas.microsoft.com/office/powerpoint/2010/main" val="6742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5673852" cy="4633546"/>
          </a:xfrm>
        </p:spPr>
        <p:txBody>
          <a:bodyPr>
            <a:normAutofit/>
          </a:bodyPr>
          <a:lstStyle/>
          <a:p>
            <a:r>
              <a:rPr lang="en-US" dirty="0"/>
              <a:t>Multi-Class Classification Logistic Regression Model Output.</a:t>
            </a:r>
          </a:p>
          <a:p>
            <a:r>
              <a:rPr lang="en-US" dirty="0"/>
              <a:t>The Figure shows that we do have a pretty good accuracy over predicting based on the features of visitors. </a:t>
            </a:r>
          </a:p>
          <a:p>
            <a:r>
              <a:rPr lang="en-US" dirty="0"/>
              <a:t>That, Who is going to bounce or who is going to add a product to cart or Who will begin the check out but will not end up buying and who is anyway going to buy a product !</a:t>
            </a:r>
          </a:p>
          <a:p>
            <a:r>
              <a:rPr lang="en-US" dirty="0"/>
              <a:t>So Definitely, if we know whether if a visitor is going to buy or not we can make him buy by providing some offers as soon as he enters the site. </a:t>
            </a:r>
          </a:p>
        </p:txBody>
      </p:sp>
      <p:sp>
        <p:nvSpPr>
          <p:cNvPr id="5" name="Title 1"/>
          <p:cNvSpPr>
            <a:spLocks noGrp="1"/>
          </p:cNvSpPr>
          <p:nvPr>
            <p:ph type="title"/>
          </p:nvPr>
        </p:nvSpPr>
        <p:spPr>
          <a:xfrm>
            <a:off x="1131410" y="307732"/>
            <a:ext cx="9996838" cy="967154"/>
          </a:xfrm>
        </p:spPr>
        <p:txBody>
          <a:bodyPr>
            <a:normAutofit/>
          </a:bodyPr>
          <a:lstStyle/>
          <a:p>
            <a:r>
              <a:rPr lang="en-US" dirty="0"/>
              <a:t>Lets discuss our results</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rotWithShape="1">
          <a:blip r:embed="rId2"/>
          <a:srcRect l="9738" t="9232" r="14963" b="8333"/>
          <a:stretch/>
        </p:blipFill>
        <p:spPr>
          <a:xfrm>
            <a:off x="6743700" y="1723292"/>
            <a:ext cx="5045172" cy="3903785"/>
          </a:xfrm>
          <a:prstGeom prst="rect">
            <a:avLst/>
          </a:prstGeom>
        </p:spPr>
      </p:pic>
    </p:spTree>
    <p:extLst>
      <p:ext uri="{BB962C8B-B14F-4D97-AF65-F5344CB8AC3E}">
        <p14:creationId xmlns:p14="http://schemas.microsoft.com/office/powerpoint/2010/main" val="44088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5673852" cy="4783015"/>
          </a:xfrm>
        </p:spPr>
        <p:txBody>
          <a:bodyPr>
            <a:normAutofit/>
          </a:bodyPr>
          <a:lstStyle/>
          <a:p>
            <a:r>
              <a:rPr lang="en-US" dirty="0"/>
              <a:t>Neural Network Model Output.</a:t>
            </a:r>
          </a:p>
          <a:p>
            <a:r>
              <a:rPr lang="en-US" dirty="0"/>
              <a:t>The Figure shows that we do have a pretty good accuracy and with all four Classification classes Neural Network performs much better than Logistic Regression over predicting based on the features of visitors. </a:t>
            </a:r>
          </a:p>
          <a:p>
            <a:r>
              <a:rPr lang="en-US" dirty="0"/>
              <a:t>That, Who is going to bounce or who is going to add a product to cart or Who will begin the check out but will not end up buying and who is anyway going to buy a product !</a:t>
            </a:r>
          </a:p>
          <a:p>
            <a:r>
              <a:rPr lang="en-US" dirty="0"/>
              <a:t>Accuracy/ Classification rate is 98% on train data and 94% on test data, which makes it more better predictor than Logistic Regression.</a:t>
            </a:r>
          </a:p>
        </p:txBody>
      </p:sp>
      <p:sp>
        <p:nvSpPr>
          <p:cNvPr id="5" name="Title 1"/>
          <p:cNvSpPr>
            <a:spLocks noGrp="1"/>
          </p:cNvSpPr>
          <p:nvPr>
            <p:ph type="title"/>
          </p:nvPr>
        </p:nvSpPr>
        <p:spPr>
          <a:xfrm>
            <a:off x="1131410" y="307732"/>
            <a:ext cx="9996838" cy="967154"/>
          </a:xfrm>
        </p:spPr>
        <p:txBody>
          <a:bodyPr>
            <a:normAutofit/>
          </a:bodyPr>
          <a:lstStyle/>
          <a:p>
            <a:r>
              <a:rPr lang="en-US" dirty="0"/>
              <a:t>Lets discuss our results</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2"/>
          <a:srcRect l="6657" t="7703" r="18588" b="11154"/>
          <a:stretch/>
        </p:blipFill>
        <p:spPr>
          <a:xfrm>
            <a:off x="6743700" y="1784838"/>
            <a:ext cx="5248017" cy="4114801"/>
          </a:xfrm>
          <a:prstGeom prst="rect">
            <a:avLst/>
          </a:prstGeom>
        </p:spPr>
      </p:pic>
    </p:spTree>
    <p:extLst>
      <p:ext uri="{BB962C8B-B14F-4D97-AF65-F5344CB8AC3E}">
        <p14:creationId xmlns:p14="http://schemas.microsoft.com/office/powerpoint/2010/main" val="268544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lstStyle/>
          <a:p>
            <a:pPr>
              <a:lnSpc>
                <a:spcPct val="150000"/>
              </a:lnSpc>
            </a:pPr>
            <a:r>
              <a:rPr lang="en-US" dirty="0"/>
              <a:t>In this project we are predicting the customer purchase behavior visiting an ecommerce site using Logistic Regression and Artificial Neural Network.  </a:t>
            </a:r>
          </a:p>
          <a:p>
            <a:pPr>
              <a:lnSpc>
                <a:spcPct val="150000"/>
              </a:lnSpc>
            </a:pPr>
            <a:r>
              <a:rPr lang="en-US" dirty="0"/>
              <a:t>The data in this study has been taken from UCI Machine Learning Repository. The data contains Variables which records the behavior of customers visiting the ecommerce site. </a:t>
            </a:r>
          </a:p>
          <a:p>
            <a:pPr>
              <a:lnSpc>
                <a:spcPct val="150000"/>
              </a:lnSpc>
            </a:pPr>
            <a:r>
              <a:rPr lang="en-US" dirty="0"/>
              <a:t>This Study will Directly impact the monetary value to the company, since they will be able to get the user actions in advance and they can attract customers by providing lucrative deals and offers.</a:t>
            </a:r>
          </a:p>
          <a:p>
            <a:pPr marL="0" indent="0">
              <a:lnSpc>
                <a:spcPct val="150000"/>
              </a:lnSpc>
              <a:buNone/>
            </a:pPr>
            <a:endParaRPr lang="en-US" dirty="0"/>
          </a:p>
          <a:p>
            <a:pPr>
              <a:lnSpc>
                <a:spcPct val="150000"/>
              </a:lnSpc>
            </a:pPr>
            <a:endParaRPr lang="en-US" dirty="0"/>
          </a:p>
          <a:p>
            <a:endParaRPr lang="en-US" dirty="0"/>
          </a:p>
          <a:p>
            <a:endParaRPr lang="en-US" dirty="0"/>
          </a:p>
        </p:txBody>
      </p:sp>
      <p:sp>
        <p:nvSpPr>
          <p:cNvPr id="5" name="Title 1"/>
          <p:cNvSpPr>
            <a:spLocks noGrp="1"/>
          </p:cNvSpPr>
          <p:nvPr>
            <p:ph type="title"/>
          </p:nvPr>
        </p:nvSpPr>
        <p:spPr>
          <a:xfrm>
            <a:off x="1131410" y="307732"/>
            <a:ext cx="9996838" cy="967154"/>
          </a:xfrm>
        </p:spPr>
        <p:txBody>
          <a:bodyPr/>
          <a:lstStyle/>
          <a:p>
            <a:r>
              <a:rPr lang="en-US" dirty="0"/>
              <a:t>Introduction</a:t>
            </a:r>
          </a:p>
        </p:txBody>
      </p:sp>
      <p:cxnSp>
        <p:nvCxnSpPr>
          <p:cNvPr id="6" name="Straight Connector 5"/>
          <p:cNvCxnSpPr/>
          <p:nvPr/>
        </p:nvCxnSpPr>
        <p:spPr>
          <a:xfrm>
            <a:off x="0" y="1399310"/>
            <a:ext cx="12192000" cy="0"/>
          </a:xfrm>
          <a:prstGeom prst="line">
            <a:avLst/>
          </a:prstGeom>
          <a:ln w="57150">
            <a:solidFill>
              <a:schemeClr val="accent1"/>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7594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lstStyle/>
          <a:p>
            <a:pPr marL="0" indent="0">
              <a:lnSpc>
                <a:spcPct val="150000"/>
              </a:lnSpc>
              <a:buNone/>
            </a:pPr>
            <a:r>
              <a:rPr lang="en-US" dirty="0"/>
              <a:t>Few of the Impacts that will help company are as follows: </a:t>
            </a:r>
          </a:p>
          <a:p>
            <a:pPr>
              <a:lnSpc>
                <a:spcPct val="150000"/>
              </a:lnSpc>
            </a:pPr>
            <a:r>
              <a:rPr lang="en-US" dirty="0"/>
              <a:t>Predicting bounce and prompt action may be taken.</a:t>
            </a:r>
          </a:p>
          <a:p>
            <a:pPr>
              <a:lnSpc>
                <a:spcPct val="150000"/>
              </a:lnSpc>
            </a:pPr>
            <a:r>
              <a:rPr lang="en-US" dirty="0"/>
              <a:t>Discover which areas of the site are weak in terms of attracting customers.</a:t>
            </a:r>
          </a:p>
          <a:p>
            <a:pPr>
              <a:lnSpc>
                <a:spcPct val="150000"/>
              </a:lnSpc>
            </a:pPr>
            <a:r>
              <a:rPr lang="en-US" dirty="0"/>
              <a:t>Whether customers are comfortable with the website of mobile App.</a:t>
            </a:r>
          </a:p>
          <a:p>
            <a:pPr>
              <a:lnSpc>
                <a:spcPct val="150000"/>
              </a:lnSpc>
            </a:pPr>
            <a:r>
              <a:rPr lang="en-US" dirty="0"/>
              <a:t>Management will be able make data-driven decisions on different policies and offers.</a:t>
            </a:r>
          </a:p>
          <a:p>
            <a:pPr>
              <a:lnSpc>
                <a:spcPct val="150000"/>
              </a:lnSpc>
            </a:pPr>
            <a:r>
              <a:rPr lang="en-US" dirty="0"/>
              <a:t>They can improve the website functioning and user experience. </a:t>
            </a:r>
          </a:p>
        </p:txBody>
      </p:sp>
      <p:sp>
        <p:nvSpPr>
          <p:cNvPr id="5" name="Title 1"/>
          <p:cNvSpPr>
            <a:spLocks noGrp="1"/>
          </p:cNvSpPr>
          <p:nvPr>
            <p:ph type="title"/>
          </p:nvPr>
        </p:nvSpPr>
        <p:spPr>
          <a:xfrm>
            <a:off x="1131410" y="307732"/>
            <a:ext cx="9996838" cy="967154"/>
          </a:xfrm>
        </p:spPr>
        <p:txBody>
          <a:bodyPr/>
          <a:lstStyle/>
          <a:p>
            <a:r>
              <a:rPr lang="en-US" dirty="0"/>
              <a:t>Introduction</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10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lnSpcReduction="10000"/>
          </a:bodyPr>
          <a:lstStyle/>
          <a:p>
            <a:pPr marL="0" indent="0">
              <a:buNone/>
            </a:pPr>
            <a:r>
              <a:rPr lang="en-US" dirty="0"/>
              <a:t>Let’s Discuss about variables in Data.</a:t>
            </a:r>
          </a:p>
          <a:p>
            <a:pPr marL="0" indent="0">
              <a:buNone/>
            </a:pPr>
            <a:r>
              <a:rPr lang="en-US" dirty="0"/>
              <a:t>Column name:</a:t>
            </a:r>
          </a:p>
          <a:p>
            <a:r>
              <a:rPr lang="en-US" dirty="0" err="1"/>
              <a:t>Is_mobile</a:t>
            </a:r>
            <a:r>
              <a:rPr lang="en-US" dirty="0"/>
              <a:t> (0/1) – whether the customer is visiting site from mobile.</a:t>
            </a:r>
          </a:p>
          <a:p>
            <a:r>
              <a:rPr lang="en-US" dirty="0" err="1"/>
              <a:t>N_products_viewed</a:t>
            </a:r>
            <a:r>
              <a:rPr lang="en-US" dirty="0"/>
              <a:t> (</a:t>
            </a:r>
            <a:r>
              <a:rPr lang="en-US" dirty="0" err="1"/>
              <a:t>Int</a:t>
            </a:r>
            <a:r>
              <a:rPr lang="en-US" dirty="0"/>
              <a:t> &gt;=0) – No. of products viewed.</a:t>
            </a:r>
          </a:p>
          <a:p>
            <a:r>
              <a:rPr lang="en-US" dirty="0" err="1"/>
              <a:t>Visit_duration</a:t>
            </a:r>
            <a:r>
              <a:rPr lang="en-US" dirty="0"/>
              <a:t> (real(secs) &gt;= 0) – Duration of visit in seconds </a:t>
            </a:r>
          </a:p>
          <a:p>
            <a:r>
              <a:rPr lang="en-US" dirty="0" err="1"/>
              <a:t>Is_returning_visitor</a:t>
            </a:r>
            <a:r>
              <a:rPr lang="en-US" dirty="0"/>
              <a:t> (0/1) – Whether a frequent visitor or a new one.</a:t>
            </a:r>
          </a:p>
          <a:p>
            <a:r>
              <a:rPr lang="en-US" dirty="0" err="1"/>
              <a:t>Time_of_day</a:t>
            </a:r>
            <a:r>
              <a:rPr lang="en-US" dirty="0"/>
              <a:t> (Time Stamp) – The Time of Day</a:t>
            </a:r>
          </a:p>
          <a:p>
            <a:r>
              <a:rPr lang="en-US" dirty="0"/>
              <a:t>User_actions (bounce/ add_to_cart / </a:t>
            </a:r>
            <a:r>
              <a:rPr lang="en-US" dirty="0" err="1"/>
              <a:t>begin_checkout</a:t>
            </a:r>
            <a:r>
              <a:rPr lang="en-US" dirty="0"/>
              <a:t> / </a:t>
            </a:r>
            <a:r>
              <a:rPr lang="en-US" dirty="0" err="1"/>
              <a:t>finish_checkout</a:t>
            </a:r>
            <a:r>
              <a:rPr lang="en-US" dirty="0"/>
              <a:t>) – actions of users.</a:t>
            </a:r>
          </a:p>
          <a:p>
            <a:r>
              <a:rPr lang="en-US" dirty="0"/>
              <a:t>And many others (which do not add significance to the model), but for the scope of this study I have taken only these many variables. </a:t>
            </a:r>
          </a:p>
        </p:txBody>
      </p:sp>
      <p:sp>
        <p:nvSpPr>
          <p:cNvPr id="5" name="Title 1"/>
          <p:cNvSpPr>
            <a:spLocks noGrp="1"/>
          </p:cNvSpPr>
          <p:nvPr>
            <p:ph type="title"/>
          </p:nvPr>
        </p:nvSpPr>
        <p:spPr>
          <a:xfrm>
            <a:off x="1131410" y="307732"/>
            <a:ext cx="9996838" cy="967154"/>
          </a:xfrm>
        </p:spPr>
        <p:txBody>
          <a:bodyPr/>
          <a:lstStyle/>
          <a:p>
            <a:r>
              <a:rPr lang="en-US" dirty="0"/>
              <a:t>Introduction of Data</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9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5055577"/>
          </a:xfrm>
        </p:spPr>
        <p:txBody>
          <a:bodyPr>
            <a:normAutofit fontScale="92500" lnSpcReduction="10000"/>
          </a:bodyPr>
          <a:lstStyle/>
          <a:p>
            <a:pPr marL="0" indent="0">
              <a:buNone/>
            </a:pPr>
            <a:r>
              <a:rPr lang="en-US" dirty="0"/>
              <a:t>Since Logistic Regression and Neural Networks work on numerical vectors, not</a:t>
            </a:r>
          </a:p>
          <a:p>
            <a:pPr marL="0" indent="0">
              <a:buNone/>
            </a:pPr>
            <a:r>
              <a:rPr lang="en-US" dirty="0"/>
              <a:t> categories. So we have to do One-hot Encoding (Creating Dummy Variables.</a:t>
            </a:r>
          </a:p>
          <a:p>
            <a:r>
              <a:rPr lang="en-US" dirty="0"/>
              <a:t>Ex. Time of the day is converted to 0/1/2/3.</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Similarly for user actions variable.</a:t>
            </a:r>
          </a:p>
          <a:p>
            <a:pPr>
              <a:lnSpc>
                <a:spcPct val="170000"/>
              </a:lnSpc>
            </a:pPr>
            <a:r>
              <a:rPr lang="en-US" dirty="0"/>
              <a:t>For Data Preprocessing I have defined some functions in python which will help us process our data or get the data in shape for modeling purpose. The Detail of all those functions are commented in code file. </a:t>
            </a:r>
          </a:p>
        </p:txBody>
      </p:sp>
      <p:sp>
        <p:nvSpPr>
          <p:cNvPr id="5" name="Title 1"/>
          <p:cNvSpPr>
            <a:spLocks noGrp="1"/>
          </p:cNvSpPr>
          <p:nvPr>
            <p:ph type="title"/>
          </p:nvPr>
        </p:nvSpPr>
        <p:spPr>
          <a:xfrm>
            <a:off x="1131410" y="307732"/>
            <a:ext cx="9996838" cy="967154"/>
          </a:xfrm>
        </p:spPr>
        <p:txBody>
          <a:bodyPr/>
          <a:lstStyle/>
          <a:p>
            <a:r>
              <a:rPr lang="en-US" dirty="0"/>
              <a:t>Introduction to Data preprocessing</a:t>
            </a:r>
          </a:p>
        </p:txBody>
      </p:sp>
      <p:cxnSp>
        <p:nvCxnSpPr>
          <p:cNvPr id="6" name="Straight Connector 5"/>
          <p:cNvCxnSpPr/>
          <p:nvPr/>
        </p:nvCxnSpPr>
        <p:spPr>
          <a:xfrm>
            <a:off x="0" y="1399310"/>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001857755"/>
              </p:ext>
            </p:extLst>
          </p:nvPr>
        </p:nvGraphicFramePr>
        <p:xfrm>
          <a:off x="1131410" y="2777067"/>
          <a:ext cx="8636844" cy="1828800"/>
        </p:xfrm>
        <a:graphic>
          <a:graphicData uri="http://schemas.openxmlformats.org/drawingml/2006/table">
            <a:tbl>
              <a:tblPr firstRow="1" bandRow="1">
                <a:tableStyleId>{21E4AEA4-8DFA-4A89-87EB-49C32662AFE0}</a:tableStyleId>
              </a:tblPr>
              <a:tblGrid>
                <a:gridCol w="2159211">
                  <a:extLst>
                    <a:ext uri="{9D8B030D-6E8A-4147-A177-3AD203B41FA5}">
                      <a16:colId xmlns:a16="http://schemas.microsoft.com/office/drawing/2014/main" val="2978199115"/>
                    </a:ext>
                  </a:extLst>
                </a:gridCol>
                <a:gridCol w="2159211">
                  <a:extLst>
                    <a:ext uri="{9D8B030D-6E8A-4147-A177-3AD203B41FA5}">
                      <a16:colId xmlns:a16="http://schemas.microsoft.com/office/drawing/2014/main" val="25317041"/>
                    </a:ext>
                  </a:extLst>
                </a:gridCol>
                <a:gridCol w="2159211">
                  <a:extLst>
                    <a:ext uri="{9D8B030D-6E8A-4147-A177-3AD203B41FA5}">
                      <a16:colId xmlns:a16="http://schemas.microsoft.com/office/drawing/2014/main" val="2662942744"/>
                    </a:ext>
                  </a:extLst>
                </a:gridCol>
                <a:gridCol w="2159211">
                  <a:extLst>
                    <a:ext uri="{9D8B030D-6E8A-4147-A177-3AD203B41FA5}">
                      <a16:colId xmlns:a16="http://schemas.microsoft.com/office/drawing/2014/main" val="1229778915"/>
                    </a:ext>
                  </a:extLst>
                </a:gridCol>
              </a:tblGrid>
              <a:tr h="133187">
                <a:tc>
                  <a:txBody>
                    <a:bodyPr/>
                    <a:lstStyle/>
                    <a:p>
                      <a:r>
                        <a:rPr lang="en-US" dirty="0"/>
                        <a:t>12am – 6am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6am – 12pm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12pm – 6pm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6pm – 12am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8934747"/>
                  </a:ext>
                </a:extLst>
              </a:tr>
              <a:tr h="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2744947"/>
                  </a:ext>
                </a:extLst>
              </a:tr>
              <a:tr h="122636">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913189"/>
                  </a:ext>
                </a:extLst>
              </a:tr>
              <a:tr h="223585">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2648066"/>
                  </a:ext>
                </a:extLst>
              </a:tr>
              <a:tr h="223585">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3377814"/>
                  </a:ext>
                </a:extLst>
              </a:tr>
            </a:tbl>
          </a:graphicData>
        </a:graphic>
      </p:graphicFrame>
    </p:spTree>
    <p:extLst>
      <p:ext uri="{BB962C8B-B14F-4D97-AF65-F5344CB8AC3E}">
        <p14:creationId xmlns:p14="http://schemas.microsoft.com/office/powerpoint/2010/main" val="145849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lnSpcReduction="10000"/>
          </a:bodyPr>
          <a:lstStyle/>
          <a:p>
            <a:pPr marL="0" indent="0">
              <a:buNone/>
            </a:pPr>
            <a:r>
              <a:rPr lang="en-US" dirty="0"/>
              <a:t>For this project we have used Logistic Regression and Artificial Neural Networks(ANN) modeling techniques. </a:t>
            </a:r>
          </a:p>
          <a:p>
            <a:r>
              <a:rPr lang="en-US" dirty="0"/>
              <a:t>In both of the techniques weights calculation/optimization has been done by using Gradient Descent instead of maximum likelihood estimator. </a:t>
            </a:r>
          </a:p>
          <a:p>
            <a:r>
              <a:rPr lang="en-US" dirty="0"/>
              <a:t>In Logistic Regression we have used to predict Binary user_actions i.e. bounce / add_to_cart .</a:t>
            </a:r>
          </a:p>
          <a:p>
            <a:r>
              <a:rPr lang="en-US" dirty="0"/>
              <a:t>And, we have also used multiclass Logistic Regression using </a:t>
            </a:r>
            <a:r>
              <a:rPr lang="en-US" dirty="0" err="1"/>
              <a:t>softmax</a:t>
            </a:r>
            <a:r>
              <a:rPr lang="en-US" dirty="0"/>
              <a:t> technique.</a:t>
            </a:r>
          </a:p>
          <a:p>
            <a:r>
              <a:rPr lang="en-US" dirty="0"/>
              <a:t>We have used a function get_binary_data(can be found in code) to process data for only two categories to be used in logistic regression. </a:t>
            </a:r>
          </a:p>
          <a:p>
            <a:r>
              <a:rPr lang="en-US" dirty="0"/>
              <a:t>In ANN since we can predict multiple categories so we have used all of the user actions to predict the user_actions. </a:t>
            </a:r>
          </a:p>
          <a:p>
            <a:r>
              <a:rPr lang="en-US" dirty="0"/>
              <a:t>For Training and Test Data, 90% of data used for Training and remaining 10% as Testing data. </a:t>
            </a:r>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Lets model it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50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r>
              <a:rPr lang="en-US" u="sng" dirty="0"/>
              <a:t>y2indicator</a:t>
            </a:r>
            <a:r>
              <a:rPr lang="en-US" dirty="0"/>
              <a:t> is for converting four classes of dependent variable to four dummy variables.</a:t>
            </a:r>
          </a:p>
          <a:p>
            <a:r>
              <a:rPr lang="en-US" dirty="0"/>
              <a:t>The Modeling is done in Python and packages that are used in this study are as follows </a:t>
            </a:r>
          </a:p>
          <a:p>
            <a:r>
              <a:rPr lang="en-US" dirty="0"/>
              <a:t>Numpy </a:t>
            </a:r>
          </a:p>
          <a:p>
            <a:r>
              <a:rPr lang="en-US" dirty="0"/>
              <a:t>Pandas </a:t>
            </a:r>
          </a:p>
          <a:p>
            <a:r>
              <a:rPr lang="en-US" dirty="0"/>
              <a:t>Sklearn </a:t>
            </a:r>
          </a:p>
          <a:p>
            <a:r>
              <a:rPr lang="en-US" dirty="0"/>
              <a:t>Using jupyter notebook for coding the machine learning codes which gives clean and clear readability and shareable features. </a:t>
            </a:r>
          </a:p>
          <a:p>
            <a:r>
              <a:rPr lang="en-US" dirty="0"/>
              <a:t>Code is well commented for better understanding. </a:t>
            </a:r>
          </a:p>
          <a:p>
            <a:r>
              <a:rPr lang="en-US" dirty="0"/>
              <a:t>And Tableau for Visualizing the Dataset.  </a:t>
            </a:r>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Lets model it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77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endParaRPr lang="en-US" dirty="0"/>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What Does Data Say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131410" y="1652954"/>
            <a:ext cx="7740117" cy="4601217"/>
          </a:xfrm>
          <a:prstGeom prst="rect">
            <a:avLst/>
          </a:prstGeom>
        </p:spPr>
      </p:pic>
    </p:spTree>
    <p:extLst>
      <p:ext uri="{BB962C8B-B14F-4D97-AF65-F5344CB8AC3E}">
        <p14:creationId xmlns:p14="http://schemas.microsoft.com/office/powerpoint/2010/main" val="149418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652954"/>
            <a:ext cx="10058400" cy="4325815"/>
          </a:xfrm>
        </p:spPr>
        <p:txBody>
          <a:bodyPr>
            <a:normAutofit/>
          </a:bodyPr>
          <a:lstStyle/>
          <a:p>
            <a:endParaRPr lang="en-US" dirty="0"/>
          </a:p>
          <a:p>
            <a:endParaRPr lang="en-US" dirty="0"/>
          </a:p>
        </p:txBody>
      </p:sp>
      <p:sp>
        <p:nvSpPr>
          <p:cNvPr id="5" name="Title 1"/>
          <p:cNvSpPr>
            <a:spLocks noGrp="1"/>
          </p:cNvSpPr>
          <p:nvPr>
            <p:ph type="title"/>
          </p:nvPr>
        </p:nvSpPr>
        <p:spPr>
          <a:xfrm>
            <a:off x="1131410" y="307732"/>
            <a:ext cx="9996838" cy="967154"/>
          </a:xfrm>
        </p:spPr>
        <p:txBody>
          <a:bodyPr>
            <a:normAutofit/>
          </a:bodyPr>
          <a:lstStyle/>
          <a:p>
            <a:r>
              <a:rPr lang="en-US" dirty="0"/>
              <a:t>What Does Data Say !</a:t>
            </a:r>
          </a:p>
        </p:txBody>
      </p:sp>
      <p:cxnSp>
        <p:nvCxnSpPr>
          <p:cNvPr id="6" name="Straight Connector 5"/>
          <p:cNvCxnSpPr/>
          <p:nvPr/>
        </p:nvCxnSpPr>
        <p:spPr>
          <a:xfrm>
            <a:off x="0" y="1399310"/>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31410" y="1652954"/>
            <a:ext cx="7301390" cy="4601217"/>
          </a:xfrm>
          <a:prstGeom prst="rect">
            <a:avLst/>
          </a:prstGeom>
        </p:spPr>
      </p:pic>
    </p:spTree>
    <p:extLst>
      <p:ext uri="{BB962C8B-B14F-4D97-AF65-F5344CB8AC3E}">
        <p14:creationId xmlns:p14="http://schemas.microsoft.com/office/powerpoint/2010/main" val="177033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1445</TotalTime>
  <Words>926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Rockwell Condensed</vt:lpstr>
      <vt:lpstr>Wingdings</vt:lpstr>
      <vt:lpstr>Wood Type</vt:lpstr>
      <vt:lpstr>Predicting customer buying behavior on ecommerce site </vt:lpstr>
      <vt:lpstr>Introduction</vt:lpstr>
      <vt:lpstr>Introduction</vt:lpstr>
      <vt:lpstr>Introduction of Data</vt:lpstr>
      <vt:lpstr>Introduction to Data preprocessing</vt:lpstr>
      <vt:lpstr>Lets model it !</vt:lpstr>
      <vt:lpstr>Lets model it !</vt:lpstr>
      <vt:lpstr>What Does Data Say !</vt:lpstr>
      <vt:lpstr>What Does Data Say !</vt:lpstr>
      <vt:lpstr>What Does Data Say !</vt:lpstr>
      <vt:lpstr>What Does Data Say !</vt:lpstr>
      <vt:lpstr>What Does Data Say !</vt:lpstr>
      <vt:lpstr>Lets discuss our results</vt:lpstr>
      <vt:lpstr>Lets discuss our results</vt:lpstr>
      <vt:lpstr>Lets discuss our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datarpm</dc:creator>
  <cp:lastModifiedBy>Abir Jameel</cp:lastModifiedBy>
  <cp:revision>77</cp:revision>
  <dcterms:created xsi:type="dcterms:W3CDTF">2014-09-12T02:14:24Z</dcterms:created>
  <dcterms:modified xsi:type="dcterms:W3CDTF">2017-04-30T01:02:36Z</dcterms:modified>
</cp:coreProperties>
</file>