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5" r:id="rId9"/>
    <p:sldId id="264" r:id="rId10"/>
    <p:sldId id="266" r:id="rId11"/>
    <p:sldId id="270" r:id="rId12"/>
    <p:sldId id="262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1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5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54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3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6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2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AA3E-2659-4F84-923F-AFD20226A44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FB15-FB91-4881-B0D5-A6226094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abir\ai_ml_training_v2\images\set_nn_in_ai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abir\ai_ml_training_v2\images\ai-artificial-neural-network-alex-castrouni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Anatomy of Deep Neural </a:t>
            </a:r>
            <a:r>
              <a:rPr lang="en-IN" dirty="0" smtClean="0"/>
              <a:t>Network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Abirlal</a:t>
            </a:r>
            <a:r>
              <a:rPr lang="en-IN" sz="2400" dirty="0" smtClean="0"/>
              <a:t> </a:t>
            </a:r>
            <a:r>
              <a:rPr lang="en-IN" sz="2400" dirty="0" err="1" smtClean="0"/>
              <a:t>Metya</a:t>
            </a:r>
            <a:endParaRPr lang="en-IN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9160" y="4725144"/>
            <a:ext cx="6400800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Application of neural networks </a:t>
            </a:r>
            <a:r>
              <a:rPr lang="en-US" sz="1600" dirty="0"/>
              <a:t>in Time Series Reconstruction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102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Challenge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Can neural network be constructed in MS-Excel?</a:t>
            </a:r>
          </a:p>
          <a:p>
            <a:endParaRPr lang="en-IN" sz="2800" dirty="0"/>
          </a:p>
          <a:p>
            <a:r>
              <a:rPr lang="en-IN" sz="2800" dirty="0" smtClean="0"/>
              <a:t>In mathematics there are few element-wise multiplication and some are matrix multiplication. I didn’t explicitly introduce them separately in the derivations. In MS-Excel we can clearly identify this steps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96236" y="6093296"/>
            <a:ext cx="21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Contd. To MS-Excel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en-IN" dirty="0" smtClean="0"/>
              <a:t>Time Series Prediction Using </a:t>
            </a:r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6093296"/>
            <a:ext cx="29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Contd. </a:t>
            </a:r>
            <a:r>
              <a:rPr lang="en-IN" dirty="0" smtClean="0">
                <a:solidFill>
                  <a:srgbClr val="FF0000"/>
                </a:solidFill>
              </a:rPr>
              <a:t>To </a:t>
            </a:r>
            <a:r>
              <a:rPr lang="en-IN" dirty="0" err="1" smtClean="0">
                <a:solidFill>
                  <a:srgbClr val="FF0000"/>
                </a:solidFill>
              </a:rPr>
              <a:t>Jupyter</a:t>
            </a:r>
            <a:r>
              <a:rPr lang="en-IN" dirty="0" smtClean="0">
                <a:solidFill>
                  <a:srgbClr val="FF0000"/>
                </a:solidFill>
              </a:rPr>
              <a:t> Notebook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Neural Network using </a:t>
            </a:r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Let’s do a very simple time series prediction using DNN in </a:t>
            </a:r>
            <a:r>
              <a:rPr lang="en-IN" sz="2800" dirty="0" err="1" smtClean="0"/>
              <a:t>Keras</a:t>
            </a:r>
            <a:r>
              <a:rPr lang="en-IN" sz="2800" dirty="0" smtClean="0"/>
              <a:t>.</a:t>
            </a:r>
          </a:p>
          <a:p>
            <a:r>
              <a:rPr lang="en-IN" sz="2400" b="1" dirty="0" smtClean="0"/>
              <a:t>Problem statement-</a:t>
            </a:r>
          </a:p>
          <a:p>
            <a:pPr lvl="1"/>
            <a:r>
              <a:rPr lang="en-IN" sz="2000" dirty="0" smtClean="0"/>
              <a:t>We have Temperature as well as Relative Humidity data in every 30-min over </a:t>
            </a:r>
            <a:r>
              <a:rPr lang="en-IN" sz="2000" dirty="0"/>
              <a:t>P</a:t>
            </a:r>
            <a:r>
              <a:rPr lang="en-IN" sz="2000" dirty="0" smtClean="0"/>
              <a:t>une for 6 days during 2018-Dec-1 to 2018-Dec-06.</a:t>
            </a:r>
          </a:p>
          <a:p>
            <a:pPr lvl="1"/>
            <a:r>
              <a:rPr lang="en-IN" sz="2000" dirty="0" smtClean="0"/>
              <a:t>Say, Temperature as independent variable (x) and RH as dependent variable (y).</a:t>
            </a:r>
          </a:p>
          <a:p>
            <a:pPr lvl="1"/>
            <a:r>
              <a:rPr lang="en-IN" sz="2000" dirty="0" smtClean="0"/>
              <a:t>Train a DNN using T and RH for first 5-days and predict RH using T data for the 6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day. 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6093296"/>
            <a:ext cx="341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Contd. To </a:t>
            </a:r>
            <a:r>
              <a:rPr lang="en-IN" dirty="0" err="1" smtClean="0">
                <a:solidFill>
                  <a:srgbClr val="FF0000"/>
                </a:solidFill>
              </a:rPr>
              <a:t>simple_dnn_keras.ipynb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Challenge for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 smtClean="0"/>
              <a:t>1. (a) Try to improve the accuracy </a:t>
            </a:r>
            <a:r>
              <a:rPr lang="en-IN" sz="2800" b="1" dirty="0" smtClean="0"/>
              <a:t>using</a:t>
            </a:r>
            <a:r>
              <a:rPr lang="en-IN" sz="2800" b="1" dirty="0" smtClean="0"/>
              <a:t> </a:t>
            </a:r>
            <a:r>
              <a:rPr lang="en-IN" sz="2800" b="1" dirty="0" smtClean="0"/>
              <a:t>DNN model</a:t>
            </a:r>
          </a:p>
          <a:p>
            <a:pPr lvl="1"/>
            <a:r>
              <a:rPr lang="en-IN" dirty="0" smtClean="0"/>
              <a:t>Using feature engineering, more layers, more hyper parameter tuning, etc. as you like.</a:t>
            </a:r>
          </a:p>
          <a:p>
            <a:pPr lvl="1"/>
            <a:endParaRPr lang="en-IN" dirty="0"/>
          </a:p>
          <a:p>
            <a:r>
              <a:rPr lang="en-IN" b="1" dirty="0" smtClean="0"/>
              <a:t>(b) Improve the accuracy </a:t>
            </a:r>
            <a:r>
              <a:rPr lang="en-IN" b="1" dirty="0" smtClean="0"/>
              <a:t>beyond 0.86 or more of this reconstruction using </a:t>
            </a:r>
            <a:r>
              <a:rPr lang="en-IN" b="1" dirty="0" smtClean="0"/>
              <a:t>any technique</a:t>
            </a:r>
          </a:p>
          <a:p>
            <a:pPr lvl="1"/>
            <a:r>
              <a:rPr lang="en-IN" dirty="0" smtClean="0"/>
              <a:t>Use any model</a:t>
            </a:r>
          </a:p>
        </p:txBody>
      </p:sp>
    </p:spTree>
    <p:extLst>
      <p:ext uri="{BB962C8B-B14F-4D97-AF65-F5344CB8AC3E}">
        <p14:creationId xmlns:p14="http://schemas.microsoft.com/office/powerpoint/2010/main" val="16203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Neural Network from Scratch</a:t>
            </a:r>
          </a:p>
          <a:p>
            <a:r>
              <a:rPr lang="en-IN" dirty="0" smtClean="0"/>
              <a:t>DNN using </a:t>
            </a:r>
            <a:r>
              <a:rPr lang="en-IN" dirty="0" err="1" smtClean="0"/>
              <a:t>Keras</a:t>
            </a:r>
            <a:endParaRPr lang="en-IN" dirty="0" smtClean="0"/>
          </a:p>
          <a:p>
            <a:r>
              <a:rPr lang="en-IN" dirty="0" smtClean="0"/>
              <a:t>Different Hyper-parameters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endParaRPr lang="en-IN" dirty="0"/>
          </a:p>
          <a:p>
            <a:r>
              <a:rPr lang="en-IN" sz="2400" dirty="0" smtClean="0"/>
              <a:t>Building Neural Networks 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 from Scratch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Few example of NN in </a:t>
            </a:r>
            <a:r>
              <a:rPr lang="en-IN" sz="2400" dirty="0" err="1" smtClean="0"/>
              <a:t>Keras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Look into several Hyper parameters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11960" y="321297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564903"/>
            <a:ext cx="0" cy="154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32040" y="25649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32040" y="413450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24128" y="224173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Single Perceptron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694392" y="381134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Multilayer Perceptron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948264" y="254699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08304" y="2253842"/>
            <a:ext cx="0" cy="62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08304" y="2241738"/>
            <a:ext cx="396044" cy="1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8304" y="2877413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2072461"/>
            <a:ext cx="8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Linear</a:t>
            </a:r>
            <a:endParaRPr lang="en-IN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06576" y="2628201"/>
            <a:ext cx="84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Non Linear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088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04856" cy="4402775"/>
          </a:xfrm>
        </p:spPr>
      </p:pic>
    </p:spTree>
    <p:extLst>
      <p:ext uri="{BB962C8B-B14F-4D97-AF65-F5344CB8AC3E}">
        <p14:creationId xmlns:p14="http://schemas.microsoft.com/office/powerpoint/2010/main" val="34380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Neural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6"/>
          <a:stretch/>
        </p:blipFill>
        <p:spPr>
          <a:xfrm>
            <a:off x="1763688" y="1340769"/>
            <a:ext cx="5112568" cy="3960440"/>
          </a:xfrm>
        </p:spPr>
      </p:pic>
      <p:sp>
        <p:nvSpPr>
          <p:cNvPr id="5" name="Rectangle 4"/>
          <p:cNvSpPr/>
          <p:nvPr/>
        </p:nvSpPr>
        <p:spPr>
          <a:xfrm>
            <a:off x="3699904" y="1484784"/>
            <a:ext cx="1592176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4351976" y="5301208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699904" y="606193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Black Box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84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850106"/>
          </a:xfrm>
        </p:spPr>
        <p:txBody>
          <a:bodyPr>
            <a:normAutofit/>
          </a:bodyPr>
          <a:lstStyle/>
          <a:p>
            <a:r>
              <a:rPr lang="en-IN" sz="3600" dirty="0" smtClean="0"/>
              <a:t>Building Blocks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 smtClean="0"/>
              <a:t>Perceptrons</a:t>
            </a:r>
            <a:r>
              <a:rPr lang="en-IN" sz="2800" dirty="0" smtClean="0"/>
              <a:t> are </a:t>
            </a:r>
            <a:r>
              <a:rPr lang="en-IN" sz="2800" dirty="0" smtClean="0"/>
              <a:t>the building blocks of </a:t>
            </a:r>
            <a:r>
              <a:rPr lang="en-IN" sz="2800" dirty="0" smtClean="0"/>
              <a:t>a neural network.</a:t>
            </a:r>
            <a:endParaRPr lang="en-IN" sz="2800" dirty="0" smtClean="0"/>
          </a:p>
          <a:p>
            <a:r>
              <a:rPr lang="en-IN" sz="2800" dirty="0" smtClean="0"/>
              <a:t>A Perceptron </a:t>
            </a:r>
            <a:r>
              <a:rPr lang="en-IN" sz="2800" dirty="0" smtClean="0"/>
              <a:t>can be simply visualize as anything that takes multiple inputs and produce one output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886700"/>
            <a:ext cx="3923928" cy="2633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6236" y="6093296"/>
            <a:ext cx="21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Contd. To </a:t>
            </a:r>
            <a:r>
              <a:rPr lang="en-IN" dirty="0" smtClean="0">
                <a:solidFill>
                  <a:srgbClr val="FF0000"/>
                </a:solidFill>
              </a:rPr>
              <a:t>Excel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325876" y="3153112"/>
            <a:ext cx="504056" cy="12659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4355976" y="2623938"/>
            <a:ext cx="504056" cy="24482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3012476" y="2561949"/>
            <a:ext cx="504056" cy="2448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2195736" y="2564904"/>
            <a:ext cx="504056" cy="2448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Perceptron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923928" y="2996952"/>
            <a:ext cx="1368152" cy="14401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Z = w</a:t>
            </a:r>
            <a:r>
              <a:rPr lang="en-IN" sz="1400" b="1" baseline="-25000" dirty="0" smtClean="0"/>
              <a:t>1</a:t>
            </a:r>
            <a:r>
              <a:rPr lang="en-IN" sz="1400" b="1" dirty="0" smtClean="0"/>
              <a:t>x</a:t>
            </a:r>
            <a:r>
              <a:rPr lang="en-IN" sz="1400" b="1" baseline="-25000" dirty="0" smtClean="0"/>
              <a:t>1</a:t>
            </a:r>
            <a:r>
              <a:rPr lang="en-IN" sz="1400" b="1" dirty="0" smtClean="0"/>
              <a:t>+w</a:t>
            </a:r>
            <a:r>
              <a:rPr lang="en-IN" sz="1400" b="1" baseline="-25000" dirty="0" smtClean="0"/>
              <a:t>2</a:t>
            </a:r>
            <a:r>
              <a:rPr lang="en-IN" sz="1400" b="1" dirty="0" smtClean="0"/>
              <a:t>x</a:t>
            </a:r>
            <a:r>
              <a:rPr lang="en-IN" sz="1400" b="1" baseline="-25000" dirty="0" smtClean="0"/>
              <a:t>2</a:t>
            </a:r>
            <a:endParaRPr lang="en-IN" sz="1400" b="1" baseline="-25000" dirty="0"/>
          </a:p>
        </p:txBody>
      </p:sp>
      <p:sp>
        <p:nvSpPr>
          <p:cNvPr id="7" name="Right Arrow 6"/>
          <p:cNvSpPr/>
          <p:nvPr/>
        </p:nvSpPr>
        <p:spPr>
          <a:xfrm>
            <a:off x="5292080" y="3537012"/>
            <a:ext cx="1368152" cy="36004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9792" y="3212976"/>
            <a:ext cx="1287416" cy="508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99792" y="3819117"/>
            <a:ext cx="1287416" cy="617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67744" y="2996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 smtClean="0"/>
              <a:t>1</a:t>
            </a:r>
            <a:endParaRPr lang="en-IN" b="1" baseline="-25000" dirty="0"/>
          </a:p>
        </p:txBody>
      </p:sp>
      <p:sp>
        <p:nvSpPr>
          <p:cNvPr id="20" name="Content Placeholder 19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IN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267744" y="42524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x</a:t>
            </a:r>
            <a:r>
              <a:rPr lang="en-IN" b="1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66932" y="29992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</a:t>
            </a:r>
            <a:r>
              <a:rPr lang="en-IN" sz="1400" b="1" baseline="-25000" dirty="0" smtClean="0"/>
              <a:t>1</a:t>
            </a:r>
            <a:endParaRPr lang="en-IN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61880" y="3946622"/>
                <a:ext cx="43204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1" i="1" baseline="-2500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b="1" i="1" baseline="-25000" smtClean="0">
                              <a:latin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IN" b="1" baseline="-25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880" y="3946622"/>
                <a:ext cx="432048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11429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127476" y="41397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</a:t>
            </a:r>
            <a:r>
              <a:rPr lang="en-IN" sz="1400" b="1" baseline="-25000" dirty="0" smtClean="0"/>
              <a:t>2</a:t>
            </a:r>
            <a:endParaRPr lang="en-IN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159732" y="532178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Input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947802" y="5327902"/>
            <a:ext cx="79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Weights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9812" y="5318783"/>
            <a:ext cx="92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53868" y="5321783"/>
            <a:ext cx="76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4">
                    <a:lumMod val="75000"/>
                  </a:schemeClr>
                </a:solidFill>
              </a:rPr>
              <a:t>Output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41090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, c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696236" y="6093296"/>
            <a:ext cx="21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Contd. To MS-Word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325876" y="3153112"/>
            <a:ext cx="504056" cy="12659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4355976" y="2623938"/>
            <a:ext cx="504056" cy="24482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3012476" y="2561949"/>
            <a:ext cx="504056" cy="2448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2195736" y="2564904"/>
            <a:ext cx="504056" cy="2448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Perceptron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923928" y="2996952"/>
            <a:ext cx="1368152" cy="14401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 smtClean="0"/>
              <a:t> </a:t>
            </a:r>
            <a:endParaRPr lang="en-IN" sz="1400" b="1" baseline="-25000" dirty="0"/>
          </a:p>
        </p:txBody>
      </p:sp>
      <p:sp>
        <p:nvSpPr>
          <p:cNvPr id="7" name="Right Arrow 6"/>
          <p:cNvSpPr/>
          <p:nvPr/>
        </p:nvSpPr>
        <p:spPr>
          <a:xfrm>
            <a:off x="5292080" y="3537012"/>
            <a:ext cx="1368152" cy="36004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9792" y="3212976"/>
            <a:ext cx="1287416" cy="508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99792" y="3819117"/>
            <a:ext cx="1287416" cy="617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67744" y="2996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 smtClean="0"/>
              <a:t>1</a:t>
            </a:r>
            <a:endParaRPr lang="en-IN" b="1" baseline="-25000" dirty="0"/>
          </a:p>
        </p:txBody>
      </p:sp>
      <p:sp>
        <p:nvSpPr>
          <p:cNvPr id="20" name="Content Placeholder 19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IN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267744" y="42524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x</a:t>
            </a:r>
            <a:r>
              <a:rPr lang="en-IN" b="1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66932" y="29992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</a:t>
            </a:r>
            <a:r>
              <a:rPr lang="en-IN" sz="1400" b="1" baseline="-25000" dirty="0" smtClean="0"/>
              <a:t>1</a:t>
            </a:r>
            <a:endParaRPr lang="en-IN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61880" y="3946622"/>
                <a:ext cx="43204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1" i="1" baseline="-2500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b="1" i="1" baseline="-25000" smtClean="0">
                              <a:latin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IN" b="1" baseline="-25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880" y="3946622"/>
                <a:ext cx="432048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11429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127476" y="41397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</a:t>
            </a:r>
            <a:r>
              <a:rPr lang="en-IN" sz="1400" b="1" baseline="-25000" dirty="0" smtClean="0"/>
              <a:t>2</a:t>
            </a:r>
            <a:endParaRPr lang="en-IN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159732" y="532178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Input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947802" y="5327902"/>
            <a:ext cx="79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Weights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9812" y="5318783"/>
            <a:ext cx="92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53868" y="5321783"/>
            <a:ext cx="76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4">
                    <a:lumMod val="75000"/>
                  </a:schemeClr>
                </a:solidFill>
              </a:rPr>
              <a:t>Output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41090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, c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08004" y="2188284"/>
            <a:ext cx="0" cy="31139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25520" y="3551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09034" y="3551884"/>
                <a:ext cx="633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𝜎</m:t>
                      </m:r>
                      <m:r>
                        <a:rPr lang="en-IN" b="0" i="1" smtClean="0">
                          <a:latin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</a:rPr>
                        <m:t>𝑧</m:t>
                      </m:r>
                      <m:r>
                        <a:rPr lang="en-I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34" y="3551884"/>
                <a:ext cx="63333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34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696236" y="6093296"/>
            <a:ext cx="21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Contd. To MS-Word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25396" y="2575547"/>
            <a:ext cx="344581" cy="2376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8347546" y="3006314"/>
            <a:ext cx="504056" cy="12659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4355976" y="2623938"/>
            <a:ext cx="504056" cy="24482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1907704" y="2521107"/>
            <a:ext cx="504056" cy="2448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611560" y="2575547"/>
            <a:ext cx="504056" cy="2448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Multi-Layer Perceptron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341543" y="2346472"/>
            <a:ext cx="581227" cy="5549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 smtClean="0"/>
              <a:t> </a:t>
            </a:r>
            <a:endParaRPr lang="en-IN" sz="1400" b="1" baseline="-25000" dirty="0"/>
          </a:p>
        </p:txBody>
      </p:sp>
      <p:sp>
        <p:nvSpPr>
          <p:cNvPr id="7" name="Right Arrow 6"/>
          <p:cNvSpPr/>
          <p:nvPr/>
        </p:nvSpPr>
        <p:spPr>
          <a:xfrm>
            <a:off x="7426620" y="3488034"/>
            <a:ext cx="920926" cy="36004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1115616" y="2623938"/>
            <a:ext cx="3225927" cy="5104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1115616" y="2623938"/>
            <a:ext cx="3225927" cy="18933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880" y="29496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 smtClean="0"/>
              <a:t>1</a:t>
            </a:r>
            <a:endParaRPr lang="en-IN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564" y="44490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x</a:t>
            </a:r>
            <a:r>
              <a:rPr lang="en-IN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04264" y="4343950"/>
                <a:ext cx="43204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1" i="1" baseline="-2500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b="1" i="1" baseline="-25000" smtClean="0">
                              <a:latin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IN" b="1" baseline="-25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64" y="4343950"/>
                <a:ext cx="432048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9859" b="-25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29308" y="530832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Input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800038" y="5327902"/>
            <a:ext cx="79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Weights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9812" y="5327902"/>
            <a:ext cx="92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6372" y="5280838"/>
            <a:ext cx="76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4">
                    <a:lumMod val="75000"/>
                  </a:schemeClr>
                </a:solidFill>
              </a:rPr>
              <a:t>Output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28094" y="44804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, c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4317390" y="3391690"/>
            <a:ext cx="581227" cy="5549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 smtClean="0"/>
              <a:t> </a:t>
            </a:r>
            <a:endParaRPr lang="en-IN" sz="1400" b="1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283373" y="4517278"/>
            <a:ext cx="581227" cy="5549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 smtClean="0"/>
              <a:t> </a:t>
            </a:r>
            <a:endParaRPr lang="en-IN" sz="1400" b="1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6896757" y="3417310"/>
            <a:ext cx="581227" cy="5549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 smtClean="0"/>
              <a:t> </a:t>
            </a:r>
            <a:endParaRPr lang="en-IN" sz="1400" b="1" baseline="-25000" dirty="0"/>
          </a:p>
        </p:txBody>
      </p:sp>
      <p:cxnSp>
        <p:nvCxnSpPr>
          <p:cNvPr id="32" name="Straight Arrow Connector 31"/>
          <p:cNvCxnSpPr>
            <a:endCxn id="25" idx="2"/>
          </p:cNvCxnSpPr>
          <p:nvPr/>
        </p:nvCxnSpPr>
        <p:spPr>
          <a:xfrm>
            <a:off x="1115616" y="3134356"/>
            <a:ext cx="3201774" cy="53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6" idx="2"/>
          </p:cNvCxnSpPr>
          <p:nvPr/>
        </p:nvCxnSpPr>
        <p:spPr>
          <a:xfrm>
            <a:off x="1115616" y="3134356"/>
            <a:ext cx="3167757" cy="16603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5" idx="2"/>
          </p:cNvCxnSpPr>
          <p:nvPr/>
        </p:nvCxnSpPr>
        <p:spPr>
          <a:xfrm flipV="1">
            <a:off x="1115616" y="3669156"/>
            <a:ext cx="3201774" cy="8481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6" idx="2"/>
          </p:cNvCxnSpPr>
          <p:nvPr/>
        </p:nvCxnSpPr>
        <p:spPr>
          <a:xfrm>
            <a:off x="1115616" y="4524351"/>
            <a:ext cx="3167757" cy="270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608004" y="1484784"/>
            <a:ext cx="24152" cy="38174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27" idx="1"/>
          </p:cNvCxnSpPr>
          <p:nvPr/>
        </p:nvCxnSpPr>
        <p:spPr>
          <a:xfrm>
            <a:off x="4922770" y="2623938"/>
            <a:ext cx="2059106" cy="8746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6"/>
            <a:endCxn id="27" idx="2"/>
          </p:cNvCxnSpPr>
          <p:nvPr/>
        </p:nvCxnSpPr>
        <p:spPr>
          <a:xfrm>
            <a:off x="4898617" y="3669156"/>
            <a:ext cx="1998140" cy="25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27" idx="3"/>
          </p:cNvCxnSpPr>
          <p:nvPr/>
        </p:nvCxnSpPr>
        <p:spPr>
          <a:xfrm flipV="1">
            <a:off x="4864600" y="3890974"/>
            <a:ext cx="2117276" cy="9037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87370" y="1628800"/>
            <a:ext cx="9648" cy="28071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452448" y="5302177"/>
            <a:ext cx="779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Weights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23244" y="5327902"/>
            <a:ext cx="92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1560" y="18789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1895168" y="18789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</a:t>
            </a:r>
            <a:r>
              <a:rPr lang="en-IN" baseline="-25000" dirty="0"/>
              <a:t>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54926" y="181896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</a:t>
            </a:r>
            <a:r>
              <a:rPr lang="en-IN" baseline="-25000" dirty="0" err="1" smtClean="0"/>
              <a:t>h</a:t>
            </a:r>
            <a:endParaRPr lang="en-IN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3808076" y="1834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</a:t>
            </a:r>
            <a:r>
              <a:rPr lang="en-IN" baseline="-25000" dirty="0" err="1" smtClean="0"/>
              <a:t>i</a:t>
            </a:r>
            <a:r>
              <a:rPr lang="en-IN" dirty="0" err="1" smtClean="0"/>
              <a:t>.X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83938" y="1818969"/>
                <a:ext cx="9171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r>
                  <a:rPr lang="en-IN" sz="1050" b="0" i="1" dirty="0" smtClean="0">
                    <a:latin typeface="Cambria Math"/>
                  </a:rPr>
                  <a:t/>
                </a:r>
                <a:br>
                  <a:rPr lang="en-IN" sz="105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IN" sz="1050" b="0" i="1" smtClean="0">
                        <a:latin typeface="Cambria Math"/>
                      </a:rPr>
                      <m:t>=</m:t>
                    </m:r>
                    <m:r>
                      <a:rPr lang="en-IN" sz="1050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sz="105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1050" b="0" i="1" smtClean="0">
                            <a:latin typeface="Cambria Math"/>
                          </a:rPr>
                          <m:t>𝑊</m:t>
                        </m:r>
                        <m:r>
                          <a:rPr lang="en-IN" sz="1050" b="0" i="1" baseline="-25000" smtClean="0">
                            <a:latin typeface="Cambria Math"/>
                          </a:rPr>
                          <m:t>𝑖</m:t>
                        </m:r>
                        <m:r>
                          <a:rPr lang="en-IN" sz="1050" b="0" i="1" smtClean="0">
                            <a:latin typeface="Cambria Math"/>
                          </a:rPr>
                          <m:t>.</m:t>
                        </m:r>
                        <m:r>
                          <a:rPr lang="en-IN" sz="105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IN" sz="1050" dirty="0" smtClean="0"/>
                  <a:t> </a:t>
                </a:r>
                <a:endParaRPr lang="en-IN" sz="105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38" y="1818969"/>
                <a:ext cx="917130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345202" y="2575547"/>
                <a:ext cx="756084" cy="42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11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IN" sz="11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IN" sz="1100" b="0" i="1" smtClean="0">
                          <a:latin typeface="Cambria Math"/>
                        </a:rPr>
                        <m:t>=</m:t>
                      </m:r>
                      <m:r>
                        <a:rPr lang="en-IN" sz="1100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1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IN" sz="1100" b="0" i="1" smtClean="0">
                          <a:latin typeface="Cambria Math"/>
                        </a:rPr>
                        <m:t>.</m:t>
                      </m:r>
                      <m:r>
                        <a:rPr lang="en-IN" sz="1100" b="0" i="1" smtClean="0">
                          <a:latin typeface="Cambria Math"/>
                        </a:rPr>
                        <m:t>𝑊h</m:t>
                      </m:r>
                    </m:oMath>
                  </m:oMathPara>
                </a14:m>
                <a:endParaRPr lang="en-IN" sz="1100" baseline="-250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202" y="2575547"/>
                <a:ext cx="756084" cy="423065"/>
              </a:xfrm>
              <a:prstGeom prst="rect">
                <a:avLst/>
              </a:prstGeom>
              <a:blipFill rotWithShape="1">
                <a:blip r:embed="rId4"/>
                <a:stretch>
                  <a:fillRect r="-12097" b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7266583" y="2605587"/>
                <a:ext cx="641009" cy="302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400" i="1">
                              <a:latin typeface="Cambria Math"/>
                            </a:rPr>
                            <m:t>𝑈</m:t>
                          </m:r>
                          <m:r>
                            <a:rPr lang="en-IN" sz="1400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IN" sz="1400" baseline="-250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83" y="2605587"/>
                <a:ext cx="641009" cy="302840"/>
              </a:xfrm>
              <a:prstGeom prst="rect">
                <a:avLst/>
              </a:prstGeom>
              <a:blipFill rotWithShape="1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6696236" y="6093296"/>
            <a:ext cx="21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Contd. To MS-Word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b="1" dirty="0"/>
              <a:t>Unity is </a:t>
            </a:r>
            <a:r>
              <a:rPr lang="en-IN" b="1" dirty="0" smtClean="0"/>
              <a:t>Strength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dirty="0" smtClean="0"/>
              <a:t>Perceptions are very much connected with each other.</a:t>
            </a:r>
          </a:p>
          <a:p>
            <a:r>
              <a:rPr lang="en-IN" dirty="0" smtClean="0"/>
              <a:t>Sometimes we have to break this connection for better prediction (dropout) otherwise </a:t>
            </a:r>
            <a:r>
              <a:rPr lang="en-IN" dirty="0" smtClean="0"/>
              <a:t>over fit.</a:t>
            </a:r>
            <a:endParaRPr lang="en-IN" dirty="0" smtClean="0"/>
          </a:p>
          <a:p>
            <a:r>
              <a:rPr lang="en-IN" dirty="0" smtClean="0"/>
              <a:t>Each Perceptron has limited ability but a network of them can solve big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47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407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Anatomy of Deep Neural Network</vt:lpstr>
      <vt:lpstr>Index</vt:lpstr>
      <vt:lpstr>Introduction</vt:lpstr>
      <vt:lpstr>Building Neural Network</vt:lpstr>
      <vt:lpstr>Building Blocks</vt:lpstr>
      <vt:lpstr>Linear Perceptron</vt:lpstr>
      <vt:lpstr>Non-Linear Perceptron</vt:lpstr>
      <vt:lpstr>Multi-Layer Perceptron</vt:lpstr>
      <vt:lpstr>Unity is Strength</vt:lpstr>
      <vt:lpstr>A Challenge</vt:lpstr>
      <vt:lpstr>Time Series Prediction Using Keras</vt:lpstr>
      <vt:lpstr>Deep Neural Network using Keras</vt:lpstr>
      <vt:lpstr>A Challenge for You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</dc:creator>
  <cp:lastModifiedBy>Abir</cp:lastModifiedBy>
  <cp:revision>33</cp:revision>
  <dcterms:created xsi:type="dcterms:W3CDTF">2021-02-13T17:13:24Z</dcterms:created>
  <dcterms:modified xsi:type="dcterms:W3CDTF">2021-02-16T22:55:14Z</dcterms:modified>
</cp:coreProperties>
</file>