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11/9/23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482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4254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11/9/23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07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11/9/23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038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11/9/23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984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458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96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9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248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11/9/23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0095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11/9/23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5951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11/9/23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3755369"/>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DF6240-5474-8A8E-F7FC-186D0F7853EB}"/>
              </a:ext>
            </a:extLst>
          </p:cNvPr>
          <p:cNvSpPr>
            <a:spLocks noGrp="1"/>
          </p:cNvSpPr>
          <p:nvPr>
            <p:ph type="ctrTitle"/>
          </p:nvPr>
        </p:nvSpPr>
        <p:spPr>
          <a:xfrm>
            <a:off x="8109235" y="863695"/>
            <a:ext cx="3511233" cy="3779995"/>
          </a:xfrm>
        </p:spPr>
        <p:txBody>
          <a:bodyPr anchor="ctr">
            <a:normAutofit/>
          </a:bodyPr>
          <a:lstStyle/>
          <a:p>
            <a:r>
              <a:rPr lang="en-US">
                <a:solidFill>
                  <a:schemeClr val="tx1"/>
                </a:solidFill>
              </a:rPr>
              <a:t>NASA – Near Earth Objects</a:t>
            </a:r>
          </a:p>
        </p:txBody>
      </p:sp>
      <p:sp>
        <p:nvSpPr>
          <p:cNvPr id="3" name="Subtitle 2">
            <a:extLst>
              <a:ext uri="{FF2B5EF4-FFF2-40B4-BE49-F238E27FC236}">
                <a16:creationId xmlns:a16="http://schemas.microsoft.com/office/drawing/2014/main" id="{3EE7BA94-0A60-F521-16B7-95E750C51292}"/>
              </a:ext>
            </a:extLst>
          </p:cNvPr>
          <p:cNvSpPr>
            <a:spLocks noGrp="1"/>
          </p:cNvSpPr>
          <p:nvPr>
            <p:ph type="subTitle" idx="1"/>
          </p:nvPr>
        </p:nvSpPr>
        <p:spPr>
          <a:xfrm>
            <a:off x="8109236" y="4739780"/>
            <a:ext cx="3511233" cy="1147054"/>
          </a:xfrm>
        </p:spPr>
        <p:txBody>
          <a:bodyPr anchor="t">
            <a:normAutofit/>
          </a:bodyPr>
          <a:lstStyle/>
          <a:p>
            <a:pPr>
              <a:lnSpc>
                <a:spcPct val="90000"/>
              </a:lnSpc>
            </a:pPr>
            <a:r>
              <a:rPr lang="en-US" sz="1900" dirty="0"/>
              <a:t>Team: NASA</a:t>
            </a:r>
          </a:p>
          <a:p>
            <a:pPr>
              <a:lnSpc>
                <a:spcPct val="90000"/>
              </a:lnSpc>
            </a:pPr>
            <a:r>
              <a:rPr lang="en-US" sz="1900" dirty="0"/>
              <a:t>Mentor: Kashif Bari</a:t>
            </a:r>
          </a:p>
          <a:p>
            <a:pPr>
              <a:lnSpc>
                <a:spcPct val="90000"/>
              </a:lnSpc>
            </a:pPr>
            <a:r>
              <a:rPr lang="en-US" sz="1900" dirty="0"/>
              <a:t>Members:</a:t>
            </a:r>
          </a:p>
        </p:txBody>
      </p:sp>
      <p:pic>
        <p:nvPicPr>
          <p:cNvPr id="4" name="Picture 3" descr="Satellite view of Earth">
            <a:extLst>
              <a:ext uri="{FF2B5EF4-FFF2-40B4-BE49-F238E27FC236}">
                <a16:creationId xmlns:a16="http://schemas.microsoft.com/office/drawing/2014/main" id="{AFC17E53-186F-FD26-7799-657BEABC1200}"/>
              </a:ext>
            </a:extLst>
          </p:cNvPr>
          <p:cNvPicPr>
            <a:picLocks noChangeAspect="1"/>
          </p:cNvPicPr>
          <p:nvPr/>
        </p:nvPicPr>
        <p:blipFill rotWithShape="1">
          <a:blip r:embed="rId2"/>
          <a:srcRect l="7447" r="10119"/>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08534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E03D-53EB-53D3-E630-5527947ECE6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6FDE91-ED88-7C8E-6ACD-D53D21FD5AD1}"/>
              </a:ext>
            </a:extLst>
          </p:cNvPr>
          <p:cNvSpPr>
            <a:spLocks noGrp="1"/>
          </p:cNvSpPr>
          <p:nvPr>
            <p:ph idx="1"/>
          </p:nvPr>
        </p:nvSpPr>
        <p:spPr>
          <a:xfrm>
            <a:off x="581192" y="2340864"/>
            <a:ext cx="11029615" cy="2076757"/>
          </a:xfrm>
        </p:spPr>
        <p:txBody>
          <a:bodyPr/>
          <a:lstStyle/>
          <a:p>
            <a:r>
              <a:rPr lang="en-US" b="0" i="0" dirty="0">
                <a:solidFill>
                  <a:srgbClr val="212121"/>
                </a:solidFill>
                <a:effectLst/>
                <a:latin typeface="Roboto" panose="02000000000000000000" pitchFamily="2" charset="0"/>
              </a:rPr>
              <a:t>Near-Earth Objects (NEOs) are comets and asteroids that have been nudged by the gravitational attraction of nearby planets into orbits that allow them to enter the Earth’s neighborhood. As they orbit the Sun, Near-Earth Objects occasionally approach close to Earth. We plan to develop several models for detecting whether or not a NEO is hazardous.</a:t>
            </a:r>
            <a:endParaRPr lang="en-US" dirty="0"/>
          </a:p>
        </p:txBody>
      </p:sp>
    </p:spTree>
    <p:extLst>
      <p:ext uri="{BB962C8B-B14F-4D97-AF65-F5344CB8AC3E}">
        <p14:creationId xmlns:p14="http://schemas.microsoft.com/office/powerpoint/2010/main" val="2123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8880-E363-6F64-CE63-C1D0FDBC9115}"/>
              </a:ext>
            </a:extLst>
          </p:cNvPr>
          <p:cNvSpPr>
            <a:spLocks noGrp="1"/>
          </p:cNvSpPr>
          <p:nvPr>
            <p:ph type="title"/>
          </p:nvPr>
        </p:nvSpPr>
        <p:spPr/>
        <p:txBody>
          <a:bodyPr/>
          <a:lstStyle/>
          <a:p>
            <a:r>
              <a:rPr lang="en-US" dirty="0"/>
              <a:t>Description of  the data</a:t>
            </a:r>
          </a:p>
        </p:txBody>
      </p:sp>
      <p:sp>
        <p:nvSpPr>
          <p:cNvPr id="3" name="Content Placeholder 2">
            <a:extLst>
              <a:ext uri="{FF2B5EF4-FFF2-40B4-BE49-F238E27FC236}">
                <a16:creationId xmlns:a16="http://schemas.microsoft.com/office/drawing/2014/main" id="{30369FAC-A505-CCB9-F122-A2B43D994354}"/>
              </a:ext>
            </a:extLst>
          </p:cNvPr>
          <p:cNvSpPr>
            <a:spLocks noGrp="1"/>
          </p:cNvSpPr>
          <p:nvPr>
            <p:ph idx="1"/>
          </p:nvPr>
        </p:nvSpPr>
        <p:spPr/>
        <p:txBody>
          <a:bodyPr/>
          <a:lstStyle/>
          <a:p>
            <a:r>
              <a:rPr lang="en-US" dirty="0"/>
              <a:t>The data contains</a:t>
            </a:r>
          </a:p>
          <a:p>
            <a:pPr lvl="1"/>
            <a:r>
              <a:rPr lang="en-US" dirty="0"/>
              <a:t>	9 features</a:t>
            </a:r>
          </a:p>
          <a:p>
            <a:pPr lvl="1"/>
            <a:r>
              <a:rPr lang="en-US" dirty="0"/>
              <a:t>	90836 observations</a:t>
            </a:r>
          </a:p>
          <a:p>
            <a:endParaRPr lang="en-US" dirty="0"/>
          </a:p>
        </p:txBody>
      </p:sp>
    </p:spTree>
    <p:extLst>
      <p:ext uri="{BB962C8B-B14F-4D97-AF65-F5344CB8AC3E}">
        <p14:creationId xmlns:p14="http://schemas.microsoft.com/office/powerpoint/2010/main" val="174382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5AC5-55B2-DDD8-21A3-F4D4A90DA9D2}"/>
              </a:ext>
            </a:extLst>
          </p:cNvPr>
          <p:cNvSpPr>
            <a:spLocks noGrp="1"/>
          </p:cNvSpPr>
          <p:nvPr>
            <p:ph type="title"/>
          </p:nvPr>
        </p:nvSpPr>
        <p:spPr/>
        <p:txBody>
          <a:bodyPr/>
          <a:lstStyle/>
          <a:p>
            <a:r>
              <a:rPr lang="en-US" dirty="0"/>
              <a:t>Description of features</a:t>
            </a:r>
          </a:p>
        </p:txBody>
      </p:sp>
      <p:graphicFrame>
        <p:nvGraphicFramePr>
          <p:cNvPr id="4" name="Content Placeholder 3">
            <a:extLst>
              <a:ext uri="{FF2B5EF4-FFF2-40B4-BE49-F238E27FC236}">
                <a16:creationId xmlns:a16="http://schemas.microsoft.com/office/drawing/2014/main" id="{80ECA0B3-01EB-AEED-47F7-9BBE1F026BAF}"/>
              </a:ext>
            </a:extLst>
          </p:cNvPr>
          <p:cNvGraphicFramePr>
            <a:graphicFrameLocks noGrp="1"/>
          </p:cNvGraphicFramePr>
          <p:nvPr>
            <p:ph idx="1"/>
            <p:extLst>
              <p:ext uri="{D42A27DB-BD31-4B8C-83A1-F6EECF244321}">
                <p14:modId xmlns:p14="http://schemas.microsoft.com/office/powerpoint/2010/main" val="56180735"/>
              </p:ext>
            </p:extLst>
          </p:nvPr>
        </p:nvGraphicFramePr>
        <p:xfrm>
          <a:off x="581025" y="2341563"/>
          <a:ext cx="11029950" cy="3337560"/>
        </p:xfrm>
        <a:graphic>
          <a:graphicData uri="http://schemas.openxmlformats.org/drawingml/2006/table">
            <a:tbl>
              <a:tblPr firstRow="1" bandRow="1">
                <a:tableStyleId>{5C22544A-7EE6-4342-B048-85BDC9FD1C3A}</a:tableStyleId>
              </a:tblPr>
              <a:tblGrid>
                <a:gridCol w="2150300">
                  <a:extLst>
                    <a:ext uri="{9D8B030D-6E8A-4147-A177-3AD203B41FA5}">
                      <a16:colId xmlns:a16="http://schemas.microsoft.com/office/drawing/2014/main" val="388584213"/>
                    </a:ext>
                  </a:extLst>
                </a:gridCol>
                <a:gridCol w="8879650">
                  <a:extLst>
                    <a:ext uri="{9D8B030D-6E8A-4147-A177-3AD203B41FA5}">
                      <a16:colId xmlns:a16="http://schemas.microsoft.com/office/drawing/2014/main" val="3689069291"/>
                    </a:ext>
                  </a:extLst>
                </a:gridCol>
              </a:tblGrid>
              <a:tr h="370840">
                <a:tc>
                  <a:txBody>
                    <a:bodyPr/>
                    <a:lstStyle/>
                    <a:p>
                      <a:r>
                        <a:rPr lang="en-US" sz="1800" b="0" kern="1200" dirty="0">
                          <a:solidFill>
                            <a:schemeClr val="dk1"/>
                          </a:solidFill>
                          <a:latin typeface="+mn-lt"/>
                          <a:ea typeface="+mn-ea"/>
                          <a:cs typeface="+mn-cs"/>
                        </a:rPr>
                        <a:t>id</a:t>
                      </a:r>
                    </a:p>
                  </a:txBody>
                  <a:tcPr/>
                </a:tc>
                <a:tc>
                  <a:txBody>
                    <a:bodyPr/>
                    <a:lstStyle/>
                    <a:p>
                      <a:r>
                        <a:rPr lang="en-US" sz="1800" b="0" kern="1200" dirty="0">
                          <a:solidFill>
                            <a:schemeClr val="dk1"/>
                          </a:solidFill>
                          <a:latin typeface="+mn-lt"/>
                          <a:ea typeface="+mn-ea"/>
                          <a:cs typeface="+mn-cs"/>
                        </a:rPr>
                        <a:t>Unique Identifier for each Asteroid</a:t>
                      </a:r>
                    </a:p>
                  </a:txBody>
                  <a:tcPr/>
                </a:tc>
                <a:extLst>
                  <a:ext uri="{0D108BD9-81ED-4DB2-BD59-A6C34878D82A}">
                    <a16:rowId xmlns:a16="http://schemas.microsoft.com/office/drawing/2014/main" val="3341748030"/>
                  </a:ext>
                </a:extLst>
              </a:tr>
              <a:tr h="370840">
                <a:tc>
                  <a:txBody>
                    <a:bodyPr/>
                    <a:lstStyle/>
                    <a:p>
                      <a:r>
                        <a:rPr lang="en-US" dirty="0"/>
                        <a:t>name</a:t>
                      </a:r>
                    </a:p>
                  </a:txBody>
                  <a:tcPr/>
                </a:tc>
                <a:tc>
                  <a:txBody>
                    <a:bodyPr/>
                    <a:lstStyle/>
                    <a:p>
                      <a:r>
                        <a:rPr lang="en-US" sz="1800" b="0" i="0" kern="1200" dirty="0">
                          <a:solidFill>
                            <a:schemeClr val="dk1"/>
                          </a:solidFill>
                          <a:effectLst/>
                          <a:latin typeface="+mn-lt"/>
                          <a:ea typeface="+mn-ea"/>
                          <a:cs typeface="+mn-cs"/>
                        </a:rPr>
                        <a:t>Name given by NASA</a:t>
                      </a:r>
                      <a:endParaRPr lang="en-US" dirty="0"/>
                    </a:p>
                  </a:txBody>
                  <a:tcPr/>
                </a:tc>
                <a:extLst>
                  <a:ext uri="{0D108BD9-81ED-4DB2-BD59-A6C34878D82A}">
                    <a16:rowId xmlns:a16="http://schemas.microsoft.com/office/drawing/2014/main" val="1455565395"/>
                  </a:ext>
                </a:extLst>
              </a:tr>
              <a:tr h="370840">
                <a:tc>
                  <a:txBody>
                    <a:bodyPr/>
                    <a:lstStyle/>
                    <a:p>
                      <a:r>
                        <a:rPr lang="en-US" dirty="0" err="1"/>
                        <a:t>est_dia_min</a:t>
                      </a:r>
                      <a:endParaRPr lang="en-US" dirty="0"/>
                    </a:p>
                  </a:txBody>
                  <a:tcPr/>
                </a:tc>
                <a:tc>
                  <a:txBody>
                    <a:bodyPr/>
                    <a:lstStyle/>
                    <a:p>
                      <a:r>
                        <a:rPr lang="en-US" sz="1800" b="0" i="0" kern="1200" dirty="0">
                          <a:solidFill>
                            <a:schemeClr val="dk1"/>
                          </a:solidFill>
                          <a:effectLst/>
                          <a:latin typeface="+mn-lt"/>
                          <a:ea typeface="+mn-ea"/>
                          <a:cs typeface="+mn-cs"/>
                        </a:rPr>
                        <a:t>Minimum Estimated Diameter in </a:t>
                      </a:r>
                      <a:r>
                        <a:rPr lang="en-US" sz="1800" b="0" i="0" kern="1200" dirty="0" err="1">
                          <a:solidFill>
                            <a:schemeClr val="dk1"/>
                          </a:solidFill>
                          <a:effectLst/>
                          <a:latin typeface="+mn-lt"/>
                          <a:ea typeface="+mn-ea"/>
                          <a:cs typeface="+mn-cs"/>
                        </a:rPr>
                        <a:t>Kilometres</a:t>
                      </a:r>
                      <a:endParaRPr lang="en-US" dirty="0"/>
                    </a:p>
                  </a:txBody>
                  <a:tcPr/>
                </a:tc>
                <a:extLst>
                  <a:ext uri="{0D108BD9-81ED-4DB2-BD59-A6C34878D82A}">
                    <a16:rowId xmlns:a16="http://schemas.microsoft.com/office/drawing/2014/main" val="168140631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est_dia_max</a:t>
                      </a:r>
                      <a:endParaRPr lang="en-US" dirty="0"/>
                    </a:p>
                  </a:txBody>
                  <a:tcPr/>
                </a:tc>
                <a:tc>
                  <a:txBody>
                    <a:bodyPr/>
                    <a:lstStyle/>
                    <a:p>
                      <a:r>
                        <a:rPr lang="en-US" sz="1800" b="0" i="0" kern="1200" dirty="0">
                          <a:solidFill>
                            <a:schemeClr val="dk1"/>
                          </a:solidFill>
                          <a:effectLst/>
                          <a:latin typeface="+mn-lt"/>
                          <a:ea typeface="+mn-ea"/>
                          <a:cs typeface="+mn-cs"/>
                        </a:rPr>
                        <a:t>Maximum Estimated Diameter in </a:t>
                      </a:r>
                      <a:r>
                        <a:rPr lang="en-US" sz="1800" b="0" i="0" kern="1200" dirty="0" err="1">
                          <a:solidFill>
                            <a:schemeClr val="dk1"/>
                          </a:solidFill>
                          <a:effectLst/>
                          <a:latin typeface="+mn-lt"/>
                          <a:ea typeface="+mn-ea"/>
                          <a:cs typeface="+mn-cs"/>
                        </a:rPr>
                        <a:t>Kilometres</a:t>
                      </a:r>
                      <a:endParaRPr lang="en-US" dirty="0"/>
                    </a:p>
                  </a:txBody>
                  <a:tcPr/>
                </a:tc>
                <a:extLst>
                  <a:ext uri="{0D108BD9-81ED-4DB2-BD59-A6C34878D82A}">
                    <a16:rowId xmlns:a16="http://schemas.microsoft.com/office/drawing/2014/main" val="131632098"/>
                  </a:ext>
                </a:extLst>
              </a:tr>
              <a:tr h="370840">
                <a:tc>
                  <a:txBody>
                    <a:bodyPr/>
                    <a:lstStyle/>
                    <a:p>
                      <a:r>
                        <a:rPr lang="en-US" dirty="0" err="1"/>
                        <a:t>relative_velocity</a:t>
                      </a:r>
                      <a:endParaRPr lang="en-US" dirty="0"/>
                    </a:p>
                  </a:txBody>
                  <a:tcPr/>
                </a:tc>
                <a:tc>
                  <a:txBody>
                    <a:bodyPr/>
                    <a:lstStyle/>
                    <a:p>
                      <a:r>
                        <a:rPr lang="en-US" sz="1800" b="0" i="0" kern="1200" dirty="0">
                          <a:solidFill>
                            <a:schemeClr val="dk1"/>
                          </a:solidFill>
                          <a:effectLst/>
                          <a:latin typeface="+mn-lt"/>
                          <a:ea typeface="+mn-ea"/>
                          <a:cs typeface="+mn-cs"/>
                        </a:rPr>
                        <a:t>Velocity Relative to Earth</a:t>
                      </a:r>
                      <a:endParaRPr lang="en-US" dirty="0"/>
                    </a:p>
                  </a:txBody>
                  <a:tcPr/>
                </a:tc>
                <a:extLst>
                  <a:ext uri="{0D108BD9-81ED-4DB2-BD59-A6C34878D82A}">
                    <a16:rowId xmlns:a16="http://schemas.microsoft.com/office/drawing/2014/main" val="2934828174"/>
                  </a:ext>
                </a:extLst>
              </a:tr>
              <a:tr h="370840">
                <a:tc>
                  <a:txBody>
                    <a:bodyPr/>
                    <a:lstStyle/>
                    <a:p>
                      <a:r>
                        <a:rPr lang="en-US" dirty="0" err="1"/>
                        <a:t>miss_distance</a:t>
                      </a:r>
                      <a:endParaRPr lang="en-US" dirty="0"/>
                    </a:p>
                  </a:txBody>
                  <a:tcPr/>
                </a:tc>
                <a:tc>
                  <a:txBody>
                    <a:bodyPr/>
                    <a:lstStyle/>
                    <a:p>
                      <a:r>
                        <a:rPr lang="en-US" sz="1800" b="0" i="0" kern="1200" dirty="0">
                          <a:solidFill>
                            <a:schemeClr val="dk1"/>
                          </a:solidFill>
                          <a:effectLst/>
                          <a:latin typeface="+mn-lt"/>
                          <a:ea typeface="+mn-ea"/>
                          <a:cs typeface="+mn-cs"/>
                        </a:rPr>
                        <a:t>Distance in </a:t>
                      </a:r>
                      <a:r>
                        <a:rPr lang="en-US" sz="1800" b="0" i="0" kern="1200" dirty="0" err="1">
                          <a:solidFill>
                            <a:schemeClr val="dk1"/>
                          </a:solidFill>
                          <a:effectLst/>
                          <a:latin typeface="+mn-lt"/>
                          <a:ea typeface="+mn-ea"/>
                          <a:cs typeface="+mn-cs"/>
                        </a:rPr>
                        <a:t>Kilometres</a:t>
                      </a:r>
                      <a:r>
                        <a:rPr lang="en-US" sz="1800" b="0" i="0" kern="1200" dirty="0">
                          <a:solidFill>
                            <a:schemeClr val="dk1"/>
                          </a:solidFill>
                          <a:effectLst/>
                          <a:latin typeface="+mn-lt"/>
                          <a:ea typeface="+mn-ea"/>
                          <a:cs typeface="+mn-cs"/>
                        </a:rPr>
                        <a:t> missed</a:t>
                      </a:r>
                      <a:endParaRPr lang="en-US" dirty="0"/>
                    </a:p>
                  </a:txBody>
                  <a:tcPr/>
                </a:tc>
                <a:extLst>
                  <a:ext uri="{0D108BD9-81ED-4DB2-BD59-A6C34878D82A}">
                    <a16:rowId xmlns:a16="http://schemas.microsoft.com/office/drawing/2014/main" val="4054057270"/>
                  </a:ext>
                </a:extLst>
              </a:tr>
              <a:tr h="370840">
                <a:tc>
                  <a:txBody>
                    <a:bodyPr/>
                    <a:lstStyle/>
                    <a:p>
                      <a:r>
                        <a:rPr lang="en-US" dirty="0" err="1"/>
                        <a:t>orbiting_body</a:t>
                      </a:r>
                      <a:endParaRPr lang="en-US" dirty="0"/>
                    </a:p>
                  </a:txBody>
                  <a:tcPr/>
                </a:tc>
                <a:tc>
                  <a:txBody>
                    <a:bodyPr/>
                    <a:lstStyle/>
                    <a:p>
                      <a:r>
                        <a:rPr lang="en-US" sz="1800" b="0" i="0" kern="1200" dirty="0">
                          <a:solidFill>
                            <a:schemeClr val="dk1"/>
                          </a:solidFill>
                          <a:effectLst/>
                          <a:latin typeface="+mn-lt"/>
                          <a:ea typeface="+mn-ea"/>
                          <a:cs typeface="+mn-cs"/>
                        </a:rPr>
                        <a:t>Planet that the asteroid orbits</a:t>
                      </a:r>
                      <a:endParaRPr lang="en-US" dirty="0"/>
                    </a:p>
                  </a:txBody>
                  <a:tcPr/>
                </a:tc>
                <a:extLst>
                  <a:ext uri="{0D108BD9-81ED-4DB2-BD59-A6C34878D82A}">
                    <a16:rowId xmlns:a16="http://schemas.microsoft.com/office/drawing/2014/main" val="37489787"/>
                  </a:ext>
                </a:extLst>
              </a:tr>
              <a:tr h="370840">
                <a:tc>
                  <a:txBody>
                    <a:bodyPr/>
                    <a:lstStyle/>
                    <a:p>
                      <a:r>
                        <a:rPr lang="en-US" dirty="0" err="1"/>
                        <a:t>sentry_object</a:t>
                      </a:r>
                      <a:endParaRPr lang="en-US" dirty="0"/>
                    </a:p>
                  </a:txBody>
                  <a:tcPr/>
                </a:tc>
                <a:tc>
                  <a:txBody>
                    <a:bodyPr/>
                    <a:lstStyle/>
                    <a:p>
                      <a:r>
                        <a:rPr lang="en-US" sz="1800" b="0" i="0" kern="1200" dirty="0">
                          <a:solidFill>
                            <a:schemeClr val="dk1"/>
                          </a:solidFill>
                          <a:effectLst/>
                          <a:latin typeface="+mn-lt"/>
                          <a:ea typeface="+mn-ea"/>
                          <a:cs typeface="+mn-cs"/>
                        </a:rPr>
                        <a:t>Included in sentry - an automated collision monitoring system</a:t>
                      </a:r>
                    </a:p>
                  </a:txBody>
                  <a:tcPr/>
                </a:tc>
                <a:extLst>
                  <a:ext uri="{0D108BD9-81ED-4DB2-BD59-A6C34878D82A}">
                    <a16:rowId xmlns:a16="http://schemas.microsoft.com/office/drawing/2014/main" val="3844601287"/>
                  </a:ext>
                </a:extLst>
              </a:tr>
              <a:tr h="370840">
                <a:tc>
                  <a:txBody>
                    <a:bodyPr/>
                    <a:lstStyle/>
                    <a:p>
                      <a:r>
                        <a:rPr lang="en-US" dirty="0" err="1"/>
                        <a:t>absolute_magnitude</a:t>
                      </a:r>
                      <a:endParaRPr lang="en-US" dirty="0"/>
                    </a:p>
                  </a:txBody>
                  <a:tcPr/>
                </a:tc>
                <a:tc>
                  <a:txBody>
                    <a:bodyPr/>
                    <a:lstStyle/>
                    <a:p>
                      <a:r>
                        <a:rPr lang="en-US" sz="1800" b="0" i="0" kern="1200" dirty="0">
                          <a:solidFill>
                            <a:schemeClr val="dk1"/>
                          </a:solidFill>
                          <a:effectLst/>
                          <a:latin typeface="+mn-lt"/>
                          <a:ea typeface="+mn-ea"/>
                          <a:cs typeface="+mn-cs"/>
                        </a:rPr>
                        <a:t>Describes intrinsic luminosity</a:t>
                      </a:r>
                    </a:p>
                  </a:txBody>
                  <a:tcPr/>
                </a:tc>
                <a:extLst>
                  <a:ext uri="{0D108BD9-81ED-4DB2-BD59-A6C34878D82A}">
                    <a16:rowId xmlns:a16="http://schemas.microsoft.com/office/drawing/2014/main" val="6141807"/>
                  </a:ext>
                </a:extLst>
              </a:tr>
            </a:tbl>
          </a:graphicData>
        </a:graphic>
      </p:graphicFrame>
    </p:spTree>
    <p:extLst>
      <p:ext uri="{BB962C8B-B14F-4D97-AF65-F5344CB8AC3E}">
        <p14:creationId xmlns:p14="http://schemas.microsoft.com/office/powerpoint/2010/main" val="384520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68B4-5323-3088-7FDD-355D57542C53}"/>
              </a:ext>
            </a:extLst>
          </p:cNvPr>
          <p:cNvSpPr>
            <a:spLocks noGrp="1"/>
          </p:cNvSpPr>
          <p:nvPr>
            <p:ph type="title"/>
          </p:nvPr>
        </p:nvSpPr>
        <p:spPr/>
        <p:txBody>
          <a:bodyPr/>
          <a:lstStyle/>
          <a:p>
            <a:r>
              <a:rPr lang="en-US" dirty="0"/>
              <a:t>Label</a:t>
            </a:r>
          </a:p>
        </p:txBody>
      </p:sp>
      <p:sp>
        <p:nvSpPr>
          <p:cNvPr id="3" name="Content Placeholder 2">
            <a:extLst>
              <a:ext uri="{FF2B5EF4-FFF2-40B4-BE49-F238E27FC236}">
                <a16:creationId xmlns:a16="http://schemas.microsoft.com/office/drawing/2014/main" id="{55CE8D84-843C-175D-8673-5C4BD1C3F0BA}"/>
              </a:ext>
            </a:extLst>
          </p:cNvPr>
          <p:cNvSpPr>
            <a:spLocks noGrp="1"/>
          </p:cNvSpPr>
          <p:nvPr>
            <p:ph idx="1"/>
          </p:nvPr>
        </p:nvSpPr>
        <p:spPr/>
        <p:txBody>
          <a:bodyPr/>
          <a:lstStyle/>
          <a:p>
            <a:r>
              <a:rPr lang="en-US" dirty="0"/>
              <a:t>Hazardous:  	True or False</a:t>
            </a:r>
          </a:p>
        </p:txBody>
      </p:sp>
    </p:spTree>
    <p:extLst>
      <p:ext uri="{BB962C8B-B14F-4D97-AF65-F5344CB8AC3E}">
        <p14:creationId xmlns:p14="http://schemas.microsoft.com/office/powerpoint/2010/main" val="2745849260"/>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1C2831"/>
      </a:dk2>
      <a:lt2>
        <a:srgbClr val="F0F3F1"/>
      </a:lt2>
      <a:accent1>
        <a:srgbClr val="C34DB7"/>
      </a:accent1>
      <a:accent2>
        <a:srgbClr val="8C3BB1"/>
      </a:accent2>
      <a:accent3>
        <a:srgbClr val="6D4DC3"/>
      </a:accent3>
      <a:accent4>
        <a:srgbClr val="3C4DB2"/>
      </a:accent4>
      <a:accent5>
        <a:srgbClr val="4D8FC3"/>
      </a:accent5>
      <a:accent6>
        <a:srgbClr val="3BAFB1"/>
      </a:accent6>
      <a:hlink>
        <a:srgbClr val="3F72BF"/>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{224282BA-BB1D-AA4F-BFAC-92DDD1D838AF}tf10001120</Template>
  <TotalTime>53</TotalTime>
  <Words>170</Words>
  <Application>Microsoft Macintosh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Gill Sans MT</vt:lpstr>
      <vt:lpstr>Roboto</vt:lpstr>
      <vt:lpstr>Wingdings 2</vt:lpstr>
      <vt:lpstr>DividendVTI</vt:lpstr>
      <vt:lpstr>NASA – Near Earth Objects</vt:lpstr>
      <vt:lpstr>Introduction</vt:lpstr>
      <vt:lpstr>Description of  the data</vt:lpstr>
      <vt:lpstr>Description of features</vt:lpstr>
      <vt:lpstr>Label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 Near Earth Objects</dc:title>
  <dc:creator>Munawar Ali</dc:creator>
  <cp:lastModifiedBy>Munawar Ali</cp:lastModifiedBy>
  <cp:revision>2</cp:revision>
  <dcterms:created xsi:type="dcterms:W3CDTF">2023-11-09T17:39:06Z</dcterms:created>
  <dcterms:modified xsi:type="dcterms:W3CDTF">2023-11-10T03:21:32Z</dcterms:modified>
</cp:coreProperties>
</file>