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5C4ED9-5EFD-4322-B8DC-08891A923AE2}">
  <a:tblStyle styleId="{A05C4ED9-5EFD-4322-B8DC-08891A923A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c79da06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c79da06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a22a788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a22a78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f01d02d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f01d02d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a22a788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a22a788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ae12fff4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ae12fff4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a22a788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a22a788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a22a7882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a22a7882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a22a7882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a22a7882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a22a7882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a22a7882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descr="File:CSUN Seal.png - Wikimedia Commons" id="277" name="Google Shape;277;p13"/>
          <p:cNvPicPr preferRelativeResize="0"/>
          <p:nvPr/>
        </p:nvPicPr>
        <p:blipFill>
          <a:blip r:embed="rId3">
            <a:alphaModFix/>
          </a:blip>
          <a:stretch>
            <a:fillRect/>
          </a:stretch>
        </p:blipFill>
        <p:spPr>
          <a:xfrm>
            <a:off x="4867350" y="214950"/>
            <a:ext cx="4286250" cy="4286250"/>
          </a:xfrm>
          <a:prstGeom prst="rect">
            <a:avLst/>
          </a:prstGeom>
          <a:noFill/>
          <a:ln>
            <a:noFill/>
          </a:ln>
        </p:spPr>
      </p:pic>
      <p:sp>
        <p:nvSpPr>
          <p:cNvPr id="278" name="Google Shape;278;p13"/>
          <p:cNvSpPr txBox="1"/>
          <p:nvPr/>
        </p:nvSpPr>
        <p:spPr>
          <a:xfrm>
            <a:off x="302250" y="573225"/>
            <a:ext cx="4565100" cy="37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Times New Roman"/>
                <a:ea typeface="Times New Roman"/>
                <a:cs typeface="Times New Roman"/>
                <a:sym typeface="Times New Roman"/>
              </a:rPr>
              <a:t>Arithmetic Calculator</a:t>
            </a:r>
            <a:endParaRPr sz="35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200">
                <a:solidFill>
                  <a:schemeClr val="lt1"/>
                </a:solidFill>
                <a:latin typeface="Times New Roman"/>
                <a:ea typeface="Times New Roman"/>
                <a:cs typeface="Times New Roman"/>
                <a:sym typeface="Times New Roman"/>
              </a:rPr>
              <a:t>ECE 425 Microprocessor Systems</a:t>
            </a:r>
            <a:endParaRPr sz="2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2200">
                <a:solidFill>
                  <a:schemeClr val="lt1"/>
                </a:solidFill>
                <a:latin typeface="Times New Roman"/>
                <a:ea typeface="Times New Roman"/>
                <a:cs typeface="Times New Roman"/>
                <a:sym typeface="Times New Roman"/>
              </a:rPr>
              <a:t>Course #: 16129 </a:t>
            </a:r>
            <a:endParaRPr sz="2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2200">
                <a:solidFill>
                  <a:schemeClr val="lt1"/>
                </a:solidFill>
                <a:latin typeface="Times New Roman"/>
                <a:ea typeface="Times New Roman"/>
                <a:cs typeface="Times New Roman"/>
                <a:sym typeface="Times New Roman"/>
              </a:rPr>
              <a:t>Abisai Vilches and Brandon Vargas</a:t>
            </a:r>
            <a:endParaRPr sz="2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2200">
                <a:solidFill>
                  <a:schemeClr val="lt1"/>
                </a:solidFill>
                <a:latin typeface="Times New Roman"/>
                <a:ea typeface="Times New Roman"/>
                <a:cs typeface="Times New Roman"/>
                <a:sym typeface="Times New Roman"/>
              </a:rPr>
              <a:t>Professor Aaron Nanas</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Acknowledgement</a:t>
            </a:r>
            <a:endParaRPr>
              <a:latin typeface="Times New Roman"/>
              <a:ea typeface="Times New Roman"/>
              <a:cs typeface="Times New Roman"/>
              <a:sym typeface="Times New Roman"/>
            </a:endParaRPr>
          </a:p>
        </p:txBody>
      </p:sp>
      <p:sp>
        <p:nvSpPr>
          <p:cNvPr id="334" name="Google Shape;334;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We’d like to thank Professor Nanas for the Keypad driver</a:t>
            </a:r>
            <a:endParaRPr sz="1900">
              <a:latin typeface="Times New Roman"/>
              <a:ea typeface="Times New Roman"/>
              <a:cs typeface="Times New Roman"/>
              <a:sym typeface="Times New Roman"/>
            </a:endParaRPr>
          </a:p>
          <a:p>
            <a:pPr indent="0" lvl="0" marL="0" rtl="0" algn="l">
              <a:spcBef>
                <a:spcPts val="1200"/>
              </a:spcBef>
              <a:spcAft>
                <a:spcPts val="0"/>
              </a:spcAft>
              <a:buNone/>
            </a:pPr>
            <a:r>
              <a:t/>
            </a:r>
            <a:endParaRPr sz="1900">
              <a:latin typeface="Times New Roman"/>
              <a:ea typeface="Times New Roman"/>
              <a:cs typeface="Times New Roman"/>
              <a:sym typeface="Times New Roman"/>
            </a:endParaRPr>
          </a:p>
          <a:p>
            <a:pPr indent="0" lvl="0" marL="0" rtl="0" algn="l">
              <a:spcBef>
                <a:spcPts val="1200"/>
              </a:spcBef>
              <a:spcAft>
                <a:spcPts val="0"/>
              </a:spcAft>
              <a:buNone/>
            </a:pPr>
            <a:r>
              <a:t/>
            </a:r>
            <a:endParaRPr sz="19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2800">
                <a:latin typeface="Times New Roman"/>
                <a:ea typeface="Times New Roman"/>
                <a:cs typeface="Times New Roman"/>
                <a:sym typeface="Times New Roman"/>
              </a:rPr>
              <a:t>Questions?</a:t>
            </a:r>
            <a:endParaRPr sz="1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459575" y="439125"/>
            <a:ext cx="7565700" cy="6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p:txBody>
      </p:sp>
      <p:sp>
        <p:nvSpPr>
          <p:cNvPr id="284" name="Google Shape;284;p14"/>
          <p:cNvSpPr txBox="1"/>
          <p:nvPr>
            <p:ph idx="1" type="body"/>
          </p:nvPr>
        </p:nvSpPr>
        <p:spPr>
          <a:xfrm>
            <a:off x="311700" y="1152475"/>
            <a:ext cx="8520600" cy="3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Our project consisted of implementing an arithmetic calculator using EduBase Keypad buttons as inputs. The user could see their input and output as it would be displayed using the teraterm pro terminal which was used in the UART experiment in the lab.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calculator functions in the following manner:</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a:latin typeface="Times New Roman"/>
                <a:ea typeface="Times New Roman"/>
                <a:cs typeface="Times New Roman"/>
                <a:sym typeface="Times New Roman"/>
              </a:rPr>
              <a:t>Running the program display a visualizer for the buttons and their corresponding value (numbers 0-9) as well as which buttons are used for each available operation.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The user is prompted to enter their first value and submit the number.</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The user then selects the operation and submits.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The user then enter the second value and submits.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The result is displayed if all inputs are valid, invalid output is displayed in case of an invalid operation (for example dividing by zero).</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The user can press a button in case they wish to clear their previous input.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Concepts Used</a:t>
            </a:r>
            <a:endParaRPr>
              <a:latin typeface="Times New Roman"/>
              <a:ea typeface="Times New Roman"/>
              <a:cs typeface="Times New Roman"/>
              <a:sym typeface="Times New Roman"/>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GPIO (for keypad, LEDs)</a:t>
            </a:r>
            <a:endParaRPr sz="1900">
              <a:latin typeface="Times New Roman"/>
              <a:ea typeface="Times New Roman"/>
              <a:cs typeface="Times New Roman"/>
              <a:sym typeface="Times New Roman"/>
            </a:endParaRPr>
          </a:p>
          <a:p>
            <a:pPr indent="-349250" lvl="1" marL="9144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Each time a button is pressed, an LED pattern lights up</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UART (for display)</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SysTick Timer (for debouncing)</a:t>
            </a:r>
            <a:endParaRPr sz="1900">
              <a:latin typeface="Times New Roman"/>
              <a:ea typeface="Times New Roman"/>
              <a:cs typeface="Times New Roman"/>
              <a:sym typeface="Times New Roman"/>
            </a:endParaRPr>
          </a:p>
          <a:p>
            <a:pPr indent="-349250" lvl="1" marL="9144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EduBase Keypad buttons have switch bouncing; to counter this, we added a 500 ms delay between inputs</a:t>
            </a:r>
            <a:endParaRPr sz="1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Block Diagram</a:t>
            </a:r>
            <a:endParaRPr>
              <a:latin typeface="Times New Roman"/>
              <a:ea typeface="Times New Roman"/>
              <a:cs typeface="Times New Roman"/>
              <a:sym typeface="Times New Roman"/>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507675" y="1112075"/>
            <a:ext cx="6613801" cy="4031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List of Components</a:t>
            </a:r>
            <a:endParaRPr>
              <a:latin typeface="Times New Roman"/>
              <a:ea typeface="Times New Roman"/>
              <a:cs typeface="Times New Roman"/>
              <a:sym typeface="Times New Roman"/>
            </a:endParaRPr>
          </a:p>
        </p:txBody>
      </p:sp>
      <p:graphicFrame>
        <p:nvGraphicFramePr>
          <p:cNvPr id="303" name="Google Shape;303;p17"/>
          <p:cNvGraphicFramePr/>
          <p:nvPr/>
        </p:nvGraphicFramePr>
        <p:xfrm>
          <a:off x="819150" y="1800200"/>
          <a:ext cx="3000000" cy="3000000"/>
        </p:xfrm>
        <a:graphic>
          <a:graphicData uri="http://schemas.openxmlformats.org/drawingml/2006/table">
            <a:tbl>
              <a:tblPr>
                <a:noFill/>
                <a:tableStyleId>{A05C4ED9-5EFD-4322-B8DC-08891A923AE2}</a:tableStyleId>
              </a:tblPr>
              <a:tblGrid>
                <a:gridCol w="2413000"/>
                <a:gridCol w="2413000"/>
                <a:gridCol w="2413000"/>
              </a:tblGrid>
              <a:tr h="381000">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Description</a:t>
                      </a:r>
                      <a:endParaRPr b="1" sz="1600">
                        <a:latin typeface="Times New Roman"/>
                        <a:ea typeface="Times New Roman"/>
                        <a:cs typeface="Times New Roman"/>
                        <a:sym typeface="Times New Roman"/>
                      </a:endParaRPr>
                    </a:p>
                  </a:txBody>
                  <a:tcPr marT="91425" marB="91425" marR="91425" marL="91425">
                    <a:solidFill>
                      <a:srgbClr val="999999"/>
                    </a:solidFill>
                  </a:tcPr>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Quantity </a:t>
                      </a:r>
                      <a:endParaRPr b="1" sz="1600">
                        <a:latin typeface="Times New Roman"/>
                        <a:ea typeface="Times New Roman"/>
                        <a:cs typeface="Times New Roman"/>
                        <a:sym typeface="Times New Roman"/>
                      </a:endParaRPr>
                    </a:p>
                  </a:txBody>
                  <a:tcPr marT="91425" marB="91425" marR="91425" marL="91425">
                    <a:solidFill>
                      <a:srgbClr val="999999"/>
                    </a:solidFill>
                  </a:tcPr>
                </a:tc>
                <a:tc>
                  <a:txBody>
                    <a:bodyPr/>
                    <a:lstStyle/>
                    <a:p>
                      <a:pPr indent="0" lvl="0" marL="0" rtl="0" algn="ctr">
                        <a:spcBef>
                          <a:spcPts val="0"/>
                        </a:spcBef>
                        <a:spcAft>
                          <a:spcPts val="0"/>
                        </a:spcAft>
                        <a:buNone/>
                      </a:pPr>
                      <a:r>
                        <a:rPr b="1" lang="en" sz="1600">
                          <a:latin typeface="Times New Roman"/>
                          <a:ea typeface="Times New Roman"/>
                          <a:cs typeface="Times New Roman"/>
                          <a:sym typeface="Times New Roman"/>
                        </a:rPr>
                        <a:t>Manufacturer</a:t>
                      </a:r>
                      <a:endParaRPr b="1" sz="1600">
                        <a:latin typeface="Times New Roman"/>
                        <a:ea typeface="Times New Roman"/>
                        <a:cs typeface="Times New Roman"/>
                        <a:sym typeface="Times New Roman"/>
                      </a:endParaRPr>
                    </a:p>
                  </a:txBody>
                  <a:tcPr marT="91425" marB="91425" marR="91425" marL="91425">
                    <a:solidFill>
                      <a:srgbClr val="999999"/>
                    </a:solidFill>
                  </a:tcPr>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Tiva TM4C123G LaunchPad</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Texas Instruments</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EduBase Board</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Trainer4Edu</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EduBase Board Keypad</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Trainer4Edu</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Teratermpro (terminal used to display calculator)</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USB-A to Micro-USB Cable</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311700" y="14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Times New Roman"/>
                <a:ea typeface="Times New Roman"/>
                <a:cs typeface="Times New Roman"/>
                <a:sym typeface="Times New Roman"/>
              </a:rPr>
              <a:t>Pinout</a:t>
            </a:r>
            <a:endParaRPr sz="2620">
              <a:latin typeface="Times New Roman"/>
              <a:ea typeface="Times New Roman"/>
              <a:cs typeface="Times New Roman"/>
              <a:sym typeface="Times New Roman"/>
            </a:endParaRPr>
          </a:p>
        </p:txBody>
      </p:sp>
      <p:graphicFrame>
        <p:nvGraphicFramePr>
          <p:cNvPr id="309" name="Google Shape;309;p18"/>
          <p:cNvGraphicFramePr/>
          <p:nvPr/>
        </p:nvGraphicFramePr>
        <p:xfrm>
          <a:off x="499300" y="720775"/>
          <a:ext cx="3000000" cy="3000000"/>
        </p:xfrm>
        <a:graphic>
          <a:graphicData uri="http://schemas.openxmlformats.org/drawingml/2006/table">
            <a:tbl>
              <a:tblPr>
                <a:noFill/>
                <a:tableStyleId>{A05C4ED9-5EFD-4322-B8DC-08891A923AE2}</a:tableStyleId>
              </a:tblPr>
              <a:tblGrid>
                <a:gridCol w="3340375"/>
                <a:gridCol w="3340375"/>
              </a:tblGrid>
              <a:tr h="519250">
                <a:tc>
                  <a:txBody>
                    <a:bodyPr/>
                    <a:lstStyle/>
                    <a:p>
                      <a:pPr indent="0" lvl="0" marL="0" rtl="0" algn="ctr">
                        <a:spcBef>
                          <a:spcPts val="0"/>
                        </a:spcBef>
                        <a:spcAft>
                          <a:spcPts val="0"/>
                        </a:spcAft>
                        <a:buNone/>
                      </a:pPr>
                      <a:r>
                        <a:rPr b="1" lang="en" sz="1700">
                          <a:latin typeface="Times New Roman"/>
                          <a:ea typeface="Times New Roman"/>
                          <a:cs typeface="Times New Roman"/>
                          <a:sym typeface="Times New Roman"/>
                        </a:rPr>
                        <a:t>Pins</a:t>
                      </a:r>
                      <a:endParaRPr b="1" sz="1700">
                        <a:latin typeface="Times New Roman"/>
                        <a:ea typeface="Times New Roman"/>
                        <a:cs typeface="Times New Roman"/>
                        <a:sym typeface="Times New Roman"/>
                      </a:endParaRPr>
                    </a:p>
                  </a:txBody>
                  <a:tcPr marT="91425" marB="91425" marR="91425" marL="91425">
                    <a:solidFill>
                      <a:srgbClr val="999999"/>
                    </a:solidFill>
                  </a:tcPr>
                </a:tc>
                <a:tc>
                  <a:txBody>
                    <a:bodyPr/>
                    <a:lstStyle/>
                    <a:p>
                      <a:pPr indent="0" lvl="0" marL="0" rtl="0" algn="ctr">
                        <a:spcBef>
                          <a:spcPts val="0"/>
                        </a:spcBef>
                        <a:spcAft>
                          <a:spcPts val="0"/>
                        </a:spcAft>
                        <a:buNone/>
                      </a:pPr>
                      <a:r>
                        <a:rPr b="1" lang="en" sz="1700">
                          <a:latin typeface="Times New Roman"/>
                          <a:ea typeface="Times New Roman"/>
                          <a:cs typeface="Times New Roman"/>
                          <a:sym typeface="Times New Roman"/>
                        </a:rPr>
                        <a:t>Function</a:t>
                      </a:r>
                      <a:endParaRPr b="1" sz="1700">
                        <a:latin typeface="Times New Roman"/>
                        <a:ea typeface="Times New Roman"/>
                        <a:cs typeface="Times New Roman"/>
                        <a:sym typeface="Times New Roman"/>
                      </a:endParaRPr>
                    </a:p>
                  </a:txBody>
                  <a:tcPr marT="91425" marB="91425" marR="91425" marL="91425">
                    <a:solidFill>
                      <a:srgbClr val="999999"/>
                    </a:solidFill>
                  </a:tcPr>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PA2</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Keypad</a:t>
                      </a:r>
                      <a:endParaRPr sz="1500">
                        <a:latin typeface="Times New Roman"/>
                        <a:ea typeface="Times New Roman"/>
                        <a:cs typeface="Times New Roman"/>
                        <a:sym typeface="Times New Roman"/>
                      </a:endParaRPr>
                    </a:p>
                  </a:txBody>
                  <a:tcPr marT="91425" marB="91425" marR="91425" marL="91425"/>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PA3</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Keypad</a:t>
                      </a:r>
                      <a:endParaRPr sz="1500">
                        <a:latin typeface="Times New Roman"/>
                        <a:ea typeface="Times New Roman"/>
                        <a:cs typeface="Times New Roman"/>
                        <a:sym typeface="Times New Roman"/>
                      </a:endParaRPr>
                    </a:p>
                  </a:txBody>
                  <a:tcPr marT="91425" marB="91425" marR="91425" marL="91425"/>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PA4</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Keypad</a:t>
                      </a:r>
                      <a:endParaRPr sz="1500">
                        <a:latin typeface="Times New Roman"/>
                        <a:ea typeface="Times New Roman"/>
                        <a:cs typeface="Times New Roman"/>
                        <a:sym typeface="Times New Roman"/>
                      </a:endParaRPr>
                    </a:p>
                  </a:txBody>
                  <a:tcPr marT="91425" marB="91425" marR="91425" marL="91425"/>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PA5</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Keypad</a:t>
                      </a:r>
                      <a:endParaRPr sz="1500">
                        <a:latin typeface="Times New Roman"/>
                        <a:ea typeface="Times New Roman"/>
                        <a:cs typeface="Times New Roman"/>
                        <a:sym typeface="Times New Roman"/>
                      </a:endParaRPr>
                    </a:p>
                  </a:txBody>
                  <a:tcPr marT="91425" marB="91425" marR="91425" marL="91425"/>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PD0</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Keypad</a:t>
                      </a:r>
                      <a:endParaRPr sz="1500">
                        <a:latin typeface="Times New Roman"/>
                        <a:ea typeface="Times New Roman"/>
                        <a:cs typeface="Times New Roman"/>
                        <a:sym typeface="Times New Roman"/>
                      </a:endParaRPr>
                    </a:p>
                  </a:txBody>
                  <a:tcPr marT="91425" marB="91425" marR="91425" marL="91425"/>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PD1</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Keypad</a:t>
                      </a:r>
                      <a:endParaRPr sz="1500">
                        <a:latin typeface="Times New Roman"/>
                        <a:ea typeface="Times New Roman"/>
                        <a:cs typeface="Times New Roman"/>
                        <a:sym typeface="Times New Roman"/>
                      </a:endParaRPr>
                    </a:p>
                  </a:txBody>
                  <a:tcPr marT="91425" marB="91425" marR="91425" marL="91425"/>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PD2</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Keypad</a:t>
                      </a:r>
                      <a:endParaRPr sz="1500">
                        <a:latin typeface="Times New Roman"/>
                        <a:ea typeface="Times New Roman"/>
                        <a:cs typeface="Times New Roman"/>
                        <a:sym typeface="Times New Roman"/>
                      </a:endParaRPr>
                    </a:p>
                  </a:txBody>
                  <a:tcPr marT="91425" marB="91425" marR="91425" marL="91425"/>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PD3</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Keypad</a:t>
                      </a:r>
                      <a:endParaRPr sz="1500">
                        <a:latin typeface="Times New Roman"/>
                        <a:ea typeface="Times New Roman"/>
                        <a:cs typeface="Times New Roman"/>
                        <a:sym typeface="Times New Roman"/>
                      </a:endParaRPr>
                    </a:p>
                  </a:txBody>
                  <a:tcPr marT="91425" marB="91425" marR="91425" marL="91425"/>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PA1</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UART </a:t>
                      </a:r>
                      <a:endParaRPr sz="1500">
                        <a:latin typeface="Times New Roman"/>
                        <a:ea typeface="Times New Roman"/>
                        <a:cs typeface="Times New Roman"/>
                        <a:sym typeface="Times New Roman"/>
                      </a:endParaRPr>
                    </a:p>
                  </a:txBody>
                  <a:tcPr marT="91425" marB="91425" marR="91425" marL="91425"/>
                </a:tc>
              </a:tr>
              <a:tr h="483425">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PA0</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UART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Challenges</a:t>
            </a:r>
            <a:endParaRPr>
              <a:latin typeface="Times New Roman"/>
              <a:ea typeface="Times New Roman"/>
              <a:cs typeface="Times New Roman"/>
              <a:sym typeface="Times New Roman"/>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Getting an output on the UART using the</a:t>
            </a:r>
            <a:r>
              <a:rPr lang="en" sz="1900">
                <a:latin typeface="Times New Roman"/>
                <a:ea typeface="Times New Roman"/>
                <a:cs typeface="Times New Roman"/>
                <a:sym typeface="Times New Roman"/>
              </a:rPr>
              <a:t> keypad of the EduBase board</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Setting up the keypad button for clearing an unwanted value.</a:t>
            </a:r>
            <a:endParaRPr sz="1900">
              <a:latin typeface="Times New Roman"/>
              <a:ea typeface="Times New Roman"/>
              <a:cs typeface="Times New Roman"/>
              <a:sym typeface="Times New Roman"/>
            </a:endParaRPr>
          </a:p>
          <a:p>
            <a:pPr indent="0" lvl="0" marL="0" rtl="0" algn="l">
              <a:spcBef>
                <a:spcPts val="120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Demo</a:t>
            </a:r>
            <a:endParaRPr>
              <a:latin typeface="Times New Roman"/>
              <a:ea typeface="Times New Roman"/>
              <a:cs typeface="Times New Roman"/>
              <a:sym typeface="Times New Roman"/>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latin typeface="Times New Roman"/>
              <a:ea typeface="Times New Roman"/>
              <a:cs typeface="Times New Roman"/>
              <a:sym typeface="Times New Roman"/>
            </a:endParaRPr>
          </a:p>
        </p:txBody>
      </p:sp>
      <p:pic>
        <p:nvPicPr>
          <p:cNvPr id="322" name="Google Shape;322;p20"/>
          <p:cNvPicPr preferRelativeResize="0"/>
          <p:nvPr/>
        </p:nvPicPr>
        <p:blipFill>
          <a:blip r:embed="rId3">
            <a:alphaModFix/>
          </a:blip>
          <a:stretch>
            <a:fillRect/>
          </a:stretch>
        </p:blipFill>
        <p:spPr>
          <a:xfrm>
            <a:off x="1303800" y="1562303"/>
            <a:ext cx="6146575" cy="287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Further Improvements</a:t>
            </a:r>
            <a:endParaRPr>
              <a:latin typeface="Times New Roman"/>
              <a:ea typeface="Times New Roman"/>
              <a:cs typeface="Times New Roman"/>
              <a:sym typeface="Times New Roman"/>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Maximum number displayable is 4,294,967,295 (integer limit)</a:t>
            </a:r>
            <a:endParaRPr sz="1900">
              <a:latin typeface="Times New Roman"/>
              <a:ea typeface="Times New Roman"/>
              <a:cs typeface="Times New Roman"/>
              <a:sym typeface="Times New Roman"/>
            </a:endParaRPr>
          </a:p>
          <a:p>
            <a:pPr indent="-349250" lvl="1" marL="9144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Code that resets when either the inputs or the </a:t>
            </a:r>
            <a:r>
              <a:rPr lang="en" sz="1900">
                <a:latin typeface="Times New Roman"/>
                <a:ea typeface="Times New Roman"/>
                <a:cs typeface="Times New Roman"/>
                <a:sym typeface="Times New Roman"/>
              </a:rPr>
              <a:t>output</a:t>
            </a:r>
            <a:r>
              <a:rPr lang="en" sz="1900">
                <a:latin typeface="Times New Roman"/>
                <a:ea typeface="Times New Roman"/>
                <a:cs typeface="Times New Roman"/>
                <a:sym typeface="Times New Roman"/>
              </a:rPr>
              <a:t> exceed this value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Improve code documentation </a:t>
            </a:r>
            <a:endParaRPr sz="1900">
              <a:latin typeface="Times New Roman"/>
              <a:ea typeface="Times New Roman"/>
              <a:cs typeface="Times New Roman"/>
              <a:sym typeface="Times New Roman"/>
            </a:endParaRPr>
          </a:p>
          <a:p>
            <a:pPr indent="-349250" lvl="1" marL="9144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Clean up program for better readability</a:t>
            </a:r>
            <a:endParaRPr sz="1900">
              <a:latin typeface="Times New Roman"/>
              <a:ea typeface="Times New Roman"/>
              <a:cs typeface="Times New Roman"/>
              <a:sym typeface="Times New Roman"/>
            </a:endParaRPr>
          </a:p>
          <a:p>
            <a:pPr indent="0" lvl="0" marL="0" rtl="0" algn="l">
              <a:spcBef>
                <a:spcPts val="120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