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435070"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Abisha.C</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smtClean="0">
                <a:solidFill>
                  <a:schemeClr val="tx1"/>
                </a:solidFill>
              </a:rPr>
              <a:t>au960221104005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4756935" y="3627293"/>
            <a:ext cx="2759916" cy="64629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p>
          <a:p>
            <a:pPr marL="0" marR="0" lvl="0" indent="0" rtl="0">
              <a:lnSpc>
                <a:spcPct val="100000"/>
              </a:lnSpc>
              <a:spcBef>
                <a:spcPts val="0"/>
              </a:spcBef>
              <a:spcAft>
                <a:spcPts val="0"/>
              </a:spcAft>
              <a:buNone/>
            </a:pPr>
            <a:r>
              <a:rPr lang="en-US" sz="1200" dirty="0" err="1" smtClean="0">
                <a:solidFill>
                  <a:schemeClr val="tx1"/>
                </a:solidFill>
              </a:rPr>
              <a:t>Arunachala</a:t>
            </a:r>
            <a:r>
              <a:rPr lang="en-US" sz="1200" dirty="0" smtClean="0">
                <a:solidFill>
                  <a:schemeClr val="tx1"/>
                </a:solidFill>
              </a:rPr>
              <a:t> College of Engineering for Women ,</a:t>
            </a:r>
            <a:r>
              <a:rPr lang="en-US" sz="1200" dirty="0" err="1" smtClean="0">
                <a:solidFill>
                  <a:schemeClr val="tx1"/>
                </a:solidFill>
              </a:rPr>
              <a:t>kanyakumari</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719191" y="1340644"/>
            <a:ext cx="7109717" cy="138499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application can improve efficiency by automating car search, booking, and rental management processes . A well-designed interface can attract and retain customers with a user-friendly experience . Online booking reduces manual workload for staff and allows for faster processing of rentals . The admin panel provides centralized control over car information, user accounts, and rental data . A car rental application built with </a:t>
            </a:r>
            <a:r>
              <a:rPr lang="en-US" dirty="0" err="1">
                <a:latin typeface="Times New Roman" panose="02020603050405020304" pitchFamily="18" charset="0"/>
                <a:cs typeface="Times New Roman" panose="02020603050405020304" pitchFamily="18" charset="0"/>
              </a:rPr>
              <a:t>Django</a:t>
            </a:r>
            <a:r>
              <a:rPr lang="en-US" dirty="0">
                <a:latin typeface="Times New Roman" panose="02020603050405020304" pitchFamily="18" charset="0"/>
                <a:cs typeface="Times New Roman" panose="02020603050405020304" pitchFamily="18" charset="0"/>
              </a:rPr>
              <a:t> can create a user-friendly platform for customers and improve operational efficiency for the business.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76" y="1210557"/>
            <a:ext cx="6739847" cy="378931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49" y="1267649"/>
            <a:ext cx="6318608" cy="355248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cars- page</a:t>
            </a:r>
            <a:endParaRPr lang="en-US" sz="2800" dirty="0"/>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28" y="1010866"/>
            <a:ext cx="6837542" cy="3844240"/>
          </a:xfrm>
          <a:prstGeom prst="rect">
            <a:avLst/>
          </a:prstGeom>
        </p:spPr>
      </p:pic>
    </p:spTree>
    <p:extLst>
      <p:ext uri="{BB962C8B-B14F-4D97-AF65-F5344CB8AC3E}">
        <p14:creationId xmlns:p14="http://schemas.microsoft.com/office/powerpoint/2010/main" val="250195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Contact us-page</a:t>
            </a:r>
            <a:endParaRPr lang="en-US" sz="2800" dirty="0"/>
          </a:p>
        </p:txBody>
      </p:sp>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119889"/>
            <a:ext cx="6935056" cy="3899065"/>
          </a:xfrm>
          <a:prstGeom prst="rect">
            <a:avLst/>
          </a:prstGeom>
        </p:spPr>
      </p:pic>
    </p:spTree>
    <p:extLst>
      <p:ext uri="{BB962C8B-B14F-4D97-AF65-F5344CB8AC3E}">
        <p14:creationId xmlns:p14="http://schemas.microsoft.com/office/powerpoint/2010/main" val="411698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188" y="1267649"/>
            <a:ext cx="6133671" cy="34485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registration-Page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16" y="1100590"/>
            <a:ext cx="6935056" cy="389906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smtClean="0"/>
              <a:t>login</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931" y="1267649"/>
            <a:ext cx="6421348" cy="361024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595901" y="1150706"/>
            <a:ext cx="7099443" cy="156966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Payment gateway integration: Integrate with popular payment gateways like Stripe or PayPal for secure online payments . Automatic insurance options: Offer users the option to purchase rental car insurance during the booking process, potentially integrating with insurance providers . Paperless rentals: Implement a system for digital contracts and electronic signatures .Integrate with telematics systems to track car location, fuel levels, and potential maintenance needs.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41789" y="1273996"/>
            <a:ext cx="7962472" cy="95410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Users can conveniently search for available cars based on various criteria, simplifying the car selection process . A clear calendar view helps users visualize car availability for their desired rental period . The admin panel provides centralized control over car information, user accounts, and rental data . We can create a comprehensive car rental application that delivers a positive experience for both users and the business</a:t>
            </a:r>
            <a:r>
              <a:rPr lang="en-US" dirty="0"/>
              <a:t>.</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5137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131032" y="4583442"/>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226031" y="1134060"/>
            <a:ext cx="7962472" cy="2516073"/>
          </a:xfrm>
          <a:prstGeom prst="rect">
            <a:avLst/>
          </a:prstGeom>
        </p:spPr>
        <p:txBody>
          <a:bodyPr wrap="square">
            <a:spAutoFit/>
          </a:bodyPr>
          <a:lstStyle/>
          <a:p>
            <a:r>
              <a:rPr lang="en-US" sz="1050" dirty="0">
                <a:solidFill>
                  <a:srgbClr val="0D0D0D"/>
                </a:solidFill>
                <a:latin typeface="Times New Roman" panose="02020603050405020304" pitchFamily="18" charset="0"/>
                <a:cs typeface="Times New Roman" panose="02020603050405020304" pitchFamily="18" charset="0"/>
              </a:rPr>
              <a:t>In the dynamic landscape of modern transportation, efficient and user-friendly car rental platforms are essential for both customers and service providers. This abstract outlines the development of a comprehensive car rental application using the </a:t>
            </a:r>
            <a:r>
              <a:rPr lang="en-US" sz="1050" dirty="0" err="1">
                <a:solidFill>
                  <a:srgbClr val="0D0D0D"/>
                </a:solidFill>
                <a:latin typeface="Times New Roman" panose="02020603050405020304" pitchFamily="18" charset="0"/>
                <a:cs typeface="Times New Roman" panose="02020603050405020304" pitchFamily="18" charset="0"/>
              </a:rPr>
              <a:t>Django</a:t>
            </a:r>
            <a:r>
              <a:rPr lang="en-US" sz="1050" dirty="0">
                <a:solidFill>
                  <a:srgbClr val="0D0D0D"/>
                </a:solidFill>
                <a:latin typeface="Times New Roman" panose="02020603050405020304" pitchFamily="18" charset="0"/>
                <a:cs typeface="Times New Roman" panose="02020603050405020304" pitchFamily="18" charset="0"/>
              </a:rPr>
              <a:t> framework.</a:t>
            </a:r>
          </a:p>
          <a:p>
            <a:r>
              <a:rPr lang="en-US" sz="1050" dirty="0">
                <a:solidFill>
                  <a:srgbClr val="0D0D0D"/>
                </a:solidFill>
                <a:latin typeface="Times New Roman" panose="02020603050405020304" pitchFamily="18" charset="0"/>
                <a:cs typeface="Times New Roman" panose="02020603050405020304" pitchFamily="18" charset="0"/>
              </a:rPr>
              <a:t>The primary objective of this application is to simplify the process of renting vehicles for users while providing robust management tools for administrators. Key features include user authentication, a intuitive booking interface, real-time availability tracking, payment integration, and administrative functionalities such as managing vehicle inventory, user accounts, and rental transactions.</a:t>
            </a:r>
          </a:p>
          <a:p>
            <a:r>
              <a:rPr lang="en-US" sz="1050" dirty="0">
                <a:solidFill>
                  <a:srgbClr val="0D0D0D"/>
                </a:solidFill>
                <a:latin typeface="Times New Roman" panose="02020603050405020304" pitchFamily="18" charset="0"/>
                <a:cs typeface="Times New Roman" panose="02020603050405020304" pitchFamily="18" charset="0"/>
              </a:rPr>
              <a:t>Utilizing </a:t>
            </a:r>
            <a:r>
              <a:rPr lang="en-US" sz="1050" dirty="0" err="1">
                <a:solidFill>
                  <a:srgbClr val="0D0D0D"/>
                </a:solidFill>
                <a:latin typeface="Times New Roman" panose="02020603050405020304" pitchFamily="18" charset="0"/>
                <a:cs typeface="Times New Roman" panose="02020603050405020304" pitchFamily="18" charset="0"/>
              </a:rPr>
              <a:t>Django's</a:t>
            </a:r>
            <a:r>
              <a:rPr lang="en-US" sz="1050" dirty="0">
                <a:solidFill>
                  <a:srgbClr val="0D0D0D"/>
                </a:solidFill>
                <a:latin typeface="Times New Roman" panose="02020603050405020304" pitchFamily="18" charset="0"/>
                <a:cs typeface="Times New Roman" panose="02020603050405020304" pitchFamily="18" charset="0"/>
              </a:rPr>
              <a:t> built-in features such as its powerful ORM (Object-Relational Mapping) system, template engine, and authentication system, the application ensures scalability, security, and maintainability. Additionally, </a:t>
            </a:r>
            <a:r>
              <a:rPr lang="en-US" sz="1050" dirty="0" err="1">
                <a:solidFill>
                  <a:srgbClr val="0D0D0D"/>
                </a:solidFill>
                <a:latin typeface="Times New Roman" panose="02020603050405020304" pitchFamily="18" charset="0"/>
                <a:cs typeface="Times New Roman" panose="02020603050405020304" pitchFamily="18" charset="0"/>
              </a:rPr>
              <a:t>Django's</a:t>
            </a:r>
            <a:r>
              <a:rPr lang="en-US" sz="1050" dirty="0">
                <a:solidFill>
                  <a:srgbClr val="0D0D0D"/>
                </a:solidFill>
                <a:latin typeface="Times New Roman" panose="02020603050405020304" pitchFamily="18" charset="0"/>
                <a:cs typeface="Times New Roman" panose="02020603050405020304" pitchFamily="18" charset="0"/>
              </a:rPr>
              <a:t> emphasis on DRY (Don't Repeat Yourself) principle facilitates rapid development and code reuse.</a:t>
            </a:r>
          </a:p>
          <a:p>
            <a:r>
              <a:rPr lang="en-US" sz="1050" dirty="0">
                <a:solidFill>
                  <a:srgbClr val="0D0D0D"/>
                </a:solidFill>
                <a:latin typeface="Times New Roman" panose="02020603050405020304" pitchFamily="18" charset="0"/>
                <a:cs typeface="Times New Roman" panose="02020603050405020304" pitchFamily="18" charset="0"/>
              </a:rPr>
              <a:t>The application follows a modular architecture, allowing for easy extension and customization. Frontend is implemented using HTML, CSS, and JavaScript, with Bootstrap for responsive design and enhanced user experience. Backend functionalities are powered by </a:t>
            </a:r>
            <a:r>
              <a:rPr lang="en-US" sz="1050" dirty="0" err="1">
                <a:solidFill>
                  <a:srgbClr val="0D0D0D"/>
                </a:solidFill>
                <a:latin typeface="Times New Roman" panose="02020603050405020304" pitchFamily="18" charset="0"/>
                <a:cs typeface="Times New Roman" panose="02020603050405020304" pitchFamily="18" charset="0"/>
              </a:rPr>
              <a:t>Django</a:t>
            </a:r>
            <a:r>
              <a:rPr lang="en-US" sz="1050" dirty="0">
                <a:solidFill>
                  <a:srgbClr val="0D0D0D"/>
                </a:solidFill>
                <a:latin typeface="Times New Roman" panose="02020603050405020304" pitchFamily="18" charset="0"/>
                <a:cs typeface="Times New Roman" panose="02020603050405020304" pitchFamily="18" charset="0"/>
              </a:rPr>
              <a:t>, leveraging its MVC (Model-View-Controller) pattern for clean separation of concerns.</a:t>
            </a:r>
          </a:p>
          <a:p>
            <a:r>
              <a:rPr lang="en-US" sz="1050" dirty="0">
                <a:solidFill>
                  <a:srgbClr val="0D0D0D"/>
                </a:solidFill>
                <a:latin typeface="Times New Roman" panose="02020603050405020304" pitchFamily="18" charset="0"/>
                <a:cs typeface="Times New Roman" panose="02020603050405020304" pitchFamily="18" charset="0"/>
              </a:rPr>
              <a:t>Furthermore, the application integrates with external APIs for location services, payment processing, and vehicle data retrieval, enhancing its functionality and providing users with a seamless experience.</a:t>
            </a:r>
          </a:p>
          <a:p>
            <a:r>
              <a:rPr lang="en-US" sz="1050" dirty="0">
                <a:solidFill>
                  <a:srgbClr val="0D0D0D"/>
                </a:solidFill>
                <a:latin typeface="Times New Roman" panose="02020603050405020304" pitchFamily="18" charset="0"/>
                <a:cs typeface="Times New Roman" panose="02020603050405020304" pitchFamily="18" charset="0"/>
              </a:rPr>
              <a:t>Overall, this </a:t>
            </a:r>
            <a:r>
              <a:rPr lang="en-US" sz="1050" dirty="0" err="1">
                <a:solidFill>
                  <a:srgbClr val="0D0D0D"/>
                </a:solidFill>
                <a:latin typeface="Times New Roman" panose="02020603050405020304" pitchFamily="18" charset="0"/>
                <a:cs typeface="Times New Roman" panose="02020603050405020304" pitchFamily="18" charset="0"/>
              </a:rPr>
              <a:t>Django</a:t>
            </a:r>
            <a:r>
              <a:rPr lang="en-US" sz="1050" dirty="0">
                <a:solidFill>
                  <a:srgbClr val="0D0D0D"/>
                </a:solidFill>
                <a:latin typeface="Times New Roman" panose="02020603050405020304" pitchFamily="18" charset="0"/>
                <a:cs typeface="Times New Roman" panose="02020603050405020304" pitchFamily="18" charset="0"/>
              </a:rPr>
              <a:t>-based car rental application aims to revolutionize the car rental industry by offering a modern, efficient, and user-centric platform for both customers and service providers alike.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701980" y="1274333"/>
            <a:ext cx="7414603" cy="1815882"/>
          </a:xfrm>
          <a:prstGeom prst="rect">
            <a:avLst/>
          </a:prstGeom>
        </p:spPr>
        <p:txBody>
          <a:bodyPr wrap="square">
            <a:spAutoFit/>
          </a:bodyPr>
          <a:lstStyle/>
          <a:p>
            <a:r>
              <a:rPr lang="en-US" dirty="0">
                <a:solidFill>
                  <a:srgbClr val="0D0D0D"/>
                </a:solidFill>
                <a:latin typeface="Times New Roman" panose="02020603050405020304" pitchFamily="18" charset="0"/>
                <a:cs typeface="Times New Roman" panose="02020603050405020304" pitchFamily="18" charset="0"/>
              </a:rPr>
              <a:t>The car rental industry faces several challenges in delivering a seamless and efficient experience to customers. Traditional rental processes are often cumbersome, involving manual paperwork, limited vehicle availability visibility, and fragmented payment systems. Additionally, managing vehicle inventory and customer data manually can lead to inefficiencies and errors for rental businesses.</a:t>
            </a:r>
          </a:p>
          <a:p>
            <a:r>
              <a:rPr lang="en-US" dirty="0">
                <a:solidFill>
                  <a:srgbClr val="0D0D0D"/>
                </a:solidFill>
                <a:latin typeface="Times New Roman" panose="02020603050405020304" pitchFamily="18" charset="0"/>
                <a:cs typeface="Times New Roman" panose="02020603050405020304" pitchFamily="18" charset="0"/>
              </a:rPr>
              <a:t>To address these challenges, there is a need for a comprehensive car rental application that streamlines the rental process for both customers and rental providers. This application should leverage modern technology to automate tasks, improve user experience, and enhance operational efficiency.</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80144" y="1140431"/>
            <a:ext cx="7849456" cy="1323439"/>
          </a:xfrm>
          <a:prstGeom prst="rect">
            <a:avLst/>
          </a:prstGeom>
        </p:spPr>
        <p:txBody>
          <a:bodyPr wrap="square">
            <a:spAutoFit/>
          </a:bodyPr>
          <a:lstStyle/>
          <a:p>
            <a:r>
              <a:rPr lang="en-US" sz="2000" dirty="0">
                <a:solidFill>
                  <a:srgbClr val="0D0D0D"/>
                </a:solidFill>
                <a:latin typeface="Times New Roman" panose="02020603050405020304" pitchFamily="18" charset="0"/>
                <a:cs typeface="Times New Roman" panose="02020603050405020304" pitchFamily="18" charset="0"/>
              </a:rPr>
              <a:t>The "Streamlined Car Rentals" project aims to develop a comprehensive car rental application using the </a:t>
            </a:r>
            <a:r>
              <a:rPr lang="en-US" sz="2000" dirty="0" err="1">
                <a:solidFill>
                  <a:srgbClr val="0D0D0D"/>
                </a:solidFill>
                <a:latin typeface="Times New Roman" panose="02020603050405020304" pitchFamily="18" charset="0"/>
                <a:cs typeface="Times New Roman" panose="02020603050405020304" pitchFamily="18" charset="0"/>
              </a:rPr>
              <a:t>Django</a:t>
            </a:r>
            <a:r>
              <a:rPr lang="en-US" sz="2000" dirty="0">
                <a:solidFill>
                  <a:srgbClr val="0D0D0D"/>
                </a:solidFill>
                <a:latin typeface="Times New Roman" panose="02020603050405020304" pitchFamily="18" charset="0"/>
                <a:cs typeface="Times New Roman" panose="02020603050405020304" pitchFamily="18" charset="0"/>
              </a:rPr>
              <a:t> framework. The application will revolutionize the car rental industry by offering a modern, efficient, and user-centric platform for both customers and service providers alike.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2"/>
          <p:cNvSpPr>
            <a:spLocks noChangeArrowheads="1"/>
          </p:cNvSpPr>
          <p:nvPr/>
        </p:nvSpPr>
        <p:spPr bwMode="auto">
          <a:xfrm>
            <a:off x="0" y="-338816"/>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28772" y="885771"/>
            <a:ext cx="8414536" cy="3662541"/>
          </a:xfrm>
          <a:prstGeom prst="rect">
            <a:avLst/>
          </a:prstGeom>
        </p:spPr>
        <p:txBody>
          <a:bodyPr wrap="square">
            <a:spAutoFit/>
          </a:bodyPr>
          <a:lstStyle/>
          <a:p>
            <a:pPr lvl="0" eaLnBrk="0" fontAlgn="base" hangingPunct="0">
              <a:spcBef>
                <a:spcPct val="0"/>
              </a:spcBef>
              <a:spcAft>
                <a:spcPct val="0"/>
              </a:spcAft>
              <a:buClrTx/>
            </a:pPr>
            <a:endParaRPr lang="en-US" sz="8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a:pPr>
            <a:r>
              <a:rPr lang="en-US" sz="800" b="1" dirty="0">
                <a:solidFill>
                  <a:srgbClr val="0D0D0D"/>
                </a:solidFill>
                <a:latin typeface="Times New Roman" panose="02020603050405020304" pitchFamily="18" charset="0"/>
                <a:cs typeface="Times New Roman" panose="02020603050405020304" pitchFamily="18" charset="0"/>
              </a:rPr>
              <a:t>Project Setup</a:t>
            </a:r>
            <a:r>
              <a:rPr lang="en-US" sz="800" dirty="0">
                <a:solidFill>
                  <a:srgbClr val="0D0D0D"/>
                </a:solidFill>
                <a:latin typeface="Times New Roman" panose="02020603050405020304" pitchFamily="18" charset="0"/>
                <a:cs typeface="Times New Roman" panose="02020603050405020304" pitchFamily="18" charset="0"/>
              </a:rPr>
              <a:t>: Start by setting up a </a:t>
            </a:r>
            <a:r>
              <a:rPr lang="en-US" sz="800" dirty="0" err="1">
                <a:solidFill>
                  <a:srgbClr val="0D0D0D"/>
                </a:solidFill>
                <a:latin typeface="Times New Roman" panose="02020603050405020304" pitchFamily="18" charset="0"/>
                <a:cs typeface="Times New Roman" panose="02020603050405020304" pitchFamily="18" charset="0"/>
              </a:rPr>
              <a:t>Django</a:t>
            </a:r>
            <a:r>
              <a:rPr lang="en-US" sz="800" dirty="0">
                <a:solidFill>
                  <a:srgbClr val="0D0D0D"/>
                </a:solidFill>
                <a:latin typeface="Times New Roman" panose="02020603050405020304" pitchFamily="18" charset="0"/>
                <a:cs typeface="Times New Roman" panose="02020603050405020304" pitchFamily="18" charset="0"/>
              </a:rPr>
              <a:t> project.</a:t>
            </a:r>
          </a:p>
          <a:p>
            <a:pPr lvl="0" eaLnBrk="0" fontAlgn="base" hangingPunct="0">
              <a:spcBef>
                <a:spcPct val="0"/>
              </a:spcBef>
              <a:spcAft>
                <a:spcPct val="0"/>
              </a:spcAft>
              <a:buClrTx/>
            </a:pPr>
            <a:r>
              <a:rPr lang="en-US" sz="800" dirty="0">
                <a:solidFill>
                  <a:srgbClr val="0D0D0D"/>
                </a:solidFill>
                <a:latin typeface="Times New Roman" panose="02020603050405020304" pitchFamily="18" charset="0"/>
                <a:cs typeface="Times New Roman" panose="02020603050405020304" pitchFamily="18" charset="0"/>
              </a:rPr>
              <a:t>bash</a:t>
            </a:r>
          </a:p>
          <a:p>
            <a:pPr lvl="0" eaLnBrk="0" fontAlgn="base" hangingPunct="0">
              <a:spcBef>
                <a:spcPct val="0"/>
              </a:spcBef>
              <a:spcAft>
                <a:spcPct val="0"/>
              </a:spcAft>
              <a:buClrTx/>
            </a:pPr>
            <a:r>
              <a:rPr lang="en-US" sz="700" b="1" dirty="0" err="1" smtClean="0">
                <a:solidFill>
                  <a:srgbClr val="FFFFFF"/>
                </a:solidFill>
                <a:latin typeface="Times New Roman" panose="02020603050405020304" pitchFamily="18" charset="0"/>
                <a:cs typeface="Times New Roman" panose="02020603050405020304" pitchFamily="18" charset="0"/>
              </a:rPr>
              <a:t>d</a:t>
            </a:r>
            <a:r>
              <a:rPr lang="en-US" sz="800" b="1" dirty="0" err="1">
                <a:latin typeface="Times New Roman" panose="02020603050405020304" pitchFamily="18" charset="0"/>
                <a:cs typeface="Times New Roman" panose="02020603050405020304" pitchFamily="18" charset="0"/>
              </a:rPr>
              <a:t>django</a:t>
            </a:r>
            <a:r>
              <a:rPr lang="en-US" sz="800" b="1" dirty="0">
                <a:latin typeface="Times New Roman" panose="02020603050405020304" pitchFamily="18" charset="0"/>
                <a:cs typeface="Times New Roman" panose="02020603050405020304" pitchFamily="18" charset="0"/>
              </a:rPr>
              <a:t>-admin </a:t>
            </a:r>
            <a:r>
              <a:rPr lang="en-US" sz="800" b="1" dirty="0" err="1">
                <a:latin typeface="Times New Roman" panose="02020603050405020304" pitchFamily="18" charset="0"/>
                <a:cs typeface="Times New Roman" panose="02020603050405020304" pitchFamily="18" charset="0"/>
              </a:rPr>
              <a:t>startproject</a:t>
            </a:r>
            <a:r>
              <a:rPr lang="en-US" sz="800" b="1" dirty="0">
                <a:latin typeface="Times New Roman" panose="02020603050405020304" pitchFamily="18" charset="0"/>
                <a:cs typeface="Times New Roman" panose="02020603050405020304" pitchFamily="18" charset="0"/>
              </a:rPr>
              <a:t> </a:t>
            </a:r>
            <a:r>
              <a:rPr lang="en-US" sz="800" b="1" dirty="0" err="1">
                <a:latin typeface="Times New Roman" panose="02020603050405020304" pitchFamily="18" charset="0"/>
                <a:cs typeface="Times New Roman" panose="02020603050405020304" pitchFamily="18" charset="0"/>
              </a:rPr>
              <a:t>car_rental_project</a:t>
            </a:r>
            <a:endParaRPr lang="en-US" sz="800" b="1" dirty="0">
              <a:solidFill>
                <a:srgbClr val="0D0D0D"/>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startAt="2"/>
            </a:pPr>
            <a:r>
              <a:rPr lang="en-US" sz="800" b="1" dirty="0">
                <a:solidFill>
                  <a:srgbClr val="0D0D0D"/>
                </a:solidFill>
                <a:latin typeface="Times New Roman" panose="02020603050405020304" pitchFamily="18" charset="0"/>
                <a:cs typeface="Times New Roman" panose="02020603050405020304" pitchFamily="18" charset="0"/>
              </a:rPr>
              <a:t>App Creation</a:t>
            </a:r>
            <a:r>
              <a:rPr lang="en-US" sz="800" dirty="0">
                <a:solidFill>
                  <a:srgbClr val="0D0D0D"/>
                </a:solidFill>
                <a:latin typeface="Times New Roman" panose="02020603050405020304" pitchFamily="18" charset="0"/>
                <a:cs typeface="Times New Roman" panose="02020603050405020304" pitchFamily="18" charset="0"/>
              </a:rPr>
              <a:t>: Create a </a:t>
            </a:r>
            <a:r>
              <a:rPr lang="en-US" sz="800" dirty="0" err="1">
                <a:solidFill>
                  <a:srgbClr val="0D0D0D"/>
                </a:solidFill>
                <a:latin typeface="Times New Roman" panose="02020603050405020304" pitchFamily="18" charset="0"/>
                <a:cs typeface="Times New Roman" panose="02020603050405020304" pitchFamily="18" charset="0"/>
              </a:rPr>
              <a:t>Django</a:t>
            </a:r>
            <a:r>
              <a:rPr lang="en-US" sz="800" dirty="0">
                <a:solidFill>
                  <a:srgbClr val="0D0D0D"/>
                </a:solidFill>
                <a:latin typeface="Times New Roman" panose="02020603050405020304" pitchFamily="18" charset="0"/>
                <a:cs typeface="Times New Roman" panose="02020603050405020304" pitchFamily="18" charset="0"/>
              </a:rPr>
              <a:t> app for the car rental functionality.</a:t>
            </a:r>
          </a:p>
          <a:p>
            <a:pPr lvl="0" eaLnBrk="0" fontAlgn="base" hangingPunct="0">
              <a:spcBef>
                <a:spcPct val="0"/>
              </a:spcBef>
              <a:spcAft>
                <a:spcPct val="0"/>
              </a:spcAft>
              <a:buClrTx/>
            </a:pPr>
            <a:r>
              <a:rPr lang="en-US" sz="800" dirty="0" smtClean="0">
                <a:solidFill>
                  <a:srgbClr val="0D0D0D"/>
                </a:solidFill>
                <a:latin typeface="Times New Roman" panose="02020603050405020304" pitchFamily="18" charset="0"/>
                <a:cs typeface="Times New Roman" panose="02020603050405020304" pitchFamily="18" charset="0"/>
              </a:rPr>
              <a:t>Bash</a:t>
            </a:r>
          </a:p>
          <a:p>
            <a:pPr lvl="0" eaLnBrk="0" fontAlgn="base" hangingPunct="0">
              <a:spcBef>
                <a:spcPct val="0"/>
              </a:spcBef>
              <a:spcAft>
                <a:spcPct val="0"/>
              </a:spcAft>
              <a:buClrTx/>
            </a:pPr>
            <a:r>
              <a:rPr lang="en-US" sz="800" b="1" dirty="0">
                <a:latin typeface="Times New Roman" panose="02020603050405020304" pitchFamily="18" charset="0"/>
                <a:cs typeface="Times New Roman" panose="02020603050405020304" pitchFamily="18" charset="0"/>
              </a:rPr>
              <a:t>cd </a:t>
            </a:r>
            <a:r>
              <a:rPr lang="en-US" sz="800" b="1" dirty="0" err="1">
                <a:latin typeface="Times New Roman" panose="02020603050405020304" pitchFamily="18" charset="0"/>
                <a:cs typeface="Times New Roman" panose="02020603050405020304" pitchFamily="18" charset="0"/>
              </a:rPr>
              <a:t>car_rental_project</a:t>
            </a:r>
            <a:r>
              <a:rPr lang="en-US" sz="800" b="1" dirty="0">
                <a:latin typeface="Times New Roman" panose="02020603050405020304" pitchFamily="18" charset="0"/>
                <a:cs typeface="Times New Roman" panose="02020603050405020304" pitchFamily="18" charset="0"/>
              </a:rPr>
              <a:t> python manage.py </a:t>
            </a:r>
            <a:r>
              <a:rPr lang="en-US" sz="800" b="1" dirty="0" err="1">
                <a:latin typeface="Times New Roman" panose="02020603050405020304" pitchFamily="18" charset="0"/>
                <a:cs typeface="Times New Roman" panose="02020603050405020304" pitchFamily="18" charset="0"/>
              </a:rPr>
              <a:t>startapp</a:t>
            </a:r>
            <a:r>
              <a:rPr lang="en-US" sz="800" b="1" dirty="0">
                <a:latin typeface="Times New Roman" panose="02020603050405020304" pitchFamily="18" charset="0"/>
                <a:cs typeface="Times New Roman" panose="02020603050405020304" pitchFamily="18" charset="0"/>
              </a:rPr>
              <a:t> </a:t>
            </a:r>
            <a:r>
              <a:rPr lang="en-US" sz="800" b="1" dirty="0" err="1">
                <a:latin typeface="Times New Roman" panose="02020603050405020304" pitchFamily="18" charset="0"/>
                <a:cs typeface="Times New Roman" panose="02020603050405020304" pitchFamily="18" charset="0"/>
              </a:rPr>
              <a:t>car_rental</a:t>
            </a:r>
            <a:endParaRPr lang="en-US" sz="800" b="1" dirty="0">
              <a:solidFill>
                <a:srgbClr val="0D0D0D"/>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startAt="3"/>
            </a:pPr>
            <a:r>
              <a:rPr lang="en-US" sz="800" b="1" dirty="0">
                <a:solidFill>
                  <a:srgbClr val="0D0D0D"/>
                </a:solidFill>
                <a:latin typeface="Times New Roman" panose="02020603050405020304" pitchFamily="18" charset="0"/>
                <a:cs typeface="Times New Roman" panose="02020603050405020304" pitchFamily="18" charset="0"/>
              </a:rPr>
              <a:t>Define Models</a:t>
            </a:r>
            <a:r>
              <a:rPr lang="en-US" sz="800" dirty="0">
                <a:solidFill>
                  <a:srgbClr val="0D0D0D"/>
                </a:solidFill>
                <a:latin typeface="Times New Roman" panose="02020603050405020304" pitchFamily="18" charset="0"/>
                <a:cs typeface="Times New Roman" panose="02020603050405020304" pitchFamily="18" charset="0"/>
              </a:rPr>
              <a:t>: Define </a:t>
            </a:r>
            <a:r>
              <a:rPr lang="en-US" sz="800" dirty="0" err="1">
                <a:solidFill>
                  <a:srgbClr val="0D0D0D"/>
                </a:solidFill>
                <a:latin typeface="Times New Roman" panose="02020603050405020304" pitchFamily="18" charset="0"/>
                <a:cs typeface="Times New Roman" panose="02020603050405020304" pitchFamily="18" charset="0"/>
              </a:rPr>
              <a:t>Django</a:t>
            </a:r>
            <a:r>
              <a:rPr lang="en-US" sz="800" dirty="0">
                <a:solidFill>
                  <a:srgbClr val="0D0D0D"/>
                </a:solidFill>
                <a:latin typeface="Times New Roman" panose="02020603050405020304" pitchFamily="18" charset="0"/>
                <a:cs typeface="Times New Roman" panose="02020603050405020304" pitchFamily="18" charset="0"/>
              </a:rPr>
              <a:t> models to represent cars, customers, reservations, etc. Here's a basic example:</a:t>
            </a:r>
          </a:p>
          <a:p>
            <a:pPr lvl="0" eaLnBrk="0" fontAlgn="base" hangingPunct="0">
              <a:spcBef>
                <a:spcPct val="0"/>
              </a:spcBef>
              <a:spcAft>
                <a:spcPct val="0"/>
              </a:spcAft>
              <a:buClrTx/>
            </a:pPr>
            <a:r>
              <a:rPr lang="en-US" sz="800" dirty="0" smtClean="0">
                <a:solidFill>
                  <a:srgbClr val="0D0D0D"/>
                </a:solidFill>
                <a:latin typeface="Times New Roman" panose="02020603050405020304" pitchFamily="18" charset="0"/>
                <a:cs typeface="Times New Roman" panose="02020603050405020304" pitchFamily="18" charset="0"/>
              </a:rPr>
              <a:t>Python</a:t>
            </a:r>
          </a:p>
          <a:p>
            <a:pPr lvl="0" eaLnBrk="0" fontAlgn="base" hangingPunct="0">
              <a:spcBef>
                <a:spcPct val="0"/>
              </a:spcBef>
              <a:spcAft>
                <a:spcPct val="0"/>
              </a:spcAft>
              <a:buClrTx/>
            </a:pPr>
            <a:r>
              <a:rPr lang="en-US" sz="800" b="1" dirty="0">
                <a:latin typeface="Times New Roman" panose="02020603050405020304" pitchFamily="18" charset="0"/>
                <a:cs typeface="Times New Roman" panose="02020603050405020304" pitchFamily="18" charset="0"/>
              </a:rPr>
              <a:t># car_rental/models.py from </a:t>
            </a:r>
            <a:r>
              <a:rPr lang="en-US" sz="800" b="1" dirty="0" err="1">
                <a:latin typeface="Times New Roman" panose="02020603050405020304" pitchFamily="18" charset="0"/>
                <a:cs typeface="Times New Roman" panose="02020603050405020304" pitchFamily="18" charset="0"/>
              </a:rPr>
              <a:t>django.db</a:t>
            </a:r>
            <a:r>
              <a:rPr lang="en-US" sz="800" b="1" dirty="0">
                <a:latin typeface="Times New Roman" panose="02020603050405020304" pitchFamily="18" charset="0"/>
                <a:cs typeface="Times New Roman" panose="02020603050405020304" pitchFamily="18" charset="0"/>
              </a:rPr>
              <a:t> import models class Car(</a:t>
            </a:r>
            <a:r>
              <a:rPr lang="en-US" sz="800" b="1" dirty="0" err="1">
                <a:latin typeface="Times New Roman" panose="02020603050405020304" pitchFamily="18" charset="0"/>
                <a:cs typeface="Times New Roman" panose="02020603050405020304" pitchFamily="18" charset="0"/>
              </a:rPr>
              <a:t>models.Model</a:t>
            </a:r>
            <a:r>
              <a:rPr lang="en-US" sz="800" b="1" dirty="0">
                <a:latin typeface="Times New Roman" panose="02020603050405020304" pitchFamily="18" charset="0"/>
                <a:cs typeface="Times New Roman" panose="02020603050405020304" pitchFamily="18" charset="0"/>
              </a:rPr>
              <a:t>): make = </a:t>
            </a:r>
            <a:r>
              <a:rPr lang="en-US" sz="800" b="1" dirty="0" err="1">
                <a:latin typeface="Times New Roman" panose="02020603050405020304" pitchFamily="18" charset="0"/>
                <a:cs typeface="Times New Roman" panose="02020603050405020304" pitchFamily="18" charset="0"/>
              </a:rPr>
              <a:t>models.CharField</a:t>
            </a:r>
            <a:r>
              <a:rPr lang="en-US" sz="800" b="1" dirty="0">
                <a:latin typeface="Times New Roman" panose="02020603050405020304" pitchFamily="18" charset="0"/>
                <a:cs typeface="Times New Roman" panose="02020603050405020304" pitchFamily="18" charset="0"/>
              </a:rPr>
              <a:t>(</a:t>
            </a:r>
            <a:r>
              <a:rPr lang="en-US" sz="800" b="1" dirty="0" err="1">
                <a:latin typeface="Times New Roman" panose="02020603050405020304" pitchFamily="18" charset="0"/>
                <a:cs typeface="Times New Roman" panose="02020603050405020304" pitchFamily="18" charset="0"/>
              </a:rPr>
              <a:t>max_length</a:t>
            </a:r>
            <a:r>
              <a:rPr lang="en-US" sz="800" b="1" dirty="0">
                <a:latin typeface="Times New Roman" panose="02020603050405020304" pitchFamily="18" charset="0"/>
                <a:cs typeface="Times New Roman" panose="02020603050405020304" pitchFamily="18" charset="0"/>
              </a:rPr>
              <a:t>=50) model = </a:t>
            </a:r>
            <a:r>
              <a:rPr lang="en-US" sz="800" b="1" dirty="0" err="1">
                <a:latin typeface="Times New Roman" panose="02020603050405020304" pitchFamily="18" charset="0"/>
                <a:cs typeface="Times New Roman" panose="02020603050405020304" pitchFamily="18" charset="0"/>
              </a:rPr>
              <a:t>models.CharField</a:t>
            </a:r>
            <a:r>
              <a:rPr lang="en-US" sz="800" b="1" dirty="0">
                <a:latin typeface="Times New Roman" panose="02020603050405020304" pitchFamily="18" charset="0"/>
                <a:cs typeface="Times New Roman" panose="02020603050405020304" pitchFamily="18" charset="0"/>
              </a:rPr>
              <a:t>(</a:t>
            </a:r>
            <a:r>
              <a:rPr lang="en-US" sz="800" b="1" dirty="0" err="1">
                <a:latin typeface="Times New Roman" panose="02020603050405020304" pitchFamily="18" charset="0"/>
                <a:cs typeface="Times New Roman" panose="02020603050405020304" pitchFamily="18" charset="0"/>
              </a:rPr>
              <a:t>max_length</a:t>
            </a:r>
            <a:r>
              <a:rPr lang="en-US" sz="800" b="1" dirty="0">
                <a:latin typeface="Times New Roman" panose="02020603050405020304" pitchFamily="18" charset="0"/>
                <a:cs typeface="Times New Roman" panose="02020603050405020304" pitchFamily="18" charset="0"/>
              </a:rPr>
              <a:t>=50) year = </a:t>
            </a:r>
            <a:r>
              <a:rPr lang="en-US" sz="800" b="1" dirty="0" err="1">
                <a:latin typeface="Times New Roman" panose="02020603050405020304" pitchFamily="18" charset="0"/>
                <a:cs typeface="Times New Roman" panose="02020603050405020304" pitchFamily="18" charset="0"/>
              </a:rPr>
              <a:t>models.IntegerField</a:t>
            </a:r>
            <a:r>
              <a:rPr lang="en-US" sz="800" b="1" dirty="0">
                <a:latin typeface="Times New Roman" panose="02020603050405020304" pitchFamily="18" charset="0"/>
                <a:cs typeface="Times New Roman" panose="02020603050405020304" pitchFamily="18" charset="0"/>
              </a:rPr>
              <a:t>() # Add more fields as needed class Customer(</a:t>
            </a:r>
            <a:r>
              <a:rPr lang="en-US" sz="800" b="1" dirty="0" err="1">
                <a:latin typeface="Times New Roman" panose="02020603050405020304" pitchFamily="18" charset="0"/>
                <a:cs typeface="Times New Roman" panose="02020603050405020304" pitchFamily="18" charset="0"/>
              </a:rPr>
              <a:t>models.Model</a:t>
            </a:r>
            <a:r>
              <a:rPr lang="en-US" sz="800" b="1" dirty="0">
                <a:latin typeface="Times New Roman" panose="02020603050405020304" pitchFamily="18" charset="0"/>
                <a:cs typeface="Times New Roman" panose="02020603050405020304" pitchFamily="18" charset="0"/>
              </a:rPr>
              <a:t>): name = </a:t>
            </a:r>
            <a:r>
              <a:rPr lang="en-US" sz="800" b="1" dirty="0" err="1">
                <a:latin typeface="Times New Roman" panose="02020603050405020304" pitchFamily="18" charset="0"/>
                <a:cs typeface="Times New Roman" panose="02020603050405020304" pitchFamily="18" charset="0"/>
              </a:rPr>
              <a:t>models.CharField</a:t>
            </a:r>
            <a:r>
              <a:rPr lang="en-US" sz="800" b="1" dirty="0">
                <a:latin typeface="Times New Roman" panose="02020603050405020304" pitchFamily="18" charset="0"/>
                <a:cs typeface="Times New Roman" panose="02020603050405020304" pitchFamily="18" charset="0"/>
              </a:rPr>
              <a:t>(</a:t>
            </a:r>
            <a:r>
              <a:rPr lang="en-US" sz="800" b="1" dirty="0" err="1">
                <a:latin typeface="Times New Roman" panose="02020603050405020304" pitchFamily="18" charset="0"/>
                <a:cs typeface="Times New Roman" panose="02020603050405020304" pitchFamily="18" charset="0"/>
              </a:rPr>
              <a:t>max_length</a:t>
            </a:r>
            <a:r>
              <a:rPr lang="en-US" sz="800" b="1" dirty="0">
                <a:latin typeface="Times New Roman" panose="02020603050405020304" pitchFamily="18" charset="0"/>
                <a:cs typeface="Times New Roman" panose="02020603050405020304" pitchFamily="18" charset="0"/>
              </a:rPr>
              <a:t>=100) email = </a:t>
            </a:r>
            <a:r>
              <a:rPr lang="en-US" sz="800" b="1" dirty="0" err="1">
                <a:latin typeface="Times New Roman" panose="02020603050405020304" pitchFamily="18" charset="0"/>
                <a:cs typeface="Times New Roman" panose="02020603050405020304" pitchFamily="18" charset="0"/>
              </a:rPr>
              <a:t>models.EmailField</a:t>
            </a:r>
            <a:r>
              <a:rPr lang="en-US" sz="800" b="1" dirty="0">
                <a:latin typeface="Times New Roman" panose="02020603050405020304" pitchFamily="18" charset="0"/>
                <a:cs typeface="Times New Roman" panose="02020603050405020304" pitchFamily="18" charset="0"/>
              </a:rPr>
              <a:t>() # Add more fields as needed class Reservation(</a:t>
            </a:r>
            <a:r>
              <a:rPr lang="en-US" sz="800" b="1" dirty="0" err="1">
                <a:latin typeface="Times New Roman" panose="02020603050405020304" pitchFamily="18" charset="0"/>
                <a:cs typeface="Times New Roman" panose="02020603050405020304" pitchFamily="18" charset="0"/>
              </a:rPr>
              <a:t>models.Model</a:t>
            </a:r>
            <a:r>
              <a:rPr lang="en-US" sz="800" b="1" dirty="0">
                <a:latin typeface="Times New Roman" panose="02020603050405020304" pitchFamily="18" charset="0"/>
                <a:cs typeface="Times New Roman" panose="02020603050405020304" pitchFamily="18" charset="0"/>
              </a:rPr>
              <a:t>): car = </a:t>
            </a:r>
            <a:r>
              <a:rPr lang="en-US" sz="800" b="1" dirty="0" err="1">
                <a:latin typeface="Times New Roman" panose="02020603050405020304" pitchFamily="18" charset="0"/>
                <a:cs typeface="Times New Roman" panose="02020603050405020304" pitchFamily="18" charset="0"/>
              </a:rPr>
              <a:t>models.ForeignKey</a:t>
            </a:r>
            <a:r>
              <a:rPr lang="en-US" sz="800" b="1" dirty="0">
                <a:latin typeface="Times New Roman" panose="02020603050405020304" pitchFamily="18" charset="0"/>
                <a:cs typeface="Times New Roman" panose="02020603050405020304" pitchFamily="18" charset="0"/>
              </a:rPr>
              <a:t>(Car, </a:t>
            </a:r>
            <a:r>
              <a:rPr lang="en-US" sz="800" b="1" dirty="0" err="1">
                <a:latin typeface="Times New Roman" panose="02020603050405020304" pitchFamily="18" charset="0"/>
                <a:cs typeface="Times New Roman" panose="02020603050405020304" pitchFamily="18" charset="0"/>
              </a:rPr>
              <a:t>on_delete</a:t>
            </a:r>
            <a:r>
              <a:rPr lang="en-US" sz="800" b="1" dirty="0">
                <a:latin typeface="Times New Roman" panose="02020603050405020304" pitchFamily="18" charset="0"/>
                <a:cs typeface="Times New Roman" panose="02020603050405020304" pitchFamily="18" charset="0"/>
              </a:rPr>
              <a:t>=</a:t>
            </a:r>
            <a:r>
              <a:rPr lang="en-US" sz="800" b="1" dirty="0" err="1">
                <a:latin typeface="Times New Roman" panose="02020603050405020304" pitchFamily="18" charset="0"/>
                <a:cs typeface="Times New Roman" panose="02020603050405020304" pitchFamily="18" charset="0"/>
              </a:rPr>
              <a:t>models.CASCADE</a:t>
            </a:r>
            <a:r>
              <a:rPr lang="en-US" sz="800" b="1" dirty="0">
                <a:latin typeface="Times New Roman" panose="02020603050405020304" pitchFamily="18" charset="0"/>
                <a:cs typeface="Times New Roman" panose="02020603050405020304" pitchFamily="18" charset="0"/>
              </a:rPr>
              <a:t>) customer = </a:t>
            </a:r>
            <a:r>
              <a:rPr lang="en-US" sz="800" b="1" dirty="0" err="1">
                <a:latin typeface="Times New Roman" panose="02020603050405020304" pitchFamily="18" charset="0"/>
                <a:cs typeface="Times New Roman" panose="02020603050405020304" pitchFamily="18" charset="0"/>
              </a:rPr>
              <a:t>models.ForeignKey</a:t>
            </a:r>
            <a:r>
              <a:rPr lang="en-US" sz="800" b="1" dirty="0">
                <a:latin typeface="Times New Roman" panose="02020603050405020304" pitchFamily="18" charset="0"/>
                <a:cs typeface="Times New Roman" panose="02020603050405020304" pitchFamily="18" charset="0"/>
              </a:rPr>
              <a:t>(Customer, </a:t>
            </a:r>
            <a:r>
              <a:rPr lang="en-US" sz="800" b="1" dirty="0" err="1">
                <a:latin typeface="Times New Roman" panose="02020603050405020304" pitchFamily="18" charset="0"/>
                <a:cs typeface="Times New Roman" panose="02020603050405020304" pitchFamily="18" charset="0"/>
              </a:rPr>
              <a:t>on_delete</a:t>
            </a:r>
            <a:r>
              <a:rPr lang="en-US" sz="800" b="1" dirty="0">
                <a:latin typeface="Times New Roman" panose="02020603050405020304" pitchFamily="18" charset="0"/>
                <a:cs typeface="Times New Roman" panose="02020603050405020304" pitchFamily="18" charset="0"/>
              </a:rPr>
              <a:t>=</a:t>
            </a:r>
            <a:r>
              <a:rPr lang="en-US" sz="800" b="1" dirty="0" err="1">
                <a:latin typeface="Times New Roman" panose="02020603050405020304" pitchFamily="18" charset="0"/>
                <a:cs typeface="Times New Roman" panose="02020603050405020304" pitchFamily="18" charset="0"/>
              </a:rPr>
              <a:t>models.CASCADE</a:t>
            </a:r>
            <a:r>
              <a:rPr lang="en-US" sz="800" b="1" dirty="0">
                <a:latin typeface="Times New Roman" panose="02020603050405020304" pitchFamily="18" charset="0"/>
                <a:cs typeface="Times New Roman" panose="02020603050405020304" pitchFamily="18" charset="0"/>
              </a:rPr>
              <a:t>) </a:t>
            </a:r>
            <a:r>
              <a:rPr lang="en-US" sz="800" b="1" dirty="0" err="1">
                <a:latin typeface="Times New Roman" panose="02020603050405020304" pitchFamily="18" charset="0"/>
                <a:cs typeface="Times New Roman" panose="02020603050405020304" pitchFamily="18" charset="0"/>
              </a:rPr>
              <a:t>pickup_date</a:t>
            </a:r>
            <a:r>
              <a:rPr lang="en-US" sz="800" b="1" dirty="0">
                <a:latin typeface="Times New Roman" panose="02020603050405020304" pitchFamily="18" charset="0"/>
                <a:cs typeface="Times New Roman" panose="02020603050405020304" pitchFamily="18" charset="0"/>
              </a:rPr>
              <a:t> = </a:t>
            </a:r>
            <a:r>
              <a:rPr lang="en-US" sz="800" b="1" dirty="0" err="1">
                <a:latin typeface="Times New Roman" panose="02020603050405020304" pitchFamily="18" charset="0"/>
                <a:cs typeface="Times New Roman" panose="02020603050405020304" pitchFamily="18" charset="0"/>
              </a:rPr>
              <a:t>models.DateField</a:t>
            </a:r>
            <a:r>
              <a:rPr lang="en-US" sz="800" b="1" dirty="0">
                <a:latin typeface="Times New Roman" panose="02020603050405020304" pitchFamily="18" charset="0"/>
                <a:cs typeface="Times New Roman" panose="02020603050405020304" pitchFamily="18" charset="0"/>
              </a:rPr>
              <a:t>() </a:t>
            </a:r>
            <a:r>
              <a:rPr lang="en-US" sz="800" b="1" dirty="0" err="1">
                <a:latin typeface="Times New Roman" panose="02020603050405020304" pitchFamily="18" charset="0"/>
                <a:cs typeface="Times New Roman" panose="02020603050405020304" pitchFamily="18" charset="0"/>
              </a:rPr>
              <a:t>return_date</a:t>
            </a:r>
            <a:r>
              <a:rPr lang="en-US" sz="800" b="1" dirty="0">
                <a:latin typeface="Times New Roman" panose="02020603050405020304" pitchFamily="18" charset="0"/>
                <a:cs typeface="Times New Roman" panose="02020603050405020304" pitchFamily="18" charset="0"/>
              </a:rPr>
              <a:t> = </a:t>
            </a:r>
            <a:r>
              <a:rPr lang="en-US" sz="800" b="1" dirty="0" err="1">
                <a:latin typeface="Times New Roman" panose="02020603050405020304" pitchFamily="18" charset="0"/>
                <a:cs typeface="Times New Roman" panose="02020603050405020304" pitchFamily="18" charset="0"/>
              </a:rPr>
              <a:t>models.DateField</a:t>
            </a:r>
            <a:r>
              <a:rPr lang="en-US" sz="800" b="1" dirty="0">
                <a:latin typeface="Times New Roman" panose="02020603050405020304" pitchFamily="18" charset="0"/>
                <a:cs typeface="Times New Roman" panose="02020603050405020304" pitchFamily="18" charset="0"/>
              </a:rPr>
              <a:t>() # Add more fields as needed</a:t>
            </a:r>
            <a:endParaRPr lang="en-US" sz="800" b="1" dirty="0">
              <a:solidFill>
                <a:srgbClr val="0D0D0D"/>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startAt="4"/>
            </a:pPr>
            <a:r>
              <a:rPr lang="en-US" sz="800" b="1" dirty="0" smtClean="0">
                <a:solidFill>
                  <a:srgbClr val="0D0D0D"/>
                </a:solidFill>
                <a:latin typeface="Times New Roman" panose="02020603050405020304" pitchFamily="18" charset="0"/>
                <a:cs typeface="Times New Roman" panose="02020603050405020304" pitchFamily="18" charset="0"/>
              </a:rPr>
              <a:t>Admin </a:t>
            </a:r>
            <a:r>
              <a:rPr lang="en-US" sz="800" b="1" dirty="0">
                <a:solidFill>
                  <a:srgbClr val="0D0D0D"/>
                </a:solidFill>
                <a:latin typeface="Times New Roman" panose="02020603050405020304" pitchFamily="18" charset="0"/>
                <a:cs typeface="Times New Roman" panose="02020603050405020304" pitchFamily="18" charset="0"/>
              </a:rPr>
              <a:t>Interface</a:t>
            </a:r>
            <a:r>
              <a:rPr lang="en-US" sz="800" dirty="0">
                <a:solidFill>
                  <a:srgbClr val="0D0D0D"/>
                </a:solidFill>
                <a:latin typeface="Times New Roman" panose="02020603050405020304" pitchFamily="18" charset="0"/>
                <a:cs typeface="Times New Roman" panose="02020603050405020304" pitchFamily="18" charset="0"/>
              </a:rPr>
              <a:t>: Register models with the </a:t>
            </a:r>
            <a:r>
              <a:rPr lang="en-US" sz="800" dirty="0" err="1">
                <a:solidFill>
                  <a:srgbClr val="0D0D0D"/>
                </a:solidFill>
                <a:latin typeface="Times New Roman" panose="02020603050405020304" pitchFamily="18" charset="0"/>
                <a:cs typeface="Times New Roman" panose="02020603050405020304" pitchFamily="18" charset="0"/>
              </a:rPr>
              <a:t>Django</a:t>
            </a:r>
            <a:r>
              <a:rPr lang="en-US" sz="800" dirty="0">
                <a:solidFill>
                  <a:srgbClr val="0D0D0D"/>
                </a:solidFill>
                <a:latin typeface="Times New Roman" panose="02020603050405020304" pitchFamily="18" charset="0"/>
                <a:cs typeface="Times New Roman" panose="02020603050405020304" pitchFamily="18" charset="0"/>
              </a:rPr>
              <a:t> admin for easy management.</a:t>
            </a:r>
          </a:p>
          <a:p>
            <a:pPr lvl="0" eaLnBrk="0" fontAlgn="base" hangingPunct="0">
              <a:spcBef>
                <a:spcPct val="0"/>
              </a:spcBef>
              <a:spcAft>
                <a:spcPct val="0"/>
              </a:spcAft>
              <a:buClrTx/>
            </a:pPr>
            <a:r>
              <a:rPr lang="en-US" sz="800" dirty="0" smtClean="0">
                <a:solidFill>
                  <a:srgbClr val="0D0D0D"/>
                </a:solidFill>
                <a:latin typeface="Times New Roman" panose="02020603050405020304" pitchFamily="18" charset="0"/>
                <a:cs typeface="Times New Roman" panose="02020603050405020304" pitchFamily="18" charset="0"/>
              </a:rPr>
              <a:t>Python</a:t>
            </a:r>
          </a:p>
          <a:p>
            <a:pPr lvl="0" eaLnBrk="0" fontAlgn="base" hangingPunct="0">
              <a:spcBef>
                <a:spcPct val="0"/>
              </a:spcBef>
              <a:spcAft>
                <a:spcPct val="0"/>
              </a:spcAft>
              <a:buClrTx/>
            </a:pPr>
            <a:r>
              <a:rPr lang="en-US" sz="800" b="1" dirty="0">
                <a:latin typeface="Times New Roman" panose="02020603050405020304" pitchFamily="18" charset="0"/>
                <a:cs typeface="Times New Roman" panose="02020603050405020304" pitchFamily="18" charset="0"/>
              </a:rPr>
              <a:t># car_rental/admin.py from </a:t>
            </a:r>
            <a:r>
              <a:rPr lang="en-US" sz="800" b="1" dirty="0" err="1">
                <a:latin typeface="Times New Roman" panose="02020603050405020304" pitchFamily="18" charset="0"/>
                <a:cs typeface="Times New Roman" panose="02020603050405020304" pitchFamily="18" charset="0"/>
              </a:rPr>
              <a:t>django.contrib</a:t>
            </a:r>
            <a:r>
              <a:rPr lang="en-US" sz="800" b="1" dirty="0">
                <a:latin typeface="Times New Roman" panose="02020603050405020304" pitchFamily="18" charset="0"/>
                <a:cs typeface="Times New Roman" panose="02020603050405020304" pitchFamily="18" charset="0"/>
              </a:rPr>
              <a:t> import admin from .models import Car, Customer, Reservation </a:t>
            </a:r>
            <a:r>
              <a:rPr lang="en-US" sz="800" b="1" dirty="0" err="1">
                <a:latin typeface="Times New Roman" panose="02020603050405020304" pitchFamily="18" charset="0"/>
                <a:cs typeface="Times New Roman" panose="02020603050405020304" pitchFamily="18" charset="0"/>
              </a:rPr>
              <a:t>admin.site.register</a:t>
            </a:r>
            <a:r>
              <a:rPr lang="en-US" sz="800" b="1" dirty="0">
                <a:latin typeface="Times New Roman" panose="02020603050405020304" pitchFamily="18" charset="0"/>
                <a:cs typeface="Times New Roman" panose="02020603050405020304" pitchFamily="18" charset="0"/>
              </a:rPr>
              <a:t>(Car) </a:t>
            </a:r>
            <a:r>
              <a:rPr lang="en-US" sz="800" b="1" dirty="0" err="1">
                <a:latin typeface="Times New Roman" panose="02020603050405020304" pitchFamily="18" charset="0"/>
                <a:cs typeface="Times New Roman" panose="02020603050405020304" pitchFamily="18" charset="0"/>
              </a:rPr>
              <a:t>admin.site.register</a:t>
            </a:r>
            <a:r>
              <a:rPr lang="en-US" sz="800" b="1" dirty="0">
                <a:latin typeface="Times New Roman" panose="02020603050405020304" pitchFamily="18" charset="0"/>
                <a:cs typeface="Times New Roman" panose="02020603050405020304" pitchFamily="18" charset="0"/>
              </a:rPr>
              <a:t>(Customer) </a:t>
            </a:r>
            <a:r>
              <a:rPr lang="en-US" sz="800" b="1" dirty="0" err="1">
                <a:latin typeface="Times New Roman" panose="02020603050405020304" pitchFamily="18" charset="0"/>
                <a:cs typeface="Times New Roman" panose="02020603050405020304" pitchFamily="18" charset="0"/>
              </a:rPr>
              <a:t>admin.site.register</a:t>
            </a:r>
            <a:r>
              <a:rPr lang="en-US" sz="800" b="1" dirty="0">
                <a:latin typeface="Times New Roman" panose="02020603050405020304" pitchFamily="18" charset="0"/>
                <a:cs typeface="Times New Roman" panose="02020603050405020304" pitchFamily="18" charset="0"/>
              </a:rPr>
              <a:t>(Reservation)</a:t>
            </a:r>
            <a:endParaRPr lang="en-US" sz="800" b="1" dirty="0">
              <a:solidFill>
                <a:srgbClr val="0D0D0D"/>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AutoNum type="arabicPeriod" startAt="5"/>
            </a:pPr>
            <a:r>
              <a:rPr lang="en-US" sz="800" b="1" dirty="0" smtClean="0">
                <a:solidFill>
                  <a:srgbClr val="0D0D0D"/>
                </a:solidFill>
                <a:latin typeface="Times New Roman" panose="02020603050405020304" pitchFamily="18" charset="0"/>
                <a:cs typeface="Times New Roman" panose="02020603050405020304" pitchFamily="18" charset="0"/>
              </a:rPr>
              <a:t>Views </a:t>
            </a:r>
            <a:r>
              <a:rPr lang="en-US" sz="800" b="1" dirty="0">
                <a:solidFill>
                  <a:srgbClr val="0D0D0D"/>
                </a:solidFill>
                <a:latin typeface="Times New Roman" panose="02020603050405020304" pitchFamily="18" charset="0"/>
                <a:cs typeface="Times New Roman" panose="02020603050405020304" pitchFamily="18" charset="0"/>
              </a:rPr>
              <a:t>and Templates</a:t>
            </a:r>
            <a:r>
              <a:rPr lang="en-US" sz="800" dirty="0">
                <a:solidFill>
                  <a:srgbClr val="0D0D0D"/>
                </a:solidFill>
                <a:latin typeface="Times New Roman" panose="02020603050405020304" pitchFamily="18" charset="0"/>
                <a:cs typeface="Times New Roman" panose="02020603050405020304" pitchFamily="18" charset="0"/>
              </a:rPr>
              <a:t>: Create views and templates for handling rental requests, reservations, etc. Use </a:t>
            </a:r>
            <a:r>
              <a:rPr lang="en-US" sz="800" dirty="0" err="1">
                <a:solidFill>
                  <a:srgbClr val="0D0D0D"/>
                </a:solidFill>
                <a:latin typeface="Times New Roman" panose="02020603050405020304" pitchFamily="18" charset="0"/>
                <a:cs typeface="Times New Roman" panose="02020603050405020304" pitchFamily="18" charset="0"/>
              </a:rPr>
              <a:t>Django's</a:t>
            </a:r>
            <a:r>
              <a:rPr lang="en-US" sz="800" dirty="0">
                <a:solidFill>
                  <a:srgbClr val="0D0D0D"/>
                </a:solidFill>
                <a:latin typeface="Times New Roman" panose="02020603050405020304" pitchFamily="18" charset="0"/>
                <a:cs typeface="Times New Roman" panose="02020603050405020304" pitchFamily="18" charset="0"/>
              </a:rPr>
              <a:t> built-in template language for rendering HTML templates.</a:t>
            </a:r>
          </a:p>
          <a:p>
            <a:pPr lvl="0" eaLnBrk="0" fontAlgn="base" hangingPunct="0">
              <a:spcBef>
                <a:spcPct val="0"/>
              </a:spcBef>
              <a:spcAft>
                <a:spcPct val="0"/>
              </a:spcAft>
              <a:buClrTx/>
              <a:buFontTx/>
              <a:buAutoNum type="arabicPeriod" startAt="6"/>
            </a:pPr>
            <a:r>
              <a:rPr lang="en-US" sz="800" b="1" dirty="0">
                <a:solidFill>
                  <a:srgbClr val="0D0D0D"/>
                </a:solidFill>
                <a:latin typeface="Times New Roman" panose="02020603050405020304" pitchFamily="18" charset="0"/>
                <a:cs typeface="Times New Roman" panose="02020603050405020304" pitchFamily="18" charset="0"/>
              </a:rPr>
              <a:t>Forms</a:t>
            </a:r>
            <a:r>
              <a:rPr lang="en-US" sz="800" dirty="0">
                <a:solidFill>
                  <a:srgbClr val="0D0D0D"/>
                </a:solidFill>
                <a:latin typeface="Times New Roman" panose="02020603050405020304" pitchFamily="18" charset="0"/>
                <a:cs typeface="Times New Roman" panose="02020603050405020304" pitchFamily="18" charset="0"/>
              </a:rPr>
              <a:t>: Create </a:t>
            </a:r>
            <a:r>
              <a:rPr lang="en-US" sz="800" dirty="0" err="1">
                <a:solidFill>
                  <a:srgbClr val="0D0D0D"/>
                </a:solidFill>
                <a:latin typeface="Times New Roman" panose="02020603050405020304" pitchFamily="18" charset="0"/>
                <a:cs typeface="Times New Roman" panose="02020603050405020304" pitchFamily="18" charset="0"/>
              </a:rPr>
              <a:t>Django</a:t>
            </a:r>
            <a:r>
              <a:rPr lang="en-US" sz="800" dirty="0">
                <a:solidFill>
                  <a:srgbClr val="0D0D0D"/>
                </a:solidFill>
                <a:latin typeface="Times New Roman" panose="02020603050405020304" pitchFamily="18" charset="0"/>
                <a:cs typeface="Times New Roman" panose="02020603050405020304" pitchFamily="18" charset="0"/>
              </a:rPr>
              <a:t> forms for user input (e.g., rental requests, customer information).</a:t>
            </a:r>
          </a:p>
          <a:p>
            <a:pPr lvl="0" eaLnBrk="0" fontAlgn="base" hangingPunct="0">
              <a:spcBef>
                <a:spcPct val="0"/>
              </a:spcBef>
              <a:spcAft>
                <a:spcPct val="0"/>
              </a:spcAft>
              <a:buClrTx/>
              <a:buFontTx/>
              <a:buAutoNum type="arabicPeriod" startAt="7"/>
            </a:pPr>
            <a:r>
              <a:rPr lang="en-US" sz="800" b="1" dirty="0">
                <a:solidFill>
                  <a:srgbClr val="0D0D0D"/>
                </a:solidFill>
                <a:latin typeface="Times New Roman" panose="02020603050405020304" pitchFamily="18" charset="0"/>
                <a:cs typeface="Times New Roman" panose="02020603050405020304" pitchFamily="18" charset="0"/>
              </a:rPr>
              <a:t>Authentication and Authorization</a:t>
            </a:r>
            <a:r>
              <a:rPr lang="en-US" sz="800" dirty="0">
                <a:solidFill>
                  <a:srgbClr val="0D0D0D"/>
                </a:solidFill>
                <a:latin typeface="Times New Roman" panose="02020603050405020304" pitchFamily="18" charset="0"/>
                <a:cs typeface="Times New Roman" panose="02020603050405020304" pitchFamily="18" charset="0"/>
              </a:rPr>
              <a:t>: Implement user authentication and authorization to manage access control.</a:t>
            </a:r>
          </a:p>
          <a:p>
            <a:pPr lvl="0" eaLnBrk="0" fontAlgn="base" hangingPunct="0">
              <a:spcBef>
                <a:spcPct val="0"/>
              </a:spcBef>
              <a:spcAft>
                <a:spcPct val="0"/>
              </a:spcAft>
              <a:buClrTx/>
              <a:buFontTx/>
              <a:buAutoNum type="arabicPeriod" startAt="8"/>
            </a:pPr>
            <a:r>
              <a:rPr lang="en-US" sz="800" b="1" dirty="0">
                <a:solidFill>
                  <a:srgbClr val="0D0D0D"/>
                </a:solidFill>
                <a:latin typeface="Times New Roman" panose="02020603050405020304" pitchFamily="18" charset="0"/>
                <a:cs typeface="Times New Roman" panose="02020603050405020304" pitchFamily="18" charset="0"/>
              </a:rPr>
              <a:t>URL Routing</a:t>
            </a:r>
            <a:r>
              <a:rPr lang="en-US" sz="800" dirty="0">
                <a:solidFill>
                  <a:srgbClr val="0D0D0D"/>
                </a:solidFill>
                <a:latin typeface="Times New Roman" panose="02020603050405020304" pitchFamily="18" charset="0"/>
                <a:cs typeface="Times New Roman" panose="02020603050405020304" pitchFamily="18" charset="0"/>
              </a:rPr>
              <a:t>: Define URL patterns to map views to URLs.</a:t>
            </a:r>
          </a:p>
          <a:p>
            <a:pPr lvl="0" eaLnBrk="0" fontAlgn="base" hangingPunct="0">
              <a:spcBef>
                <a:spcPct val="0"/>
              </a:spcBef>
              <a:spcAft>
                <a:spcPct val="0"/>
              </a:spcAft>
              <a:buClrTx/>
              <a:buFontTx/>
              <a:buAutoNum type="arabicPeriod" startAt="9"/>
            </a:pPr>
            <a:r>
              <a:rPr lang="en-US" sz="800" b="1" dirty="0">
                <a:solidFill>
                  <a:srgbClr val="0D0D0D"/>
                </a:solidFill>
                <a:latin typeface="Times New Roman" panose="02020603050405020304" pitchFamily="18" charset="0"/>
                <a:cs typeface="Times New Roman" panose="02020603050405020304" pitchFamily="18" charset="0"/>
              </a:rPr>
              <a:t>Business Logic</a:t>
            </a:r>
            <a:r>
              <a:rPr lang="en-US" sz="800" dirty="0">
                <a:solidFill>
                  <a:srgbClr val="0D0D0D"/>
                </a:solidFill>
                <a:latin typeface="Times New Roman" panose="02020603050405020304" pitchFamily="18" charset="0"/>
                <a:cs typeface="Times New Roman" panose="02020603050405020304" pitchFamily="18" charset="0"/>
              </a:rPr>
              <a:t>: Implement business logic for renting cars, checking availability, calculating prices, etc.</a:t>
            </a:r>
          </a:p>
          <a:p>
            <a:pPr lvl="0" eaLnBrk="0" fontAlgn="base" hangingPunct="0">
              <a:spcBef>
                <a:spcPct val="0"/>
              </a:spcBef>
              <a:spcAft>
                <a:spcPct val="0"/>
              </a:spcAft>
              <a:buClrTx/>
              <a:buFontTx/>
              <a:buAutoNum type="arabicPeriod" startAt="10"/>
            </a:pPr>
            <a:r>
              <a:rPr lang="en-US" sz="800" b="1" dirty="0">
                <a:solidFill>
                  <a:srgbClr val="0D0D0D"/>
                </a:solidFill>
                <a:latin typeface="Times New Roman" panose="02020603050405020304" pitchFamily="18" charset="0"/>
                <a:cs typeface="Times New Roman" panose="02020603050405020304" pitchFamily="18" charset="0"/>
              </a:rPr>
              <a:t>Testing</a:t>
            </a:r>
            <a:r>
              <a:rPr lang="en-US" sz="800" dirty="0">
                <a:solidFill>
                  <a:srgbClr val="0D0D0D"/>
                </a:solidFill>
                <a:latin typeface="Times New Roman" panose="02020603050405020304" pitchFamily="18" charset="0"/>
                <a:cs typeface="Times New Roman" panose="02020603050405020304" pitchFamily="18" charset="0"/>
              </a:rPr>
              <a:t>: Write unit tests to ensure the application functions as expected.</a:t>
            </a:r>
          </a:p>
          <a:p>
            <a:pPr lvl="0" eaLnBrk="0" fontAlgn="base" hangingPunct="0">
              <a:spcBef>
                <a:spcPct val="0"/>
              </a:spcBef>
              <a:spcAft>
                <a:spcPct val="0"/>
              </a:spcAft>
              <a:buClrTx/>
              <a:buFontTx/>
              <a:buAutoNum type="arabicPeriod" startAt="11"/>
            </a:pPr>
            <a:r>
              <a:rPr lang="en-US" sz="800" b="1" dirty="0">
                <a:solidFill>
                  <a:srgbClr val="0D0D0D"/>
                </a:solidFill>
                <a:latin typeface="Times New Roman" panose="02020603050405020304" pitchFamily="18" charset="0"/>
                <a:cs typeface="Times New Roman" panose="02020603050405020304" pitchFamily="18" charset="0"/>
              </a:rPr>
              <a:t>Deployment</a:t>
            </a:r>
            <a:r>
              <a:rPr lang="en-US" sz="800" dirty="0">
                <a:solidFill>
                  <a:srgbClr val="0D0D0D"/>
                </a:solidFill>
                <a:latin typeface="Times New Roman" panose="02020603050405020304" pitchFamily="18" charset="0"/>
                <a:cs typeface="Times New Roman" panose="02020603050405020304" pitchFamily="18" charset="0"/>
              </a:rPr>
              <a:t>: Deploy the application using platforms like </a:t>
            </a:r>
            <a:r>
              <a:rPr lang="en-US" sz="800" dirty="0" err="1">
                <a:solidFill>
                  <a:srgbClr val="0D0D0D"/>
                </a:solidFill>
                <a:latin typeface="Times New Roman" panose="02020603050405020304" pitchFamily="18" charset="0"/>
                <a:cs typeface="Times New Roman" panose="02020603050405020304" pitchFamily="18" charset="0"/>
              </a:rPr>
              <a:t>Heroku</a:t>
            </a:r>
            <a:r>
              <a:rPr lang="en-US" sz="800" dirty="0">
                <a:solidFill>
                  <a:srgbClr val="0D0D0D"/>
                </a:solidFill>
                <a:latin typeface="Times New Roman" panose="02020603050405020304" pitchFamily="18" charset="0"/>
                <a:cs typeface="Times New Roman" panose="02020603050405020304" pitchFamily="18" charset="0"/>
              </a:rPr>
              <a:t>, AWS, or Azure.</a:t>
            </a:r>
          </a:p>
          <a:p>
            <a:pPr lvl="0" eaLnBrk="0" fontAlgn="base" hangingPunct="0">
              <a:spcBef>
                <a:spcPct val="0"/>
              </a:spcBef>
              <a:spcAft>
                <a:spcPct val="0"/>
              </a:spcAft>
              <a:buClrTx/>
              <a:buFontTx/>
              <a:buAutoNum type="arabicPeriod" startAt="12"/>
            </a:pPr>
            <a:r>
              <a:rPr lang="en-US" sz="800" b="1" dirty="0">
                <a:solidFill>
                  <a:srgbClr val="0D0D0D"/>
                </a:solidFill>
                <a:latin typeface="Times New Roman" panose="02020603050405020304" pitchFamily="18" charset="0"/>
                <a:cs typeface="Times New Roman" panose="02020603050405020304" pitchFamily="18" charset="0"/>
              </a:rPr>
              <a:t>User Interface Enhancement</a:t>
            </a:r>
            <a:r>
              <a:rPr lang="en-US" sz="800" dirty="0">
                <a:solidFill>
                  <a:srgbClr val="0D0D0D"/>
                </a:solidFill>
                <a:latin typeface="Times New Roman" panose="02020603050405020304" pitchFamily="18" charset="0"/>
                <a:cs typeface="Times New Roman" panose="02020603050405020304" pitchFamily="18" charset="0"/>
              </a:rPr>
              <a:t>: Enhance the user interface using frontend frameworks like Bootstrap or CSS libraries.</a:t>
            </a:r>
          </a:p>
          <a:p>
            <a:pPr lvl="0" eaLnBrk="0" fontAlgn="base" hangingPunct="0">
              <a:spcBef>
                <a:spcPct val="0"/>
              </a:spcBef>
              <a:spcAft>
                <a:spcPct val="0"/>
              </a:spcAft>
              <a:buClrTx/>
              <a:buFontTx/>
              <a:buAutoNum type="arabicPeriod" startAt="13"/>
            </a:pPr>
            <a:r>
              <a:rPr lang="en-US" sz="800" b="1" dirty="0">
                <a:solidFill>
                  <a:srgbClr val="0D0D0D"/>
                </a:solidFill>
                <a:latin typeface="Times New Roman" panose="02020603050405020304" pitchFamily="18" charset="0"/>
                <a:cs typeface="Times New Roman" panose="02020603050405020304" pitchFamily="18" charset="0"/>
              </a:rPr>
              <a:t>Payment Integration</a:t>
            </a:r>
            <a:r>
              <a:rPr lang="en-US" sz="800" dirty="0">
                <a:solidFill>
                  <a:srgbClr val="0D0D0D"/>
                </a:solidFill>
                <a:latin typeface="Times New Roman" panose="02020603050405020304" pitchFamily="18" charset="0"/>
                <a:cs typeface="Times New Roman" panose="02020603050405020304" pitchFamily="18" charset="0"/>
              </a:rPr>
              <a:t>: Integrate payment gateways for handling transactions.</a:t>
            </a:r>
          </a:p>
          <a:p>
            <a:pPr lvl="0" eaLnBrk="0" fontAlgn="base" hangingPunct="0">
              <a:spcBef>
                <a:spcPct val="0"/>
              </a:spcBef>
              <a:spcAft>
                <a:spcPct val="0"/>
              </a:spcAft>
              <a:buClrTx/>
              <a:buFontTx/>
              <a:buAutoNum type="arabicPeriod" startAt="14"/>
            </a:pPr>
            <a:r>
              <a:rPr lang="en-US" sz="800" b="1" dirty="0">
                <a:solidFill>
                  <a:srgbClr val="0D0D0D"/>
                </a:solidFill>
                <a:latin typeface="Times New Roman" panose="02020603050405020304" pitchFamily="18" charset="0"/>
                <a:cs typeface="Times New Roman" panose="02020603050405020304" pitchFamily="18" charset="0"/>
              </a:rPr>
              <a:t>Error Handling and Logging</a:t>
            </a:r>
            <a:r>
              <a:rPr lang="en-US" sz="800" dirty="0">
                <a:solidFill>
                  <a:srgbClr val="0D0D0D"/>
                </a:solidFill>
                <a:latin typeface="Times New Roman" panose="02020603050405020304" pitchFamily="18" charset="0"/>
                <a:cs typeface="Times New Roman" panose="02020603050405020304" pitchFamily="18" charset="0"/>
              </a:rPr>
              <a:t>: Implement error handling and logging to track issues and debug efficiently.</a:t>
            </a:r>
          </a:p>
          <a:p>
            <a:pPr lvl="0" eaLnBrk="0" fontAlgn="base" hangingPunct="0">
              <a:spcBef>
                <a:spcPct val="0"/>
              </a:spcBef>
              <a:spcAft>
                <a:spcPct val="0"/>
              </a:spcAft>
              <a:buClrTx/>
              <a:buFontTx/>
              <a:buAutoNum type="arabicPeriod" startAt="15"/>
            </a:pPr>
            <a:r>
              <a:rPr lang="en-US" sz="800" b="1" dirty="0">
                <a:solidFill>
                  <a:srgbClr val="0D0D0D"/>
                </a:solidFill>
                <a:latin typeface="Times New Roman" panose="02020603050405020304" pitchFamily="18" charset="0"/>
                <a:cs typeface="Times New Roman" panose="02020603050405020304" pitchFamily="18" charset="0"/>
              </a:rPr>
              <a:t>Performance Optimization</a:t>
            </a:r>
            <a:r>
              <a:rPr lang="en-US" sz="800" dirty="0">
                <a:solidFill>
                  <a:srgbClr val="0D0D0D"/>
                </a:solidFill>
                <a:latin typeface="Times New Roman" panose="02020603050405020304" pitchFamily="18" charset="0"/>
                <a:cs typeface="Times New Roman" panose="02020603050405020304" pitchFamily="18" charset="0"/>
              </a:rPr>
              <a:t>: Optimize database queries, use caching, and implement other performance-enhancing techniques.</a:t>
            </a:r>
          </a:p>
          <a:p>
            <a:pPr lvl="0" eaLnBrk="0" fontAlgn="base" hangingPunct="0">
              <a:spcBef>
                <a:spcPct val="0"/>
              </a:spcBef>
              <a:spcAft>
                <a:spcPct val="0"/>
              </a:spcAft>
              <a:buClrTx/>
              <a:buFontTx/>
              <a:buAutoNum type="arabicPeriod" startAt="16"/>
            </a:pPr>
            <a:r>
              <a:rPr lang="en-US" sz="800" b="1" dirty="0">
                <a:solidFill>
                  <a:srgbClr val="0D0D0D"/>
                </a:solidFill>
                <a:latin typeface="Times New Roman" panose="02020603050405020304" pitchFamily="18" charset="0"/>
                <a:cs typeface="Times New Roman" panose="02020603050405020304" pitchFamily="18" charset="0"/>
              </a:rPr>
              <a:t>Documentation</a:t>
            </a:r>
            <a:r>
              <a:rPr lang="en-US" sz="800" dirty="0">
                <a:solidFill>
                  <a:srgbClr val="0D0D0D"/>
                </a:solidFill>
                <a:latin typeface="Times New Roman" panose="02020603050405020304" pitchFamily="18" charset="0"/>
                <a:cs typeface="Times New Roman" panose="02020603050405020304" pitchFamily="18" charset="0"/>
              </a:rPr>
              <a:t>: Document the codebase, APIs, and deployment process for future reference.</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138652" y="752831"/>
            <a:ext cx="8491640" cy="2846933"/>
          </a:xfrm>
          <a:prstGeom prst="rect">
            <a:avLst/>
          </a:prstGeom>
          <a:noFill/>
        </p:spPr>
        <p:txBody>
          <a:bodyPr wrap="square">
            <a:spAutoFit/>
          </a:bodyPr>
          <a:lstStyle/>
          <a:p>
            <a:r>
              <a:rPr lang="en-US" sz="1100" b="1" dirty="0">
                <a:latin typeface="Times New Roman" panose="02020603050405020304" pitchFamily="18" charset="0"/>
                <a:cs typeface="Times New Roman" panose="02020603050405020304" pitchFamily="18" charset="0"/>
              </a:rPr>
              <a:t>Advanced</a:t>
            </a:r>
            <a:r>
              <a:rPr lang="en-US" sz="1050" b="1" dirty="0">
                <a:latin typeface="Times New Roman" panose="02020603050405020304" pitchFamily="18" charset="0"/>
                <a:cs typeface="Times New Roman" panose="02020603050405020304" pitchFamily="18" charset="0"/>
              </a:rPr>
              <a:t> User Authentication</a:t>
            </a:r>
            <a:r>
              <a:rPr lang="en-US" sz="1050" dirty="0">
                <a:latin typeface="Times New Roman" panose="02020603050405020304" pitchFamily="18" charset="0"/>
                <a:cs typeface="Times New Roman" panose="02020603050405020304" pitchFamily="18" charset="0"/>
              </a:rPr>
              <a:t>:</a:t>
            </a:r>
          </a:p>
          <a:p>
            <a:pPr lvl="1"/>
            <a:r>
              <a:rPr lang="en-US" sz="1050" dirty="0">
                <a:latin typeface="Times New Roman" panose="02020603050405020304" pitchFamily="18" charset="0"/>
                <a:cs typeface="Times New Roman" panose="02020603050405020304" pitchFamily="18" charset="0"/>
              </a:rPr>
              <a:t>Implement role-based access control (RBAC) to differentiate between employees, managers, and administrators.</a:t>
            </a:r>
          </a:p>
          <a:p>
            <a:pPr lvl="1"/>
            <a:r>
              <a:rPr lang="en-US" sz="1050" dirty="0">
                <a:latin typeface="Times New Roman" panose="02020603050405020304" pitchFamily="18" charset="0"/>
                <a:cs typeface="Times New Roman" panose="02020603050405020304" pitchFamily="18" charset="0"/>
              </a:rPr>
              <a:t>Integrate social login options for ease of access.</a:t>
            </a:r>
          </a:p>
          <a:p>
            <a:r>
              <a:rPr lang="en-US" sz="1050" b="1" dirty="0">
                <a:latin typeface="Times New Roman" panose="02020603050405020304" pitchFamily="18" charset="0"/>
                <a:cs typeface="Times New Roman" panose="02020603050405020304" pitchFamily="18" charset="0"/>
              </a:rPr>
              <a:t>Interactive Dashboard</a:t>
            </a:r>
            <a:r>
              <a:rPr lang="en-US" sz="1050" dirty="0">
                <a:latin typeface="Times New Roman" panose="02020603050405020304" pitchFamily="18" charset="0"/>
                <a:cs typeface="Times New Roman" panose="02020603050405020304" pitchFamily="18" charset="0"/>
              </a:rPr>
              <a:t>:</a:t>
            </a:r>
          </a:p>
          <a:p>
            <a:pPr lvl="1"/>
            <a:r>
              <a:rPr lang="en-US" sz="1050" dirty="0">
                <a:latin typeface="Times New Roman" panose="02020603050405020304" pitchFamily="18" charset="0"/>
                <a:cs typeface="Times New Roman" panose="02020603050405020304" pitchFamily="18" charset="0"/>
              </a:rPr>
              <a:t>Develop a dynamic dashboard for employees and managers to view real-time analytics, including rental statistics, revenue, customer feedback, and inventory status.</a:t>
            </a:r>
          </a:p>
          <a:p>
            <a:pPr lvl="1"/>
            <a:r>
              <a:rPr lang="en-US" sz="1050" dirty="0">
                <a:latin typeface="Times New Roman" panose="02020603050405020304" pitchFamily="18" charset="0"/>
                <a:cs typeface="Times New Roman" panose="02020603050405020304" pitchFamily="18" charset="0"/>
              </a:rPr>
              <a:t>Use </a:t>
            </a:r>
            <a:r>
              <a:rPr lang="en-US" sz="1050" dirty="0" err="1">
                <a:latin typeface="Times New Roman" panose="02020603050405020304" pitchFamily="18" charset="0"/>
                <a:cs typeface="Times New Roman" panose="02020603050405020304" pitchFamily="18" charset="0"/>
              </a:rPr>
              <a:t>Django's</a:t>
            </a:r>
            <a:r>
              <a:rPr lang="en-US" sz="1050" dirty="0">
                <a:latin typeface="Times New Roman" panose="02020603050405020304" pitchFamily="18" charset="0"/>
                <a:cs typeface="Times New Roman" panose="02020603050405020304" pitchFamily="18" charset="0"/>
              </a:rPr>
              <a:t> built-in admin interface for managerial tasks and reporting.</a:t>
            </a:r>
          </a:p>
          <a:p>
            <a:r>
              <a:rPr lang="en-US" sz="1050" b="1" dirty="0">
                <a:latin typeface="Times New Roman" panose="02020603050405020304" pitchFamily="18" charset="0"/>
                <a:cs typeface="Times New Roman" panose="02020603050405020304" pitchFamily="18" charset="0"/>
              </a:rPr>
              <a:t>Employee Training Module</a:t>
            </a:r>
            <a:r>
              <a:rPr lang="en-US" sz="1050" dirty="0">
                <a:latin typeface="Times New Roman" panose="02020603050405020304" pitchFamily="18" charset="0"/>
                <a:cs typeface="Times New Roman" panose="02020603050405020304" pitchFamily="18" charset="0"/>
              </a:rPr>
              <a:t>:</a:t>
            </a:r>
          </a:p>
          <a:p>
            <a:pPr lvl="1"/>
            <a:r>
              <a:rPr lang="en-US" sz="1050" dirty="0">
                <a:latin typeface="Times New Roman" panose="02020603050405020304" pitchFamily="18" charset="0"/>
                <a:cs typeface="Times New Roman" panose="02020603050405020304" pitchFamily="18" charset="0"/>
              </a:rPr>
              <a:t>Create a dedicated section for employee training modules covering topics such as customer service, vehicle knowledge, safety procedures, and conflict resolution.</a:t>
            </a:r>
          </a:p>
          <a:p>
            <a:pPr lvl="1"/>
            <a:r>
              <a:rPr lang="en-US" sz="1050" dirty="0">
                <a:latin typeface="Times New Roman" panose="02020603050405020304" pitchFamily="18" charset="0"/>
                <a:cs typeface="Times New Roman" panose="02020603050405020304" pitchFamily="18" charset="0"/>
              </a:rPr>
              <a:t>Utilize </a:t>
            </a:r>
            <a:r>
              <a:rPr lang="en-US" sz="1050" dirty="0" err="1">
                <a:latin typeface="Times New Roman" panose="02020603050405020304" pitchFamily="18" charset="0"/>
                <a:cs typeface="Times New Roman" panose="02020603050405020304" pitchFamily="18" charset="0"/>
              </a:rPr>
              <a:t>Django's</a:t>
            </a:r>
            <a:r>
              <a:rPr lang="en-US" sz="1050" dirty="0">
                <a:latin typeface="Times New Roman" panose="02020603050405020304" pitchFamily="18" charset="0"/>
                <a:cs typeface="Times New Roman" panose="02020603050405020304" pitchFamily="18" charset="0"/>
              </a:rPr>
              <a:t> content management system (CMS) or integrate a learning management system (LMS) for organizing and delivering training content.</a:t>
            </a:r>
          </a:p>
          <a:p>
            <a:r>
              <a:rPr lang="en-US" sz="1050" b="1" dirty="0">
                <a:latin typeface="Times New Roman" panose="02020603050405020304" pitchFamily="18" charset="0"/>
                <a:cs typeface="Times New Roman" panose="02020603050405020304" pitchFamily="18" charset="0"/>
              </a:rPr>
              <a:t>Skill Assessment and Certification</a:t>
            </a:r>
            <a:r>
              <a:rPr lang="en-US" sz="1050" dirty="0">
                <a:latin typeface="Times New Roman" panose="02020603050405020304" pitchFamily="18" charset="0"/>
                <a:cs typeface="Times New Roman" panose="02020603050405020304" pitchFamily="18" charset="0"/>
              </a:rPr>
              <a:t>:</a:t>
            </a:r>
          </a:p>
          <a:p>
            <a:pPr lvl="1"/>
            <a:r>
              <a:rPr lang="en-US" sz="1050" dirty="0">
                <a:latin typeface="Times New Roman" panose="02020603050405020304" pitchFamily="18" charset="0"/>
                <a:cs typeface="Times New Roman" panose="02020603050405020304" pitchFamily="18" charset="0"/>
              </a:rPr>
              <a:t>Implement skill assessment quizzes or exams within the training module to evaluate employees' knowledge and proficiency.</a:t>
            </a:r>
          </a:p>
          <a:p>
            <a:pPr lvl="1"/>
            <a:r>
              <a:rPr lang="en-US" sz="1050" dirty="0">
                <a:latin typeface="Times New Roman" panose="02020603050405020304" pitchFamily="18" charset="0"/>
                <a:cs typeface="Times New Roman" panose="02020603050405020304" pitchFamily="18" charset="0"/>
              </a:rPr>
              <a:t>Award digital certificates or badges upon completion of training modules and achieving proficiency levels.</a:t>
            </a:r>
          </a:p>
          <a:p>
            <a:r>
              <a:rPr lang="en-US" sz="1050" b="1" dirty="0" err="1">
                <a:latin typeface="Times New Roman" panose="02020603050405020304" pitchFamily="18" charset="0"/>
                <a:cs typeface="Times New Roman" panose="02020603050405020304" pitchFamily="18" charset="0"/>
              </a:rPr>
              <a:t>Gamification</a:t>
            </a:r>
            <a:r>
              <a:rPr lang="en-US" sz="1050" b="1" dirty="0">
                <a:latin typeface="Times New Roman" panose="02020603050405020304" pitchFamily="18" charset="0"/>
                <a:cs typeface="Times New Roman" panose="02020603050405020304" pitchFamily="18" charset="0"/>
              </a:rPr>
              <a:t> Elements</a:t>
            </a:r>
            <a:r>
              <a:rPr lang="en-US" sz="1050" dirty="0">
                <a:latin typeface="Times New Roman" panose="02020603050405020304" pitchFamily="18" charset="0"/>
                <a:cs typeface="Times New Roman" panose="02020603050405020304" pitchFamily="18" charset="0"/>
              </a:rPr>
              <a:t>:</a:t>
            </a:r>
          </a:p>
          <a:p>
            <a:pPr lvl="1"/>
            <a:r>
              <a:rPr lang="en-US" sz="1050" dirty="0">
                <a:latin typeface="Times New Roman" panose="02020603050405020304" pitchFamily="18" charset="0"/>
                <a:cs typeface="Times New Roman" panose="02020603050405020304" pitchFamily="18" charset="0"/>
              </a:rPr>
              <a:t>Introduce </a:t>
            </a:r>
            <a:r>
              <a:rPr lang="en-US" sz="1050" dirty="0" err="1">
                <a:latin typeface="Times New Roman" panose="02020603050405020304" pitchFamily="18" charset="0"/>
                <a:cs typeface="Times New Roman" panose="02020603050405020304" pitchFamily="18" charset="0"/>
              </a:rPr>
              <a:t>gamification</a:t>
            </a:r>
            <a:r>
              <a:rPr lang="en-US" sz="1050" dirty="0">
                <a:latin typeface="Times New Roman" panose="02020603050405020304" pitchFamily="18" charset="0"/>
                <a:cs typeface="Times New Roman" panose="02020603050405020304" pitchFamily="18" charset="0"/>
              </a:rPr>
              <a:t> elements such as points, badges, leaderboards, and challenges to incentivize employee engagement and skill development.</a:t>
            </a:r>
          </a:p>
          <a:p>
            <a:pPr lvl="1"/>
            <a:r>
              <a:rPr lang="en-US" sz="1050" dirty="0">
                <a:latin typeface="Times New Roman" panose="02020603050405020304" pitchFamily="18" charset="0"/>
                <a:cs typeface="Times New Roman" panose="02020603050405020304" pitchFamily="18" charset="0"/>
              </a:rPr>
              <a:t>Encourage healthy competition among employees by recognizing top performers</a:t>
            </a:r>
            <a:r>
              <a:rPr lang="en-US" sz="1050" dirty="0" smtClean="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752832"/>
            <a:ext cx="6719348" cy="3970318"/>
          </a:xfrm>
          <a:prstGeom prst="rect">
            <a:avLst/>
          </a:prstGeom>
        </p:spPr>
        <p:txBody>
          <a:bodyPr wrap="square">
            <a:spAutoFit/>
          </a:bodyPr>
          <a:lstStyle/>
          <a:p>
            <a:pPr lvl="0"/>
            <a:r>
              <a:rPr lang="en-US" sz="1200" b="1" dirty="0">
                <a:latin typeface="Times New Roman" panose="02020603050405020304" pitchFamily="18" charset="0"/>
                <a:cs typeface="Times New Roman" panose="02020603050405020304" pitchFamily="18" charset="0"/>
              </a:rPr>
              <a:t>Feedback and Performance Tracking</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Incorporate a feedback mechanism allowing customers to rate their rental experience and provide comments.</a:t>
            </a:r>
          </a:p>
          <a:p>
            <a:pPr lvl="1"/>
            <a:r>
              <a:rPr lang="en-US" sz="1200" dirty="0">
                <a:latin typeface="Times New Roman" panose="02020603050405020304" pitchFamily="18" charset="0"/>
                <a:cs typeface="Times New Roman" panose="02020603050405020304" pitchFamily="18" charset="0"/>
              </a:rPr>
              <a:t>Enable managers to track employee performance, review customer feedback, and provide constructive feedback or rewards.</a:t>
            </a:r>
          </a:p>
          <a:p>
            <a:pPr lvl="0"/>
            <a:r>
              <a:rPr lang="en-US" sz="1200" b="1" dirty="0">
                <a:latin typeface="Times New Roman" panose="02020603050405020304" pitchFamily="18" charset="0"/>
                <a:cs typeface="Times New Roman" panose="02020603050405020304" pitchFamily="18" charset="0"/>
              </a:rPr>
              <a:t>Predictive Analytics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Use machine learning algorithms to analyze historical data and predict demand for specific vehicle types during different seasons or events.</a:t>
            </a:r>
          </a:p>
          <a:p>
            <a:pPr lvl="1"/>
            <a:r>
              <a:rPr lang="en-US" sz="1200" dirty="0">
                <a:latin typeface="Times New Roman" panose="02020603050405020304" pitchFamily="18" charset="0"/>
                <a:cs typeface="Times New Roman" panose="02020603050405020304" pitchFamily="18" charset="0"/>
              </a:rPr>
              <a:t>Optimize inventory management and pricing strategies based on predictive analytics insights.</a:t>
            </a:r>
          </a:p>
          <a:p>
            <a:pPr lvl="0"/>
            <a:r>
              <a:rPr lang="en-US" sz="1200" b="1" dirty="0">
                <a:latin typeface="Times New Roman" panose="02020603050405020304" pitchFamily="18" charset="0"/>
                <a:cs typeface="Times New Roman" panose="02020603050405020304" pitchFamily="18" charset="0"/>
              </a:rPr>
              <a:t>Mobile Application</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Develop a mobile application for both customers and employees, enabling easy booking, vehicle check-in/check-out, and communication.</a:t>
            </a:r>
          </a:p>
          <a:p>
            <a:pPr lvl="1"/>
            <a:r>
              <a:rPr lang="en-US" sz="1200" dirty="0">
                <a:latin typeface="Times New Roman" panose="02020603050405020304" pitchFamily="18" charset="0"/>
                <a:cs typeface="Times New Roman" panose="02020603050405020304" pitchFamily="18" charset="0"/>
              </a:rPr>
              <a:t>Ensure seamless synchronization between the web and mobile platforms.</a:t>
            </a:r>
          </a:p>
          <a:p>
            <a:pPr lvl="0"/>
            <a:r>
              <a:rPr lang="en-US" sz="1200" b="1" dirty="0">
                <a:latin typeface="Times New Roman" panose="02020603050405020304" pitchFamily="18" charset="0"/>
                <a:cs typeface="Times New Roman" panose="02020603050405020304" pitchFamily="18" charset="0"/>
              </a:rPr>
              <a:t>Integration with External Services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Integrate with mapping services for GPS navigation and route optimization.</a:t>
            </a:r>
          </a:p>
          <a:p>
            <a:pPr lvl="1"/>
            <a:r>
              <a:rPr lang="en-US" sz="1200" dirty="0">
                <a:latin typeface="Times New Roman" panose="02020603050405020304" pitchFamily="18" charset="0"/>
                <a:cs typeface="Times New Roman" panose="02020603050405020304" pitchFamily="18" charset="0"/>
              </a:rPr>
              <a:t>Incorporate payment gateways for secure online transactions.</a:t>
            </a:r>
          </a:p>
          <a:p>
            <a:pPr lvl="1"/>
            <a:r>
              <a:rPr lang="en-US" sz="1200" dirty="0">
                <a:latin typeface="Times New Roman" panose="02020603050405020304" pitchFamily="18" charset="0"/>
                <a:cs typeface="Times New Roman" panose="02020603050405020304" pitchFamily="18" charset="0"/>
              </a:rPr>
              <a:t>Connect with vehicle maintenance services for scheduling and tracking maintenance tasks.</a:t>
            </a:r>
          </a:p>
          <a:p>
            <a:pPr lvl="0"/>
            <a:r>
              <a:rPr lang="en-US" sz="1200" b="1" dirty="0">
                <a:latin typeface="Times New Roman" panose="02020603050405020304" pitchFamily="18" charset="0"/>
                <a:cs typeface="Times New Roman" panose="02020603050405020304" pitchFamily="18" charset="0"/>
              </a:rPr>
              <a:t>Continuous Improvement</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Gather feedback from employees and customers regularly to identify areas for improvement.</a:t>
            </a:r>
          </a:p>
          <a:p>
            <a:pPr lvl="1"/>
            <a:r>
              <a:rPr lang="en-US" sz="1200" dirty="0">
                <a:latin typeface="Times New Roman" panose="02020603050405020304" pitchFamily="18" charset="0"/>
                <a:cs typeface="Times New Roman" panose="02020603050405020304" pitchFamily="18" charset="0"/>
              </a:rPr>
              <a:t>Iterate on the application based on feedback and market trends to stay competitive and meet evolving needs.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http://purl.org/dc/elements/1.1/"/>
    <ds:schemaRef ds:uri="9162bd5b-4ed9-4da3-b376-05204580ba3f"/>
    <ds:schemaRef ds:uri="http://schemas.microsoft.com/office/2006/metadata/properties"/>
    <ds:schemaRef ds:uri="http://purl.org/dc/terms/"/>
    <ds:schemaRef ds:uri="c0fa2617-96bd-425d-8578-e93563fe37c5"/>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125</TotalTime>
  <Words>1472</Words>
  <Application>Microsoft Office PowerPoint</Application>
  <PresentationFormat>On-screen Show (16:9)</PresentationFormat>
  <Paragraphs>110</Paragraphs>
  <Slides>20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8"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                              cars- page</vt:lpstr>
      <vt:lpstr>                       Contact us-page</vt:lpstr>
      <vt:lpstr>Service-Page</vt:lpstr>
      <vt:lpstr>registration-Page</vt:lpstr>
      <vt:lpstr>login-Page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15</cp:revision>
  <dcterms:modified xsi:type="dcterms:W3CDTF">2024-04-11T05:21:21Z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