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03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00696-8B75-4CC4-A59D-DAE54B7B9C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B69CAC-94BE-40C9-A18E-504D03928C73}">
      <dgm:prSet/>
      <dgm:spPr/>
      <dgm:t>
        <a:bodyPr/>
        <a:lstStyle/>
        <a:p>
          <a:r>
            <a:rPr lang="en-US"/>
            <a:t>'Needs to happen’ v. ‘nice to have’</a:t>
          </a:r>
        </a:p>
      </dgm:t>
    </dgm:pt>
    <dgm:pt modelId="{03E7942A-FB12-4813-8E8F-29E34979E1BF}" type="parTrans" cxnId="{4E9D0DC8-7571-4094-91C1-D043298E1244}">
      <dgm:prSet/>
      <dgm:spPr/>
      <dgm:t>
        <a:bodyPr/>
        <a:lstStyle/>
        <a:p>
          <a:endParaRPr lang="en-US"/>
        </a:p>
      </dgm:t>
    </dgm:pt>
    <dgm:pt modelId="{727530D4-C5FF-4C03-BE2D-F296B4DDE4C7}" type="sibTrans" cxnId="{4E9D0DC8-7571-4094-91C1-D043298E1244}">
      <dgm:prSet/>
      <dgm:spPr/>
      <dgm:t>
        <a:bodyPr/>
        <a:lstStyle/>
        <a:p>
          <a:endParaRPr lang="en-US"/>
        </a:p>
      </dgm:t>
    </dgm:pt>
    <dgm:pt modelId="{99EA550B-46D7-411C-A6F3-68F904D8C4AA}">
      <dgm:prSet/>
      <dgm:spPr/>
      <dgm:t>
        <a:bodyPr/>
        <a:lstStyle/>
        <a:p>
          <a:r>
            <a:rPr lang="en-US"/>
            <a:t>Have software ‘in your hands’</a:t>
          </a:r>
        </a:p>
      </dgm:t>
    </dgm:pt>
    <dgm:pt modelId="{9471B8D0-C86E-4124-8FE4-04FCFC279D8B}" type="parTrans" cxnId="{E920BD2C-E9FE-406F-AECA-D627F02E96E7}">
      <dgm:prSet/>
      <dgm:spPr/>
      <dgm:t>
        <a:bodyPr/>
        <a:lstStyle/>
        <a:p>
          <a:endParaRPr lang="en-US"/>
        </a:p>
      </dgm:t>
    </dgm:pt>
    <dgm:pt modelId="{0D68C74B-E408-437C-A12B-1F706716EFBD}" type="sibTrans" cxnId="{E920BD2C-E9FE-406F-AECA-D627F02E96E7}">
      <dgm:prSet/>
      <dgm:spPr/>
      <dgm:t>
        <a:bodyPr/>
        <a:lstStyle/>
        <a:p>
          <a:endParaRPr lang="en-US"/>
        </a:p>
      </dgm:t>
    </dgm:pt>
    <dgm:pt modelId="{99FB446D-CBFC-4B5E-A6DA-70A024A979F4}">
      <dgm:prSet/>
      <dgm:spPr/>
      <dgm:t>
        <a:bodyPr/>
        <a:lstStyle/>
        <a:p>
          <a:r>
            <a:rPr lang="en-US" dirty="0"/>
            <a:t>Public library pace and timelines</a:t>
          </a:r>
        </a:p>
      </dgm:t>
    </dgm:pt>
    <dgm:pt modelId="{1D5ACA8F-8684-470F-8040-3AD465544AAC}" type="parTrans" cxnId="{A3F0B927-8B9D-4417-B840-4B371B274319}">
      <dgm:prSet/>
      <dgm:spPr/>
      <dgm:t>
        <a:bodyPr/>
        <a:lstStyle/>
        <a:p>
          <a:endParaRPr lang="en-US"/>
        </a:p>
      </dgm:t>
    </dgm:pt>
    <dgm:pt modelId="{4884EA96-DBA3-4377-9F26-8863C48BEFF4}" type="sibTrans" cxnId="{A3F0B927-8B9D-4417-B840-4B371B274319}">
      <dgm:prSet/>
      <dgm:spPr/>
      <dgm:t>
        <a:bodyPr/>
        <a:lstStyle/>
        <a:p>
          <a:endParaRPr lang="en-US"/>
        </a:p>
      </dgm:t>
    </dgm:pt>
    <dgm:pt modelId="{7492B2B3-3FEB-488E-87ED-DDD58D7EAF08}">
      <dgm:prSet/>
      <dgm:spPr/>
      <dgm:t>
        <a:bodyPr/>
        <a:lstStyle/>
        <a:p>
          <a:r>
            <a:rPr lang="en-US"/>
            <a:t>Consistency is a challenge; ctrl f, c, v are your friends</a:t>
          </a:r>
        </a:p>
      </dgm:t>
    </dgm:pt>
    <dgm:pt modelId="{C6F4B769-7885-4BD8-8F64-C001A3A32C0F}" type="parTrans" cxnId="{97C536AE-5B05-478C-BB0A-458E55315C0A}">
      <dgm:prSet/>
      <dgm:spPr/>
      <dgm:t>
        <a:bodyPr/>
        <a:lstStyle/>
        <a:p>
          <a:endParaRPr lang="en-US"/>
        </a:p>
      </dgm:t>
    </dgm:pt>
    <dgm:pt modelId="{FF185D25-11B5-4AF9-8A43-62DD0F0F8A54}" type="sibTrans" cxnId="{97C536AE-5B05-478C-BB0A-458E55315C0A}">
      <dgm:prSet/>
      <dgm:spPr/>
      <dgm:t>
        <a:bodyPr/>
        <a:lstStyle/>
        <a:p>
          <a:endParaRPr lang="en-US"/>
        </a:p>
      </dgm:t>
    </dgm:pt>
    <dgm:pt modelId="{B0E596F0-E12D-494C-AAF1-BCF02B2BB300}" type="pres">
      <dgm:prSet presAssocID="{40600696-8B75-4CC4-A59D-DAE54B7B9CEB}" presName="root" presStyleCnt="0">
        <dgm:presLayoutVars>
          <dgm:dir/>
          <dgm:resizeHandles val="exact"/>
        </dgm:presLayoutVars>
      </dgm:prSet>
      <dgm:spPr/>
    </dgm:pt>
    <dgm:pt modelId="{43E4E391-F02D-4845-A9B4-B83D9C013375}" type="pres">
      <dgm:prSet presAssocID="{40600696-8B75-4CC4-A59D-DAE54B7B9CEB}" presName="container" presStyleCnt="0">
        <dgm:presLayoutVars>
          <dgm:dir/>
          <dgm:resizeHandles val="exact"/>
        </dgm:presLayoutVars>
      </dgm:prSet>
      <dgm:spPr/>
    </dgm:pt>
    <dgm:pt modelId="{76AF8F65-B2C9-4EF2-ABC6-4F5FD949187C}" type="pres">
      <dgm:prSet presAssocID="{90B69CAC-94BE-40C9-A18E-504D03928C73}" presName="compNode" presStyleCnt="0"/>
      <dgm:spPr/>
    </dgm:pt>
    <dgm:pt modelId="{7D1B24D9-72CE-4A41-B42B-A1CAF45BA521}" type="pres">
      <dgm:prSet presAssocID="{90B69CAC-94BE-40C9-A18E-504D03928C73}" presName="iconBgRect" presStyleLbl="bgShp" presStyleIdx="0" presStyleCnt="4"/>
      <dgm:spPr/>
    </dgm:pt>
    <dgm:pt modelId="{43FF807F-5088-4374-83F4-533A863D300E}" type="pres">
      <dgm:prSet presAssocID="{90B69CAC-94BE-40C9-A18E-504D03928C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0CBEBEE8-837C-46B9-A46F-0A35159437DE}" type="pres">
      <dgm:prSet presAssocID="{90B69CAC-94BE-40C9-A18E-504D03928C73}" presName="spaceRect" presStyleCnt="0"/>
      <dgm:spPr/>
    </dgm:pt>
    <dgm:pt modelId="{2163BFDA-A60B-4D0D-8BFA-1DD6B74CF613}" type="pres">
      <dgm:prSet presAssocID="{90B69CAC-94BE-40C9-A18E-504D03928C73}" presName="textRect" presStyleLbl="revTx" presStyleIdx="0" presStyleCnt="4">
        <dgm:presLayoutVars>
          <dgm:chMax val="1"/>
          <dgm:chPref val="1"/>
        </dgm:presLayoutVars>
      </dgm:prSet>
      <dgm:spPr/>
    </dgm:pt>
    <dgm:pt modelId="{E16780F2-DEFD-4C88-9FF0-1BA8BE1BE48C}" type="pres">
      <dgm:prSet presAssocID="{727530D4-C5FF-4C03-BE2D-F296B4DDE4C7}" presName="sibTrans" presStyleLbl="sibTrans2D1" presStyleIdx="0" presStyleCnt="0"/>
      <dgm:spPr/>
    </dgm:pt>
    <dgm:pt modelId="{26D7FDB8-F0CA-4EFB-ACD4-4DDDE76E0D1E}" type="pres">
      <dgm:prSet presAssocID="{99EA550B-46D7-411C-A6F3-68F904D8C4AA}" presName="compNode" presStyleCnt="0"/>
      <dgm:spPr/>
    </dgm:pt>
    <dgm:pt modelId="{E9CE3018-002A-42E3-B2AA-D15A248C045A}" type="pres">
      <dgm:prSet presAssocID="{99EA550B-46D7-411C-A6F3-68F904D8C4AA}" presName="iconBgRect" presStyleLbl="bgShp" presStyleIdx="1" presStyleCnt="4"/>
      <dgm:spPr/>
    </dgm:pt>
    <dgm:pt modelId="{02AE2270-6453-4C8A-8E8F-686B5456B020}" type="pres">
      <dgm:prSet presAssocID="{99EA550B-46D7-411C-A6F3-68F904D8C4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A8ADC08-8C97-4A40-9812-4FC1B3169BCF}" type="pres">
      <dgm:prSet presAssocID="{99EA550B-46D7-411C-A6F3-68F904D8C4AA}" presName="spaceRect" presStyleCnt="0"/>
      <dgm:spPr/>
    </dgm:pt>
    <dgm:pt modelId="{82E19097-D416-4E2D-B6E7-9A2BD84A19A6}" type="pres">
      <dgm:prSet presAssocID="{99EA550B-46D7-411C-A6F3-68F904D8C4AA}" presName="textRect" presStyleLbl="revTx" presStyleIdx="1" presStyleCnt="4">
        <dgm:presLayoutVars>
          <dgm:chMax val="1"/>
          <dgm:chPref val="1"/>
        </dgm:presLayoutVars>
      </dgm:prSet>
      <dgm:spPr/>
    </dgm:pt>
    <dgm:pt modelId="{D905727A-9E8A-45A9-998B-0D0B0A0809CC}" type="pres">
      <dgm:prSet presAssocID="{0D68C74B-E408-437C-A12B-1F706716EFBD}" presName="sibTrans" presStyleLbl="sibTrans2D1" presStyleIdx="0" presStyleCnt="0"/>
      <dgm:spPr/>
    </dgm:pt>
    <dgm:pt modelId="{1AA9DE01-0443-428A-8D5B-FBD9885E92C0}" type="pres">
      <dgm:prSet presAssocID="{99FB446D-CBFC-4B5E-A6DA-70A024A979F4}" presName="compNode" presStyleCnt="0"/>
      <dgm:spPr/>
    </dgm:pt>
    <dgm:pt modelId="{CC08715B-DE59-46D1-9E53-F9CF7E9210CF}" type="pres">
      <dgm:prSet presAssocID="{99FB446D-CBFC-4B5E-A6DA-70A024A979F4}" presName="iconBgRect" presStyleLbl="bgShp" presStyleIdx="2" presStyleCnt="4"/>
      <dgm:spPr/>
    </dgm:pt>
    <dgm:pt modelId="{24663317-A0C4-477E-98F5-467EED630214}" type="pres">
      <dgm:prSet presAssocID="{99FB446D-CBFC-4B5E-A6DA-70A024A979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F45FB1-7A0A-4981-BF8B-66231D8238EB}" type="pres">
      <dgm:prSet presAssocID="{99FB446D-CBFC-4B5E-A6DA-70A024A979F4}" presName="spaceRect" presStyleCnt="0"/>
      <dgm:spPr/>
    </dgm:pt>
    <dgm:pt modelId="{9016FED4-DC5F-4808-A8B2-7FF70FD9BCA3}" type="pres">
      <dgm:prSet presAssocID="{99FB446D-CBFC-4B5E-A6DA-70A024A979F4}" presName="textRect" presStyleLbl="revTx" presStyleIdx="2" presStyleCnt="4">
        <dgm:presLayoutVars>
          <dgm:chMax val="1"/>
          <dgm:chPref val="1"/>
        </dgm:presLayoutVars>
      </dgm:prSet>
      <dgm:spPr/>
    </dgm:pt>
    <dgm:pt modelId="{9C39A000-4ADB-4C54-86F9-8037EE110BC0}" type="pres">
      <dgm:prSet presAssocID="{4884EA96-DBA3-4377-9F26-8863C48BEFF4}" presName="sibTrans" presStyleLbl="sibTrans2D1" presStyleIdx="0" presStyleCnt="0"/>
      <dgm:spPr/>
    </dgm:pt>
    <dgm:pt modelId="{FA2AB326-2900-415C-9695-8DD664B8C1D6}" type="pres">
      <dgm:prSet presAssocID="{7492B2B3-3FEB-488E-87ED-DDD58D7EAF08}" presName="compNode" presStyleCnt="0"/>
      <dgm:spPr/>
    </dgm:pt>
    <dgm:pt modelId="{9B06AF55-E7F1-4670-931C-29E86ED10E39}" type="pres">
      <dgm:prSet presAssocID="{7492B2B3-3FEB-488E-87ED-DDD58D7EAF08}" presName="iconBgRect" presStyleLbl="bgShp" presStyleIdx="3" presStyleCnt="4"/>
      <dgm:spPr/>
    </dgm:pt>
    <dgm:pt modelId="{E4187D46-5C37-4A24-AFB8-C74122AD94AF}" type="pres">
      <dgm:prSet presAssocID="{7492B2B3-3FEB-488E-87ED-DDD58D7EAF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C2DAE705-956B-478D-9FD2-71383BA142CF}" type="pres">
      <dgm:prSet presAssocID="{7492B2B3-3FEB-488E-87ED-DDD58D7EAF08}" presName="spaceRect" presStyleCnt="0"/>
      <dgm:spPr/>
    </dgm:pt>
    <dgm:pt modelId="{44ECD4F4-4E20-4328-8E3A-DE253FFBD564}" type="pres">
      <dgm:prSet presAssocID="{7492B2B3-3FEB-488E-87ED-DDD58D7EAF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F0B927-8B9D-4417-B840-4B371B274319}" srcId="{40600696-8B75-4CC4-A59D-DAE54B7B9CEB}" destId="{99FB446D-CBFC-4B5E-A6DA-70A024A979F4}" srcOrd="2" destOrd="0" parTransId="{1D5ACA8F-8684-470F-8040-3AD465544AAC}" sibTransId="{4884EA96-DBA3-4377-9F26-8863C48BEFF4}"/>
    <dgm:cxn modelId="{E920BD2C-E9FE-406F-AECA-D627F02E96E7}" srcId="{40600696-8B75-4CC4-A59D-DAE54B7B9CEB}" destId="{99EA550B-46D7-411C-A6F3-68F904D8C4AA}" srcOrd="1" destOrd="0" parTransId="{9471B8D0-C86E-4124-8FE4-04FCFC279D8B}" sibTransId="{0D68C74B-E408-437C-A12B-1F706716EFBD}"/>
    <dgm:cxn modelId="{0B7C7633-7456-48BC-AB3B-741C156B3920}" type="presOf" srcId="{4884EA96-DBA3-4377-9F26-8863C48BEFF4}" destId="{9C39A000-4ADB-4C54-86F9-8037EE110BC0}" srcOrd="0" destOrd="0" presId="urn:microsoft.com/office/officeart/2018/2/layout/IconCircleList"/>
    <dgm:cxn modelId="{39BE4561-2FEB-4655-9B70-F1444A77DA31}" type="presOf" srcId="{7492B2B3-3FEB-488E-87ED-DDD58D7EAF08}" destId="{44ECD4F4-4E20-4328-8E3A-DE253FFBD564}" srcOrd="0" destOrd="0" presId="urn:microsoft.com/office/officeart/2018/2/layout/IconCircleList"/>
    <dgm:cxn modelId="{5759B467-EB56-4348-93B2-3B9F07AE9D6F}" type="presOf" srcId="{40600696-8B75-4CC4-A59D-DAE54B7B9CEB}" destId="{B0E596F0-E12D-494C-AAF1-BCF02B2BB300}" srcOrd="0" destOrd="0" presId="urn:microsoft.com/office/officeart/2018/2/layout/IconCircleList"/>
    <dgm:cxn modelId="{7869DB99-4307-41CC-8C90-FDAB7153FAB1}" type="presOf" srcId="{99EA550B-46D7-411C-A6F3-68F904D8C4AA}" destId="{82E19097-D416-4E2D-B6E7-9A2BD84A19A6}" srcOrd="0" destOrd="0" presId="urn:microsoft.com/office/officeart/2018/2/layout/IconCircleList"/>
    <dgm:cxn modelId="{F13E65A6-E641-4266-93E1-C70AAF60DAF9}" type="presOf" srcId="{99FB446D-CBFC-4B5E-A6DA-70A024A979F4}" destId="{9016FED4-DC5F-4808-A8B2-7FF70FD9BCA3}" srcOrd="0" destOrd="0" presId="urn:microsoft.com/office/officeart/2018/2/layout/IconCircleList"/>
    <dgm:cxn modelId="{97C536AE-5B05-478C-BB0A-458E55315C0A}" srcId="{40600696-8B75-4CC4-A59D-DAE54B7B9CEB}" destId="{7492B2B3-3FEB-488E-87ED-DDD58D7EAF08}" srcOrd="3" destOrd="0" parTransId="{C6F4B769-7885-4BD8-8F64-C001A3A32C0F}" sibTransId="{FF185D25-11B5-4AF9-8A43-62DD0F0F8A54}"/>
    <dgm:cxn modelId="{4E9D0DC8-7571-4094-91C1-D043298E1244}" srcId="{40600696-8B75-4CC4-A59D-DAE54B7B9CEB}" destId="{90B69CAC-94BE-40C9-A18E-504D03928C73}" srcOrd="0" destOrd="0" parTransId="{03E7942A-FB12-4813-8E8F-29E34979E1BF}" sibTransId="{727530D4-C5FF-4C03-BE2D-F296B4DDE4C7}"/>
    <dgm:cxn modelId="{6F9A45D9-E7D6-4526-B91E-82FF25287ED8}" type="presOf" srcId="{90B69CAC-94BE-40C9-A18E-504D03928C73}" destId="{2163BFDA-A60B-4D0D-8BFA-1DD6B74CF613}" srcOrd="0" destOrd="0" presId="urn:microsoft.com/office/officeart/2018/2/layout/IconCircleList"/>
    <dgm:cxn modelId="{607E7DE8-2D80-4298-9F0B-A6332276109F}" type="presOf" srcId="{727530D4-C5FF-4C03-BE2D-F296B4DDE4C7}" destId="{E16780F2-DEFD-4C88-9FF0-1BA8BE1BE48C}" srcOrd="0" destOrd="0" presId="urn:microsoft.com/office/officeart/2018/2/layout/IconCircleList"/>
    <dgm:cxn modelId="{0F8BC8F1-941A-451D-8FFB-C311845E9A84}" type="presOf" srcId="{0D68C74B-E408-437C-A12B-1F706716EFBD}" destId="{D905727A-9E8A-45A9-998B-0D0B0A0809CC}" srcOrd="0" destOrd="0" presId="urn:microsoft.com/office/officeart/2018/2/layout/IconCircleList"/>
    <dgm:cxn modelId="{D6DEDB6B-D3B4-4410-9A44-F89A4D605264}" type="presParOf" srcId="{B0E596F0-E12D-494C-AAF1-BCF02B2BB300}" destId="{43E4E391-F02D-4845-A9B4-B83D9C013375}" srcOrd="0" destOrd="0" presId="urn:microsoft.com/office/officeart/2018/2/layout/IconCircleList"/>
    <dgm:cxn modelId="{27FDCAA4-1D46-448B-896C-3B5B3F1DCE28}" type="presParOf" srcId="{43E4E391-F02D-4845-A9B4-B83D9C013375}" destId="{76AF8F65-B2C9-4EF2-ABC6-4F5FD949187C}" srcOrd="0" destOrd="0" presId="urn:microsoft.com/office/officeart/2018/2/layout/IconCircleList"/>
    <dgm:cxn modelId="{8C30B24D-4682-49D2-9F77-54D82488B729}" type="presParOf" srcId="{76AF8F65-B2C9-4EF2-ABC6-4F5FD949187C}" destId="{7D1B24D9-72CE-4A41-B42B-A1CAF45BA521}" srcOrd="0" destOrd="0" presId="urn:microsoft.com/office/officeart/2018/2/layout/IconCircleList"/>
    <dgm:cxn modelId="{1EE314A9-EB29-4A3C-81C9-0162FC97FA20}" type="presParOf" srcId="{76AF8F65-B2C9-4EF2-ABC6-4F5FD949187C}" destId="{43FF807F-5088-4374-83F4-533A863D300E}" srcOrd="1" destOrd="0" presId="urn:microsoft.com/office/officeart/2018/2/layout/IconCircleList"/>
    <dgm:cxn modelId="{79298CC7-5165-4C98-9EC6-564829BE479D}" type="presParOf" srcId="{76AF8F65-B2C9-4EF2-ABC6-4F5FD949187C}" destId="{0CBEBEE8-837C-46B9-A46F-0A35159437DE}" srcOrd="2" destOrd="0" presId="urn:microsoft.com/office/officeart/2018/2/layout/IconCircleList"/>
    <dgm:cxn modelId="{7B041505-9BB9-4CA9-9FFB-EC1ED55AA143}" type="presParOf" srcId="{76AF8F65-B2C9-4EF2-ABC6-4F5FD949187C}" destId="{2163BFDA-A60B-4D0D-8BFA-1DD6B74CF613}" srcOrd="3" destOrd="0" presId="urn:microsoft.com/office/officeart/2018/2/layout/IconCircleList"/>
    <dgm:cxn modelId="{FD272042-D9A9-4D8E-8E16-36CC412CA285}" type="presParOf" srcId="{43E4E391-F02D-4845-A9B4-B83D9C013375}" destId="{E16780F2-DEFD-4C88-9FF0-1BA8BE1BE48C}" srcOrd="1" destOrd="0" presId="urn:microsoft.com/office/officeart/2018/2/layout/IconCircleList"/>
    <dgm:cxn modelId="{AB7E909A-5A98-4667-9C83-B1502F1B9F49}" type="presParOf" srcId="{43E4E391-F02D-4845-A9B4-B83D9C013375}" destId="{26D7FDB8-F0CA-4EFB-ACD4-4DDDE76E0D1E}" srcOrd="2" destOrd="0" presId="urn:microsoft.com/office/officeart/2018/2/layout/IconCircleList"/>
    <dgm:cxn modelId="{E8B8B2F9-68FB-4991-BCA5-8DE90CD8AC87}" type="presParOf" srcId="{26D7FDB8-F0CA-4EFB-ACD4-4DDDE76E0D1E}" destId="{E9CE3018-002A-42E3-B2AA-D15A248C045A}" srcOrd="0" destOrd="0" presId="urn:microsoft.com/office/officeart/2018/2/layout/IconCircleList"/>
    <dgm:cxn modelId="{38D2F069-C0AF-4DCF-8D43-2EF4E0D28F59}" type="presParOf" srcId="{26D7FDB8-F0CA-4EFB-ACD4-4DDDE76E0D1E}" destId="{02AE2270-6453-4C8A-8E8F-686B5456B020}" srcOrd="1" destOrd="0" presId="urn:microsoft.com/office/officeart/2018/2/layout/IconCircleList"/>
    <dgm:cxn modelId="{642907A6-D615-440A-A947-EADD9805DB67}" type="presParOf" srcId="{26D7FDB8-F0CA-4EFB-ACD4-4DDDE76E0D1E}" destId="{CA8ADC08-8C97-4A40-9812-4FC1B3169BCF}" srcOrd="2" destOrd="0" presId="urn:microsoft.com/office/officeart/2018/2/layout/IconCircleList"/>
    <dgm:cxn modelId="{FC000F3D-6B2E-4987-8B05-682875796F1C}" type="presParOf" srcId="{26D7FDB8-F0CA-4EFB-ACD4-4DDDE76E0D1E}" destId="{82E19097-D416-4E2D-B6E7-9A2BD84A19A6}" srcOrd="3" destOrd="0" presId="urn:microsoft.com/office/officeart/2018/2/layout/IconCircleList"/>
    <dgm:cxn modelId="{B739160E-FE2E-4C6D-B105-E71D416052FE}" type="presParOf" srcId="{43E4E391-F02D-4845-A9B4-B83D9C013375}" destId="{D905727A-9E8A-45A9-998B-0D0B0A0809CC}" srcOrd="3" destOrd="0" presId="urn:microsoft.com/office/officeart/2018/2/layout/IconCircleList"/>
    <dgm:cxn modelId="{B08DF4CD-495C-47EE-BCB6-F26BDC44B5AF}" type="presParOf" srcId="{43E4E391-F02D-4845-A9B4-B83D9C013375}" destId="{1AA9DE01-0443-428A-8D5B-FBD9885E92C0}" srcOrd="4" destOrd="0" presId="urn:microsoft.com/office/officeart/2018/2/layout/IconCircleList"/>
    <dgm:cxn modelId="{B5DFA9E3-49E0-4269-B34C-DB33162213B4}" type="presParOf" srcId="{1AA9DE01-0443-428A-8D5B-FBD9885E92C0}" destId="{CC08715B-DE59-46D1-9E53-F9CF7E9210CF}" srcOrd="0" destOrd="0" presId="urn:microsoft.com/office/officeart/2018/2/layout/IconCircleList"/>
    <dgm:cxn modelId="{55AB3161-8BB2-4CB1-AE5C-5D5BEB373F33}" type="presParOf" srcId="{1AA9DE01-0443-428A-8D5B-FBD9885E92C0}" destId="{24663317-A0C4-477E-98F5-467EED630214}" srcOrd="1" destOrd="0" presId="urn:microsoft.com/office/officeart/2018/2/layout/IconCircleList"/>
    <dgm:cxn modelId="{431EA08F-C24E-4FD7-B370-2278451FCD23}" type="presParOf" srcId="{1AA9DE01-0443-428A-8D5B-FBD9885E92C0}" destId="{AEF45FB1-7A0A-4981-BF8B-66231D8238EB}" srcOrd="2" destOrd="0" presId="urn:microsoft.com/office/officeart/2018/2/layout/IconCircleList"/>
    <dgm:cxn modelId="{7CB7A328-7CDA-4C5C-8A4F-FE106A3AF5CE}" type="presParOf" srcId="{1AA9DE01-0443-428A-8D5B-FBD9885E92C0}" destId="{9016FED4-DC5F-4808-A8B2-7FF70FD9BCA3}" srcOrd="3" destOrd="0" presId="urn:microsoft.com/office/officeart/2018/2/layout/IconCircleList"/>
    <dgm:cxn modelId="{4D5AB77B-0C97-4CCF-BECE-74D9BA8DAA5B}" type="presParOf" srcId="{43E4E391-F02D-4845-A9B4-B83D9C013375}" destId="{9C39A000-4ADB-4C54-86F9-8037EE110BC0}" srcOrd="5" destOrd="0" presId="urn:microsoft.com/office/officeart/2018/2/layout/IconCircleList"/>
    <dgm:cxn modelId="{01663FB6-C22F-42A7-BADE-AA41BF7FE976}" type="presParOf" srcId="{43E4E391-F02D-4845-A9B4-B83D9C013375}" destId="{FA2AB326-2900-415C-9695-8DD664B8C1D6}" srcOrd="6" destOrd="0" presId="urn:microsoft.com/office/officeart/2018/2/layout/IconCircleList"/>
    <dgm:cxn modelId="{118AF780-D9B3-4AF0-A7A0-A30E75E86022}" type="presParOf" srcId="{FA2AB326-2900-415C-9695-8DD664B8C1D6}" destId="{9B06AF55-E7F1-4670-931C-29E86ED10E39}" srcOrd="0" destOrd="0" presId="urn:microsoft.com/office/officeart/2018/2/layout/IconCircleList"/>
    <dgm:cxn modelId="{5106B6A6-253B-4248-B0AA-DF480F03584B}" type="presParOf" srcId="{FA2AB326-2900-415C-9695-8DD664B8C1D6}" destId="{E4187D46-5C37-4A24-AFB8-C74122AD94AF}" srcOrd="1" destOrd="0" presId="urn:microsoft.com/office/officeart/2018/2/layout/IconCircleList"/>
    <dgm:cxn modelId="{F4D45158-EDEE-4090-92C6-4512189E3D15}" type="presParOf" srcId="{FA2AB326-2900-415C-9695-8DD664B8C1D6}" destId="{C2DAE705-956B-478D-9FD2-71383BA142CF}" srcOrd="2" destOrd="0" presId="urn:microsoft.com/office/officeart/2018/2/layout/IconCircleList"/>
    <dgm:cxn modelId="{5A0609DC-C458-4E57-AF06-83D15D89C583}" type="presParOf" srcId="{FA2AB326-2900-415C-9695-8DD664B8C1D6}" destId="{44ECD4F4-4E20-4328-8E3A-DE253FFBD5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B24D9-72CE-4A41-B42B-A1CAF45BA521}">
      <dsp:nvSpPr>
        <dsp:cNvPr id="0" name=""/>
        <dsp:cNvSpPr/>
      </dsp:nvSpPr>
      <dsp:spPr>
        <a:xfrm>
          <a:off x="444387" y="41649"/>
          <a:ext cx="1245670" cy="12456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F807F-5088-4374-83F4-533A863D300E}">
      <dsp:nvSpPr>
        <dsp:cNvPr id="0" name=""/>
        <dsp:cNvSpPr/>
      </dsp:nvSpPr>
      <dsp:spPr>
        <a:xfrm>
          <a:off x="705978" y="303240"/>
          <a:ext cx="722488" cy="722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3BFDA-A60B-4D0D-8BFA-1DD6B74CF613}">
      <dsp:nvSpPr>
        <dsp:cNvPr id="0" name=""/>
        <dsp:cNvSpPr/>
      </dsp:nvSpPr>
      <dsp:spPr>
        <a:xfrm>
          <a:off x="1956987" y="41649"/>
          <a:ext cx="2936222" cy="124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'Needs to happen’ v. ‘nice to have’</a:t>
          </a:r>
        </a:p>
      </dsp:txBody>
      <dsp:txXfrm>
        <a:off x="1956987" y="41649"/>
        <a:ext cx="2936222" cy="1245670"/>
      </dsp:txXfrm>
    </dsp:sp>
    <dsp:sp modelId="{E9CE3018-002A-42E3-B2AA-D15A248C045A}">
      <dsp:nvSpPr>
        <dsp:cNvPr id="0" name=""/>
        <dsp:cNvSpPr/>
      </dsp:nvSpPr>
      <dsp:spPr>
        <a:xfrm>
          <a:off x="5404824" y="41649"/>
          <a:ext cx="1245670" cy="12456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E2270-6453-4C8A-8E8F-686B5456B020}">
      <dsp:nvSpPr>
        <dsp:cNvPr id="0" name=""/>
        <dsp:cNvSpPr/>
      </dsp:nvSpPr>
      <dsp:spPr>
        <a:xfrm>
          <a:off x="5666415" y="303240"/>
          <a:ext cx="722488" cy="722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19097-D416-4E2D-B6E7-9A2BD84A19A6}">
      <dsp:nvSpPr>
        <dsp:cNvPr id="0" name=""/>
        <dsp:cNvSpPr/>
      </dsp:nvSpPr>
      <dsp:spPr>
        <a:xfrm>
          <a:off x="6917423" y="41649"/>
          <a:ext cx="2936222" cy="124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Have software ‘in your hands’</a:t>
          </a:r>
        </a:p>
      </dsp:txBody>
      <dsp:txXfrm>
        <a:off x="6917423" y="41649"/>
        <a:ext cx="2936222" cy="1245670"/>
      </dsp:txXfrm>
    </dsp:sp>
    <dsp:sp modelId="{CC08715B-DE59-46D1-9E53-F9CF7E9210CF}">
      <dsp:nvSpPr>
        <dsp:cNvPr id="0" name=""/>
        <dsp:cNvSpPr/>
      </dsp:nvSpPr>
      <dsp:spPr>
        <a:xfrm>
          <a:off x="444387" y="1814655"/>
          <a:ext cx="1245670" cy="12456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63317-A0C4-477E-98F5-467EED630214}">
      <dsp:nvSpPr>
        <dsp:cNvPr id="0" name=""/>
        <dsp:cNvSpPr/>
      </dsp:nvSpPr>
      <dsp:spPr>
        <a:xfrm>
          <a:off x="705978" y="2076246"/>
          <a:ext cx="722488" cy="722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6FED4-DC5F-4808-A8B2-7FF70FD9BCA3}">
      <dsp:nvSpPr>
        <dsp:cNvPr id="0" name=""/>
        <dsp:cNvSpPr/>
      </dsp:nvSpPr>
      <dsp:spPr>
        <a:xfrm>
          <a:off x="1956987" y="1814655"/>
          <a:ext cx="2936222" cy="124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 library pace and timelines</a:t>
          </a:r>
        </a:p>
      </dsp:txBody>
      <dsp:txXfrm>
        <a:off x="1956987" y="1814655"/>
        <a:ext cx="2936222" cy="1245670"/>
      </dsp:txXfrm>
    </dsp:sp>
    <dsp:sp modelId="{9B06AF55-E7F1-4670-931C-29E86ED10E39}">
      <dsp:nvSpPr>
        <dsp:cNvPr id="0" name=""/>
        <dsp:cNvSpPr/>
      </dsp:nvSpPr>
      <dsp:spPr>
        <a:xfrm>
          <a:off x="5404824" y="1814655"/>
          <a:ext cx="1245670" cy="12456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87D46-5C37-4A24-AFB8-C74122AD94AF}">
      <dsp:nvSpPr>
        <dsp:cNvPr id="0" name=""/>
        <dsp:cNvSpPr/>
      </dsp:nvSpPr>
      <dsp:spPr>
        <a:xfrm>
          <a:off x="5666415" y="2076246"/>
          <a:ext cx="722488" cy="722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CD4F4-4E20-4328-8E3A-DE253FFBD564}">
      <dsp:nvSpPr>
        <dsp:cNvPr id="0" name=""/>
        <dsp:cNvSpPr/>
      </dsp:nvSpPr>
      <dsp:spPr>
        <a:xfrm>
          <a:off x="6917423" y="1814655"/>
          <a:ext cx="2936222" cy="124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Consistency is a challenge; ctrl f, c, v are your friends</a:t>
          </a:r>
        </a:p>
      </dsp:txBody>
      <dsp:txXfrm>
        <a:off x="6917423" y="1814655"/>
        <a:ext cx="2936222" cy="1245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03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3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1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7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5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C2B-B00D-B127-4744-80BBA2AE5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Winter 2024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EA179-452F-A7EF-50F4-BBE64A972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Free Library of Philadelphia – Parkway Central Library</a:t>
            </a:r>
          </a:p>
          <a:p>
            <a:r>
              <a:rPr lang="en-US" dirty="0"/>
              <a:t>Edwin A. Fleisher Collection of Orchestral Music</a:t>
            </a:r>
          </a:p>
          <a:p>
            <a:r>
              <a:rPr lang="en-US" dirty="0"/>
              <a:t>Henry S. Drinker Collection of Choral Music</a:t>
            </a:r>
          </a:p>
        </p:txBody>
      </p:sp>
    </p:spTree>
    <p:extLst>
      <p:ext uri="{BB962C8B-B14F-4D97-AF65-F5344CB8AC3E}">
        <p14:creationId xmlns:p14="http://schemas.microsoft.com/office/powerpoint/2010/main" val="352690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6055-C5F1-7782-89F7-02CE38E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F730-6F25-1F37-C42D-7C80768F9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Edwin A. Fleisher Collection</a:t>
            </a:r>
          </a:p>
          <a:p>
            <a:r>
              <a:rPr lang="en-US" sz="2000" dirty="0"/>
              <a:t>Edwin A. Fleisher (1877-1959) </a:t>
            </a:r>
          </a:p>
          <a:p>
            <a:r>
              <a:rPr lang="en-US" sz="2000" dirty="0"/>
              <a:t>Philanthropist, Little Symphony Club</a:t>
            </a:r>
          </a:p>
          <a:p>
            <a:r>
              <a:rPr lang="en-US" sz="2000" dirty="0"/>
              <a:t>1929 donation and endowment to Free Library (3,300 titles)</a:t>
            </a:r>
          </a:p>
          <a:p>
            <a:r>
              <a:rPr lang="en-US" sz="2000" dirty="0"/>
              <a:t>1934-1943 WPA Music Copying Project</a:t>
            </a:r>
          </a:p>
          <a:p>
            <a:r>
              <a:rPr lang="en-US" sz="2000" dirty="0"/>
              <a:t>Largest orchestral lending library in world</a:t>
            </a:r>
          </a:p>
          <a:p>
            <a:r>
              <a:rPr lang="en-US" sz="2000" dirty="0"/>
              <a:t>22,000 titles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373B5-4B3C-7D8F-4B42-8999459EF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Henry S. Drinker Collection</a:t>
            </a:r>
          </a:p>
          <a:p>
            <a:r>
              <a:rPr lang="en-US" sz="2000" dirty="0"/>
              <a:t>Henry S. Drinker (1880-1965)</a:t>
            </a:r>
          </a:p>
          <a:p>
            <a:r>
              <a:rPr lang="en-US" sz="2000" dirty="0"/>
              <a:t>Lawyer, amateur musicologist</a:t>
            </a:r>
          </a:p>
          <a:p>
            <a:r>
              <a:rPr lang="en-US" sz="2000" dirty="0"/>
              <a:t>1938 founded choral library</a:t>
            </a:r>
          </a:p>
          <a:p>
            <a:r>
              <a:rPr lang="en-US" sz="2000" dirty="0"/>
              <a:t>900+ titles; 20,000 items</a:t>
            </a:r>
          </a:p>
          <a:p>
            <a:r>
              <a:rPr lang="en-US" sz="2000" dirty="0"/>
              <a:t>Von Trapp family connection</a:t>
            </a:r>
          </a:p>
          <a:p>
            <a:r>
              <a:rPr lang="en-US" sz="2000" dirty="0"/>
              <a:t>Temporarily closed</a:t>
            </a:r>
          </a:p>
        </p:txBody>
      </p:sp>
    </p:spTree>
    <p:extLst>
      <p:ext uri="{BB962C8B-B14F-4D97-AF65-F5344CB8AC3E}">
        <p14:creationId xmlns:p14="http://schemas.microsoft.com/office/powerpoint/2010/main" val="21270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C9C7-4014-C65C-7C9F-EA5AF29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 Relocation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439D-E862-5F60-D7C3-BCFA5AFD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December 31, then February 5 deadline</a:t>
            </a:r>
          </a:p>
          <a:p>
            <a:r>
              <a:rPr lang="en-US" dirty="0"/>
              <a:t>Nathan = lead</a:t>
            </a:r>
          </a:p>
          <a:p>
            <a:r>
              <a:rPr lang="en-US" dirty="0"/>
              <a:t>Assisted with steps 1 and 3</a:t>
            </a:r>
          </a:p>
          <a:p>
            <a:r>
              <a:rPr lang="en-US" dirty="0"/>
              <a:t>1683 titles (not including Bach cantatas)</a:t>
            </a:r>
          </a:p>
          <a:p>
            <a:r>
              <a:rPr lang="en-US" dirty="0"/>
              <a:t>Metadata </a:t>
            </a:r>
            <a:r>
              <a:rPr lang="en-US" dirty="0">
                <a:sym typeface="Wingdings" pitchFamily="2" charset="2"/>
              </a:rPr>
              <a:t> Cataloging Dept  future circulation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F788-F236-CF3F-E421-F7B65680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1. Inventory and weed Drinker</a:t>
            </a:r>
          </a:p>
          <a:p>
            <a:r>
              <a:rPr lang="en-US" sz="1800" dirty="0"/>
              <a:t>2. Move Drinker scores to ROC</a:t>
            </a:r>
          </a:p>
          <a:p>
            <a:r>
              <a:rPr lang="en-US" sz="1800" dirty="0"/>
              <a:t>3. Move Bach cantatas to Music Dept</a:t>
            </a:r>
          </a:p>
          <a:p>
            <a:r>
              <a:rPr lang="en-US" sz="1800" dirty="0"/>
              <a:t>4. Install compact shelving in Drinker</a:t>
            </a:r>
          </a:p>
          <a:p>
            <a:r>
              <a:rPr lang="en-US" sz="1800" dirty="0"/>
              <a:t>5. Move Fleisher scores to Drinker</a:t>
            </a:r>
          </a:p>
          <a:p>
            <a:r>
              <a:rPr lang="en-US" sz="1800" dirty="0"/>
              <a:t>6. Install HVAC in Fleisher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2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F1BD-1490-3F01-769D-D41A1286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 Project –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29F5-BDBE-4894-4746-538F219D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Regular maintenance of non-circulating collections</a:t>
            </a:r>
          </a:p>
          <a:p>
            <a:r>
              <a:rPr lang="en-US" sz="2000" dirty="0"/>
              <a:t>Realistic project timelines</a:t>
            </a:r>
          </a:p>
          <a:p>
            <a:r>
              <a:rPr lang="en-US" sz="2000" dirty="0"/>
              <a:t>Single items curse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D6B2-DABF-0C36-377E-71B84D06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Fleisher Correspondences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7C61-D086-FC0A-C6C1-D3941BB6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Scans already done</a:t>
            </a:r>
          </a:p>
          <a:p>
            <a:r>
              <a:rPr lang="en-US" sz="2000" dirty="0"/>
              <a:t>Goal = steps 2 and 3</a:t>
            </a:r>
          </a:p>
          <a:p>
            <a:r>
              <a:rPr lang="en-US" sz="2000" dirty="0"/>
              <a:t>Main file and WPA file</a:t>
            </a:r>
          </a:p>
          <a:p>
            <a:r>
              <a:rPr lang="en-US" sz="2000" dirty="0"/>
              <a:t>1300 files</a:t>
            </a:r>
          </a:p>
          <a:p>
            <a:r>
              <a:rPr lang="en-US" sz="2000" dirty="0"/>
              <a:t>Beatrix Potter example</a:t>
            </a:r>
          </a:p>
          <a:p>
            <a:r>
              <a:rPr lang="en-US" sz="2000" dirty="0"/>
              <a:t>No go on </a:t>
            </a:r>
            <a:r>
              <a:rPr lang="en-US" sz="2000" dirty="0" err="1"/>
              <a:t>ArchivesSpace</a:t>
            </a:r>
            <a:endParaRPr lang="en-US" sz="2000" dirty="0"/>
          </a:p>
          <a:p>
            <a:r>
              <a:rPr lang="en-US" sz="2000" dirty="0">
                <a:sym typeface="Wingdings" pitchFamily="2" charset="2"/>
              </a:rPr>
              <a:t>Framework and groundwork for future</a:t>
            </a:r>
            <a:endParaRPr lang="en-US" sz="2000" dirty="0"/>
          </a:p>
          <a:p>
            <a:r>
              <a:rPr lang="en-US" sz="2000" dirty="0">
                <a:sym typeface="Wingdings" pitchFamily="2" charset="2"/>
              </a:rPr>
              <a:t>Internal reference document</a:t>
            </a:r>
          </a:p>
          <a:p>
            <a:r>
              <a:rPr lang="en-US" sz="2000" dirty="0">
                <a:sym typeface="Wingdings" pitchFamily="2" charset="2"/>
              </a:rPr>
              <a:t>Main file and Greatest hits document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A65B-96B3-3195-2653-7A64F4249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1. Scan correspondences</a:t>
            </a:r>
          </a:p>
          <a:p>
            <a:pPr marL="342900" indent="-342900">
              <a:buAutoNum type="arabicPeriod"/>
            </a:pPr>
            <a:r>
              <a:rPr lang="en-US" sz="1800" dirty="0"/>
              <a:t>2. Create descriptive metadata</a:t>
            </a:r>
          </a:p>
          <a:p>
            <a:pPr marL="342900" indent="-342900">
              <a:buAutoNum type="arabicPeriod"/>
            </a:pPr>
            <a:r>
              <a:rPr lang="en-US" sz="1800" dirty="0"/>
              <a:t>3. Create finding aids using </a:t>
            </a:r>
            <a:r>
              <a:rPr lang="en-US" sz="1800" dirty="0" err="1"/>
              <a:t>ArchivesSpace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06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F586-2481-2767-EF5F-55AE35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05BE-9D74-6A28-4C97-31361E522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spreadsheets for now…</a:t>
            </a:r>
          </a:p>
        </p:txBody>
      </p:sp>
    </p:spTree>
    <p:extLst>
      <p:ext uri="{BB962C8B-B14F-4D97-AF65-F5344CB8AC3E}">
        <p14:creationId xmlns:p14="http://schemas.microsoft.com/office/powerpoint/2010/main" val="8926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8008-F506-0789-A7C3-503D5F38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Correspondence</a:t>
            </a:r>
          </a:p>
        </p:txBody>
      </p:sp>
      <p:pic>
        <p:nvPicPr>
          <p:cNvPr id="6" name="Picture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7DB46125-3C5D-16D8-F2B4-0DCBA8CEB6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210" r="9210"/>
          <a:stretch>
            <a:fillRect/>
          </a:stretch>
        </p:blipFill>
        <p:spPr>
          <a:xfrm>
            <a:off x="5929313" y="0"/>
            <a:ext cx="6268783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F5D1D-5E62-4482-861F-F89116A9E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From, to, date</a:t>
            </a:r>
          </a:p>
          <a:p>
            <a:r>
              <a:rPr lang="en-US" sz="1800" dirty="0"/>
              <a:t>Main thrust of letter</a:t>
            </a:r>
          </a:p>
          <a:p>
            <a:r>
              <a:rPr lang="en-US" sz="1800" dirty="0"/>
              <a:t>Keywords</a:t>
            </a:r>
          </a:p>
          <a:p>
            <a:r>
              <a:rPr lang="en-US" sz="1800" dirty="0"/>
              <a:t>FLC works noted</a:t>
            </a:r>
          </a:p>
          <a:p>
            <a:r>
              <a:rPr lang="en-US" sz="1800" dirty="0"/>
              <a:t>Golden age of typewriters and snail mail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3382-D044-6445-F2DC-9F3243EF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BC70-158F-B2B3-3145-C9464040B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waiting on </a:t>
            </a:r>
            <a:r>
              <a:rPr lang="en-US" dirty="0" err="1"/>
              <a:t>ArchivesSpace</a:t>
            </a:r>
            <a:r>
              <a:rPr lang="en-US" dirty="0"/>
              <a:t>…</a:t>
            </a:r>
          </a:p>
          <a:p>
            <a:r>
              <a:rPr lang="en-US" dirty="0"/>
              <a:t>1. WPA spreadsheet</a:t>
            </a:r>
          </a:p>
          <a:p>
            <a:r>
              <a:rPr lang="en-US" dirty="0"/>
              <a:t>2. Controlled vocabulary (internal, LCSH, LCNAF, MLA)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9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D338-5EC4-6402-6254-66A9C696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Fleisher Project –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C449CE-7D03-597B-7F39-3945594BF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5634"/>
              </p:ext>
            </p:extLst>
          </p:nvPr>
        </p:nvGraphicFramePr>
        <p:xfrm>
          <a:off x="946984" y="2638425"/>
          <a:ext cx="10298034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1844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344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Winter 2024 Capstone Project</vt:lpstr>
      <vt:lpstr>Collection Background</vt:lpstr>
      <vt:lpstr>Drinker Relocation Project</vt:lpstr>
      <vt:lpstr>Drinker Project – Lessons Learned</vt:lpstr>
      <vt:lpstr>Fleisher Correspondences Project</vt:lpstr>
      <vt:lpstr>Results</vt:lpstr>
      <vt:lpstr>Example Correspondence</vt:lpstr>
      <vt:lpstr>Next Steps</vt:lpstr>
      <vt:lpstr>Fleisher Project –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2024 Capstone</dc:title>
  <dc:creator>Bisha,Alicia</dc:creator>
  <cp:lastModifiedBy>Bisha,Alicia</cp:lastModifiedBy>
  <cp:revision>8</cp:revision>
  <dcterms:created xsi:type="dcterms:W3CDTF">2024-03-05T15:18:53Z</dcterms:created>
  <dcterms:modified xsi:type="dcterms:W3CDTF">2024-03-09T03:10:10Z</dcterms:modified>
</cp:coreProperties>
</file>