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an krishnan" initials="bk" lastIdx="1" clrIdx="0">
    <p:extLst>
      <p:ext uri="{19B8F6BF-5375-455C-9EA6-DF929625EA0E}">
        <p15:presenceInfo xmlns:p15="http://schemas.microsoft.com/office/powerpoint/2012/main" userId="da2fc8e0b70c3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1228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n krishnan" userId="da2fc8e0b70c3703" providerId="LiveId" clId="{CD2ABD9B-00AD-405E-9745-645BBDF43F8E}"/>
    <pc:docChg chg="modSld">
      <pc:chgData name="balan krishnan" userId="da2fc8e0b70c3703" providerId="LiveId" clId="{CD2ABD9B-00AD-405E-9745-645BBDF43F8E}" dt="2025-09-18T15:33:59.080" v="26" actId="20577"/>
      <pc:docMkLst>
        <pc:docMk/>
      </pc:docMkLst>
      <pc:sldChg chg="modSp mod">
        <pc:chgData name="balan krishnan" userId="da2fc8e0b70c3703" providerId="LiveId" clId="{CD2ABD9B-00AD-405E-9745-645BBDF43F8E}" dt="2025-09-18T15:33:59.080" v="26" actId="20577"/>
        <pc:sldMkLst>
          <pc:docMk/>
          <pc:sldMk cId="0" sldId="256"/>
        </pc:sldMkLst>
        <pc:spChg chg="mod">
          <ac:chgData name="balan krishnan" userId="da2fc8e0b70c3703" providerId="LiveId" clId="{CD2ABD9B-00AD-405E-9745-645BBDF43F8E}" dt="2025-09-18T15:33:59.080" v="26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69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wipe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2985433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ABISHA 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 2428B0018 AND asbrubl2428b0018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COMPUTER SCIENCE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sz="2400" dirty="0"/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400" spc="15" dirty="0">
                <a:latin typeface="Stencil" panose="040409050D0802020404" pitchFamily="82" charset="0"/>
              </a:rPr>
              <a:t>RESULTS AND SCREENSHOTS</a:t>
            </a:r>
            <a:endParaRPr sz="4400" dirty="0">
              <a:latin typeface="Stencil" panose="040409050D0802020404" pitchFamily="82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009B9F-29F6-9E7F-9E9D-53D5FF4E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544" y="1978417"/>
            <a:ext cx="10972800" cy="49244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reduced from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minutes to 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30 seconds.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resolved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75% of repetitive queries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human help.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rate improved by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25%.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round-the-clock support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gave insights into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queries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usage trends.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Stencil" panose="040409050D0802020404" pitchFamily="82" charset="0"/>
              </a:rPr>
              <a:t>CONCLUSION</a:t>
            </a:r>
            <a:endParaRPr dirty="0">
              <a:latin typeface="Stencil" panose="040409050D0802020404" pitchFamily="82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479C19-6186-8A93-7631-0DAD7617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752" y="2017990"/>
            <a:ext cx="10972800" cy="3877985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for Customer Support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improves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experience by providing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instant,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reliable, and cost-effective support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reduces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effort, operates 24/7, and delivers measurable improvements in efficiency and customer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satisfaction. This project highlights the role of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 shaping 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customer service.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FOR </a:t>
            </a:r>
          </a:p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CUSTOMER SUPPORT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213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Stencil" panose="040409050D0802020404" pitchFamily="82" charset="0"/>
              </a:rPr>
              <a:t>PROJECT</a:t>
            </a:r>
            <a:r>
              <a:rPr lang="en-US" sz="4250" spc="5" dirty="0">
                <a:latin typeface="Stencil" panose="040409050D0802020404" pitchFamily="82" charset="0"/>
              </a:rPr>
              <a:t> </a:t>
            </a:r>
            <a:r>
              <a:rPr sz="4250" spc="25" dirty="0">
                <a:latin typeface="Stencil" panose="040409050D0802020404" pitchFamily="82" charset="0"/>
              </a:rPr>
              <a:t>TITLE</a:t>
            </a:r>
            <a:endParaRPr sz="4250" dirty="0">
              <a:latin typeface="Stencil" panose="040409050D0802020404" pitchFamily="8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Stencil" panose="040409050D0802020404" pitchFamily="82" charset="0"/>
              </a:rPr>
              <a:t>A</a:t>
            </a:r>
            <a:r>
              <a:rPr spc="-5" dirty="0">
                <a:latin typeface="Stencil" panose="040409050D0802020404" pitchFamily="82" charset="0"/>
              </a:rPr>
              <a:t>G</a:t>
            </a:r>
            <a:r>
              <a:rPr spc="-35" dirty="0">
                <a:latin typeface="Stencil" panose="040409050D0802020404" pitchFamily="82" charset="0"/>
              </a:rPr>
              <a:t>E</a:t>
            </a:r>
            <a:r>
              <a:rPr spc="15" dirty="0">
                <a:latin typeface="Stencil" panose="040409050D0802020404" pitchFamily="82" charset="0"/>
              </a:rPr>
              <a:t>N</a:t>
            </a:r>
            <a:r>
              <a:rPr dirty="0">
                <a:latin typeface="Stencil" panose="040409050D0802020404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6" y="1041533"/>
            <a:ext cx="62545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 dirty="0">
                <a:latin typeface="Stencil" panose="040409050D0802020404" pitchFamily="82" charset="0"/>
              </a:rPr>
              <a:t> </a:t>
            </a:r>
            <a:r>
              <a:rPr sz="4250" spc="-20" dirty="0">
                <a:latin typeface="Stencil" panose="040409050D0802020404" pitchFamily="82" charset="0"/>
              </a:rPr>
              <a:t>P</a:t>
            </a:r>
            <a:r>
              <a:rPr sz="4250" spc="15" dirty="0">
                <a:latin typeface="Stencil" panose="040409050D0802020404" pitchFamily="82" charset="0"/>
              </a:rPr>
              <a:t>ROB</a:t>
            </a:r>
            <a:r>
              <a:rPr sz="4250" spc="55" dirty="0">
                <a:latin typeface="Stencil" panose="040409050D0802020404" pitchFamily="82" charset="0"/>
              </a:rPr>
              <a:t>L</a:t>
            </a:r>
            <a:r>
              <a:rPr sz="4250" spc="-20" dirty="0">
                <a:latin typeface="Stencil" panose="040409050D0802020404" pitchFamily="82" charset="0"/>
              </a:rPr>
              <a:t>E</a:t>
            </a:r>
            <a:r>
              <a:rPr sz="4250" spc="20" dirty="0">
                <a:latin typeface="Stencil" panose="040409050D0802020404" pitchFamily="82" charset="0"/>
              </a:rPr>
              <a:t>M</a:t>
            </a:r>
            <a:r>
              <a:rPr lang="en-IN" sz="4250" spc="20" dirty="0">
                <a:latin typeface="Stencil" panose="040409050D0802020404" pitchFamily="82" charset="0"/>
              </a:rPr>
              <a:t> </a:t>
            </a:r>
            <a:r>
              <a:rPr sz="4250" spc="10" dirty="0">
                <a:latin typeface="Stencil" panose="040409050D0802020404" pitchFamily="82" charset="0"/>
              </a:rPr>
              <a:t>S</a:t>
            </a:r>
            <a:r>
              <a:rPr sz="4250" spc="-370" dirty="0">
                <a:latin typeface="Stencil" panose="040409050D0802020404" pitchFamily="82" charset="0"/>
              </a:rPr>
              <a:t>T</a:t>
            </a:r>
            <a:r>
              <a:rPr sz="4250" spc="-375" dirty="0">
                <a:latin typeface="Stencil" panose="040409050D0802020404" pitchFamily="82" charset="0"/>
              </a:rPr>
              <a:t>A</a:t>
            </a:r>
            <a:r>
              <a:rPr sz="4250" spc="15" dirty="0">
                <a:latin typeface="Stencil" panose="040409050D0802020404" pitchFamily="82" charset="0"/>
              </a:rPr>
              <a:t>T</a:t>
            </a:r>
            <a:r>
              <a:rPr sz="4250" spc="-10" dirty="0">
                <a:latin typeface="Stencil" panose="040409050D0802020404" pitchFamily="82" charset="0"/>
              </a:rPr>
              <a:t>E</a:t>
            </a:r>
            <a:r>
              <a:rPr sz="4250" spc="-20" dirty="0">
                <a:latin typeface="Stencil" panose="040409050D0802020404" pitchFamily="82" charset="0"/>
              </a:rPr>
              <a:t>ME</a:t>
            </a:r>
            <a:r>
              <a:rPr sz="4250" spc="10" dirty="0">
                <a:latin typeface="Stencil" panose="040409050D0802020404" pitchFamily="82" charset="0"/>
              </a:rPr>
              <a:t>NT</a:t>
            </a:r>
            <a:endParaRPr sz="4250" dirty="0">
              <a:latin typeface="Stencil" panose="040409050D0802020404" pitchFamily="8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F33D15-77E7-402D-CDCE-A1B3C262C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488" y="2019300"/>
            <a:ext cx="10972800" cy="5539978"/>
          </a:xfrm>
        </p:spPr>
        <p:txBody>
          <a:bodyPr/>
          <a:lstStyle/>
          <a:p>
            <a:pPr marL="285750" indent="-285750">
              <a:buClr>
                <a:schemeClr val="tx1"/>
              </a:buClr>
              <a:buSzPct val="110000"/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agents are overloaded with </a:t>
            </a:r>
          </a:p>
          <a:p>
            <a:pPr>
              <a:buClr>
                <a:schemeClr val="tx1"/>
              </a:buClr>
              <a:buSzPct val="110000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repetitive queries.</a:t>
            </a:r>
          </a:p>
          <a:p>
            <a:pPr marL="285750" indent="-285750">
              <a:buClr>
                <a:schemeClr val="tx1"/>
              </a:buClr>
              <a:buSzPct val="110000"/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often face delays in getting </a:t>
            </a:r>
          </a:p>
          <a:p>
            <a:pPr>
              <a:buClr>
                <a:schemeClr val="tx1"/>
              </a:buClr>
              <a:buSzPct val="110000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responses.</a:t>
            </a:r>
          </a:p>
          <a:p>
            <a:pPr marL="285750" indent="-285750">
              <a:buClr>
                <a:schemeClr val="tx1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24/7 support reduces customer </a:t>
            </a:r>
          </a:p>
          <a:p>
            <a:pPr>
              <a:buClr>
                <a:schemeClr val="tx1"/>
              </a:buClr>
              <a:buSzPct val="110000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satisfaction.</a:t>
            </a:r>
          </a:p>
          <a:p>
            <a:pPr marL="285750" indent="-285750">
              <a:buClr>
                <a:schemeClr val="tx1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operational costs for customer </a:t>
            </a:r>
          </a:p>
          <a:p>
            <a:pPr>
              <a:buClr>
                <a:schemeClr val="tx1"/>
              </a:buClr>
              <a:buSzPct val="110000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teams.</a:t>
            </a:r>
          </a:p>
          <a:p>
            <a:pPr>
              <a:buClr>
                <a:schemeClr val="tx1"/>
              </a:buClr>
              <a:buSzPct val="110000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SzPct val="110000"/>
              <a:buFont typeface="Wingdings" panose="05000000000000000000" pitchFamily="2" charset="2"/>
              <a:buChar char="v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Stencil" panose="040409050D0802020404" pitchFamily="82" charset="0"/>
              </a:rPr>
              <a:t>PROJECT	</a:t>
            </a:r>
            <a:r>
              <a:rPr sz="4250" spc="-20" dirty="0" err="1">
                <a:latin typeface="Stencil" panose="040409050D0802020404" pitchFamily="82" charset="0"/>
              </a:rPr>
              <a:t>OVERVIE</a:t>
            </a:r>
            <a:r>
              <a:rPr lang="en-US" sz="4250" spc="-20" dirty="0" err="1">
                <a:latin typeface="Stencil" panose="040409050D0802020404" pitchFamily="82" charset="0"/>
              </a:rPr>
              <a:t>w</a:t>
            </a:r>
            <a:endParaRPr sz="4250" dirty="0">
              <a:latin typeface="Stencil" panose="040409050D0802020404" pitchFamily="8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B613B6-7741-6283-59A6-2EDCBE80E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857375"/>
            <a:ext cx="10972800" cy="4924425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an AI-powered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assists customers in resolving their queries quickly and efficiently.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customer intent.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instant, accurate, and context-aware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workload for support staff by automating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FAQs.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and business 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25" dirty="0">
                <a:latin typeface="Stencil" panose="040409050D0802020404" pitchFamily="82" charset="0"/>
              </a:rPr>
              <a:t>W</a:t>
            </a:r>
            <a:r>
              <a:rPr sz="4000" spc="-20" dirty="0">
                <a:latin typeface="Stencil" panose="040409050D0802020404" pitchFamily="82" charset="0"/>
              </a:rPr>
              <a:t>H</a:t>
            </a:r>
            <a:r>
              <a:rPr sz="4000" spc="20" dirty="0">
                <a:latin typeface="Stencil" panose="040409050D0802020404" pitchFamily="82" charset="0"/>
              </a:rPr>
              <a:t>O</a:t>
            </a:r>
            <a:r>
              <a:rPr sz="4000" spc="-235" dirty="0">
                <a:latin typeface="Stencil" panose="040409050D0802020404" pitchFamily="82" charset="0"/>
              </a:rPr>
              <a:t> </a:t>
            </a:r>
            <a:r>
              <a:rPr sz="4000" spc="-10" dirty="0">
                <a:latin typeface="Stencil" panose="040409050D0802020404" pitchFamily="82" charset="0"/>
              </a:rPr>
              <a:t>AR</a:t>
            </a:r>
            <a:r>
              <a:rPr sz="4000" spc="15" dirty="0">
                <a:latin typeface="Stencil" panose="040409050D0802020404" pitchFamily="82" charset="0"/>
              </a:rPr>
              <a:t>E</a:t>
            </a:r>
            <a:r>
              <a:rPr sz="4000" spc="-35" dirty="0">
                <a:latin typeface="Stencil" panose="040409050D0802020404" pitchFamily="82" charset="0"/>
              </a:rPr>
              <a:t> </a:t>
            </a:r>
            <a:r>
              <a:rPr sz="4000" spc="-10" dirty="0">
                <a:latin typeface="Stencil" panose="040409050D0802020404" pitchFamily="82" charset="0"/>
              </a:rPr>
              <a:t>T</a:t>
            </a:r>
            <a:r>
              <a:rPr sz="4000" spc="-15" dirty="0">
                <a:latin typeface="Stencil" panose="040409050D0802020404" pitchFamily="82" charset="0"/>
              </a:rPr>
              <a:t>H</a:t>
            </a:r>
            <a:r>
              <a:rPr sz="4000" spc="15" dirty="0">
                <a:latin typeface="Stencil" panose="040409050D0802020404" pitchFamily="82" charset="0"/>
              </a:rPr>
              <a:t>E</a:t>
            </a:r>
            <a:r>
              <a:rPr sz="4000" spc="-35" dirty="0">
                <a:latin typeface="Stencil" panose="040409050D0802020404" pitchFamily="82" charset="0"/>
              </a:rPr>
              <a:t> </a:t>
            </a:r>
            <a:r>
              <a:rPr sz="4000" spc="-20" dirty="0">
                <a:latin typeface="Stencil" panose="040409050D0802020404" pitchFamily="82" charset="0"/>
              </a:rPr>
              <a:t>E</a:t>
            </a:r>
            <a:r>
              <a:rPr sz="4000" spc="30" dirty="0">
                <a:latin typeface="Stencil" panose="040409050D0802020404" pitchFamily="82" charset="0"/>
              </a:rPr>
              <a:t>N</a:t>
            </a:r>
            <a:r>
              <a:rPr sz="4000" spc="15" dirty="0">
                <a:latin typeface="Stencil" panose="040409050D0802020404" pitchFamily="82" charset="0"/>
              </a:rPr>
              <a:t>D</a:t>
            </a:r>
            <a:r>
              <a:rPr sz="4000" spc="-45" dirty="0">
                <a:latin typeface="Stencil" panose="040409050D0802020404" pitchFamily="82" charset="0"/>
              </a:rPr>
              <a:t> </a:t>
            </a:r>
            <a:r>
              <a:rPr sz="4000" dirty="0">
                <a:latin typeface="Stencil" panose="040409050D0802020404" pitchFamily="82" charset="0"/>
              </a:rPr>
              <a:t>U</a:t>
            </a:r>
            <a:r>
              <a:rPr sz="4000" spc="10" dirty="0">
                <a:latin typeface="Stencil" panose="040409050D0802020404" pitchFamily="82" charset="0"/>
              </a:rPr>
              <a:t>S</a:t>
            </a:r>
            <a:r>
              <a:rPr sz="4000" spc="-25" dirty="0">
                <a:latin typeface="Stencil" panose="040409050D0802020404" pitchFamily="82" charset="0"/>
              </a:rPr>
              <a:t>E</a:t>
            </a:r>
            <a:r>
              <a:rPr sz="4000" spc="-10" dirty="0">
                <a:latin typeface="Stencil" panose="040409050D0802020404" pitchFamily="82" charset="0"/>
              </a:rPr>
              <a:t>R</a:t>
            </a:r>
            <a:r>
              <a:rPr sz="4000" spc="5" dirty="0">
                <a:latin typeface="Stencil" panose="040409050D0802020404" pitchFamily="82" charset="0"/>
              </a:rPr>
              <a:t>S?</a:t>
            </a:r>
            <a:endParaRPr sz="4000" dirty="0">
              <a:latin typeface="Stencil" panose="040409050D0802020404" pitchFamily="8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4E37D9-454F-9419-E036-34B61A261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932940"/>
            <a:ext cx="10972800" cy="332398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who require instant support.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aiming to improve service efficiency.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teams who benefit from reduced workload.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E-commerce, banking, healthcare, and IT service providers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spc="10" dirty="0">
                <a:latin typeface="Stencil" panose="040409050D0802020404" pitchFamily="82" charset="0"/>
              </a:rPr>
              <a:t>TOOLS AND TECHNIQUES</a:t>
            </a:r>
            <a:endParaRPr sz="4000" dirty="0">
              <a:latin typeface="Stencil" panose="040409050D0802020404" pitchFamily="8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A1CB20-187F-CC63-106E-0313C318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1259" y="1651635"/>
            <a:ext cx="10972800" cy="443198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Python, JavaScript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:TensorFlow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Rasa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:spaCy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NLTK, Hugging Face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MySQL, MongoDB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&amp;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:REST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WhatsApp,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Messenger, Web apps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Hosting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:Cloud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platforms (AWS, Azure, GCP)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291147"/>
            <a:ext cx="89249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Stencil" panose="040409050D0802020404" pitchFamily="82" charset="0"/>
                <a:cs typeface="Trebuchet MS"/>
              </a:rPr>
              <a:t>POTFOLIO DESIGN AND LAYOUT</a:t>
            </a:r>
            <a:endParaRPr sz="4000" dirty="0">
              <a:latin typeface="Stencil" panose="040409050D0802020404" pitchFamily="82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9F8B49F8-B996-E0FD-47B2-937E526A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dirty="0"/>
              <a:t>  </a:t>
            </a:r>
            <a:br>
              <a:rPr lang="en-IN" dirty="0"/>
            </a:b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F249475-68D4-24A4-7EC9-EC234A2F6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9331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user-friendly chatbot interface.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chat window with structured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 flow.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intents for FAQs.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for monitoring queries and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performance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tencil" panose="040409050D0802020404" pitchFamily="82" charset="0"/>
              </a:rPr>
              <a:t>FEATURES AND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76054-149D-E55D-2EFC-B69596509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30887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availability for customer support.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answers for FAQs.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Escalation to human agents when needed.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support.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CRM and ticketing systems.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dashboard for performance tracking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432</Words>
  <Application>Microsoft Office PowerPoint</Application>
  <PresentationFormat>Widescreen</PresentationFormat>
  <Paragraphs>107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Calibri</vt:lpstr>
      <vt:lpstr>Roboto</vt:lpstr>
      <vt:lpstr>Stencil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 PROBLEM STATEMENT</vt:lpstr>
      <vt:lpstr>PROJECT OVERVIEw</vt:lpstr>
      <vt:lpstr>WHO ARE THE END USERS?</vt:lpstr>
      <vt:lpstr>TOOLS AND TECHNIQUES</vt:lpstr>
      <vt:lpstr>   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balan krishnan</cp:lastModifiedBy>
  <cp:revision>24</cp:revision>
  <dcterms:created xsi:type="dcterms:W3CDTF">2024-03-29T15:07:22Z</dcterms:created>
  <dcterms:modified xsi:type="dcterms:W3CDTF">2025-09-18T15:34:14Z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