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20025-BE59-4B64-B538-CD3022B8B103}" type="datetimeFigureOut">
              <a:rPr lang="en-US" smtClean="0"/>
              <a:t>09-Apr-17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1865474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20025-BE59-4B64-B538-CD3022B8B103}" type="datetimeFigureOut">
              <a:rPr lang="en-US" smtClean="0"/>
              <a:t>09-Apr-17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2850812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20025-BE59-4B64-B538-CD3022B8B103}" type="datetimeFigureOut">
              <a:rPr lang="en-US" smtClean="0"/>
              <a:t>09-Apr-17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174859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20025-BE59-4B64-B538-CD3022B8B103}" type="datetimeFigureOut">
              <a:rPr lang="en-US" smtClean="0"/>
              <a:t>09-Apr-17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71111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20025-BE59-4B64-B538-CD3022B8B103}" type="datetimeFigureOut">
              <a:rPr lang="en-US" smtClean="0"/>
              <a:t>09-Apr-17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32005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20025-BE59-4B64-B538-CD3022B8B103}" type="datetimeFigureOut">
              <a:rPr lang="en-US" smtClean="0"/>
              <a:t>09-Apr-17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164383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20025-BE59-4B64-B538-CD3022B8B103}" type="datetimeFigureOut">
              <a:rPr lang="en-US" smtClean="0"/>
              <a:t>09-Apr-17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897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20025-BE59-4B64-B538-CD3022B8B103}" type="datetimeFigureOut">
              <a:rPr lang="en-US" smtClean="0"/>
              <a:t>09-Apr-17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3642812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20025-BE59-4B64-B538-CD3022B8B103}" type="datetimeFigureOut">
              <a:rPr lang="en-US" smtClean="0"/>
              <a:t>09-Apr-17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271571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20025-BE59-4B64-B538-CD3022B8B103}" type="datetimeFigureOut">
              <a:rPr lang="en-US" smtClean="0"/>
              <a:t>09-Apr-17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420764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20025-BE59-4B64-B538-CD3022B8B103}" type="datetimeFigureOut">
              <a:rPr lang="en-US" smtClean="0"/>
              <a:t>09-Apr-17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966DE-FE91-4A10-A138-EE43C69A0E0E}" type="slidenum">
              <a:rPr lang="en-US" smtClean="0"/>
              <a:t>‹#›</a:t>
            </a:fld>
            <a:endParaRPr lang="en-US"/>
          </a:p>
        </p:txBody>
      </p:sp>
    </p:spTree>
    <p:extLst>
      <p:ext uri="{BB962C8B-B14F-4D97-AF65-F5344CB8AC3E}">
        <p14:creationId xmlns:p14="http://schemas.microsoft.com/office/powerpoint/2010/main" val="130973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20025-BE59-4B64-B538-CD3022B8B103}" type="datetimeFigureOut">
              <a:rPr lang="en-US" smtClean="0"/>
              <a:t>09-Apr-17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966DE-FE91-4A10-A138-EE43C69A0E0E}" type="slidenum">
              <a:rPr lang="en-US" smtClean="0"/>
              <a:t>‹#›</a:t>
            </a:fld>
            <a:endParaRPr lang="en-US"/>
          </a:p>
        </p:txBody>
      </p:sp>
    </p:spTree>
    <p:extLst>
      <p:ext uri="{BB962C8B-B14F-4D97-AF65-F5344CB8AC3E}">
        <p14:creationId xmlns:p14="http://schemas.microsoft.com/office/powerpoint/2010/main" val="232195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14600"/>
            <a:ext cx="7772400" cy="1470025"/>
          </a:xfrm>
        </p:spPr>
        <p:txBody>
          <a:bodyPr/>
          <a:lstStyle/>
          <a:p>
            <a:r>
              <a:rPr lang="en-US" dirty="0" smtClean="0"/>
              <a:t>COMMODITY MARKETS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842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CURRENCY (IN)EQUALITY</a:t>
            </a:r>
            <a:endParaRPr lang="en-US" dirty="0"/>
          </a:p>
        </p:txBody>
      </p:sp>
      <p:sp>
        <p:nvSpPr>
          <p:cNvPr id="3" name="Content Placeholder 2"/>
          <p:cNvSpPr>
            <a:spLocks noGrp="1"/>
          </p:cNvSpPr>
          <p:nvPr>
            <p:ph idx="1"/>
          </p:nvPr>
        </p:nvSpPr>
        <p:spPr/>
        <p:txBody>
          <a:bodyPr/>
          <a:lstStyle/>
          <a:p>
            <a:pPr marL="0" indent="0">
              <a:buNone/>
            </a:pPr>
            <a:r>
              <a:rPr lang="en-US" dirty="0" smtClean="0"/>
              <a:t>There are three stages </a:t>
            </a:r>
          </a:p>
          <a:p>
            <a:pPr marL="0" indent="0">
              <a:buNone/>
            </a:pPr>
            <a:endParaRPr lang="en-US" dirty="0"/>
          </a:p>
          <a:p>
            <a:r>
              <a:rPr lang="en-US" dirty="0" smtClean="0"/>
              <a:t>Barter age</a:t>
            </a:r>
          </a:p>
          <a:p>
            <a:r>
              <a:rPr lang="en-US" dirty="0" smtClean="0"/>
              <a:t>Goods for Metal Age</a:t>
            </a:r>
          </a:p>
          <a:p>
            <a:r>
              <a:rPr lang="en-US" dirty="0" smtClean="0"/>
              <a:t>Golden Standard era-Bretton Woods System</a:t>
            </a:r>
            <a:endParaRPr lang="en-US" dirty="0"/>
          </a:p>
        </p:txBody>
      </p:sp>
    </p:spTree>
    <p:extLst>
      <p:ext uri="{BB962C8B-B14F-4D97-AF65-F5344CB8AC3E}">
        <p14:creationId xmlns:p14="http://schemas.microsoft.com/office/powerpoint/2010/main" val="230607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International Currency Market</a:t>
            </a:r>
            <a:br>
              <a:rPr lang="en-US" dirty="0" smtClean="0"/>
            </a:br>
            <a:r>
              <a:rPr lang="en-US" dirty="0" smtClean="0"/>
              <a:t>(FOREX)</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Forex is not just restricted to investors and traders. The participants in the Foreign Exchange (Forex) markets are many – Central Banks, Corporate, Banks, Travelers, and of course traders. Each of these participants have their own agenda while participating in the Forex markets. For example the corporate maybe buying/selling USD to hedge their order book, and a traveler maybe buying USD for his travel expense. While the trader maybe just speculating on the movement of the currency.  Obviously since participation comes in from many quarters, the volumes are driven up. More so, Forex trading is highly leveraged, hence the notional value appears large.</a:t>
            </a:r>
            <a:endParaRPr lang="en-US" dirty="0"/>
          </a:p>
        </p:txBody>
      </p:sp>
    </p:spTree>
    <p:extLst>
      <p:ext uri="{BB962C8B-B14F-4D97-AF65-F5344CB8AC3E}">
        <p14:creationId xmlns:p14="http://schemas.microsoft.com/office/powerpoint/2010/main" val="36808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 That Matter</a:t>
            </a:r>
            <a:endParaRPr lang="en-US" dirty="0"/>
          </a:p>
        </p:txBody>
      </p:sp>
      <p:sp>
        <p:nvSpPr>
          <p:cNvPr id="3" name="Content Placeholder 2"/>
          <p:cNvSpPr>
            <a:spLocks noGrp="1"/>
          </p:cNvSpPr>
          <p:nvPr>
            <p:ph idx="1"/>
          </p:nvPr>
        </p:nvSpPr>
        <p:spPr/>
        <p:txBody>
          <a:bodyPr>
            <a:normAutofit lnSpcReduction="10000"/>
          </a:bodyPr>
          <a:lstStyle/>
          <a:p>
            <a:r>
              <a:rPr lang="en-US" dirty="0" smtClean="0"/>
              <a:t>Import/Export</a:t>
            </a:r>
          </a:p>
          <a:p>
            <a:r>
              <a:rPr lang="en-US" dirty="0" smtClean="0"/>
              <a:t>The Trade Deficit</a:t>
            </a:r>
          </a:p>
          <a:p>
            <a:r>
              <a:rPr lang="en-US" dirty="0" smtClean="0"/>
              <a:t>Interest Rate</a:t>
            </a:r>
          </a:p>
          <a:p>
            <a:r>
              <a:rPr lang="en-US" dirty="0" smtClean="0"/>
              <a:t>Dovish</a:t>
            </a:r>
          </a:p>
          <a:p>
            <a:r>
              <a:rPr lang="en-US" dirty="0" smtClean="0"/>
              <a:t>Hawkish</a:t>
            </a:r>
          </a:p>
          <a:p>
            <a:r>
              <a:rPr lang="en-US" dirty="0" smtClean="0"/>
              <a:t>Inflation</a:t>
            </a:r>
          </a:p>
          <a:p>
            <a:r>
              <a:rPr lang="en-US" dirty="0" smtClean="0"/>
              <a:t>Consumer Price Index(CPI)</a:t>
            </a:r>
          </a:p>
          <a:p>
            <a:r>
              <a:rPr lang="en-US" dirty="0" smtClean="0"/>
              <a:t>Gross Domestic Product(GDP)</a:t>
            </a:r>
            <a:endParaRPr lang="en-US" dirty="0"/>
          </a:p>
        </p:txBody>
      </p:sp>
    </p:spTree>
    <p:extLst>
      <p:ext uri="{BB962C8B-B14F-4D97-AF65-F5344CB8AC3E}">
        <p14:creationId xmlns:p14="http://schemas.microsoft.com/office/powerpoint/2010/main" val="3542297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Commodities</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20000"/>
          </a:bodyPr>
          <a:lstStyle/>
          <a:p>
            <a:r>
              <a:rPr lang="en-US" dirty="0" smtClean="0"/>
              <a:t>Gold</a:t>
            </a:r>
          </a:p>
          <a:p>
            <a:r>
              <a:rPr lang="en-US" dirty="0" smtClean="0"/>
              <a:t>Sliver</a:t>
            </a:r>
          </a:p>
          <a:p>
            <a:r>
              <a:rPr lang="en-US" dirty="0" smtClean="0"/>
              <a:t>Crude Oil</a:t>
            </a:r>
          </a:p>
          <a:p>
            <a:r>
              <a:rPr lang="en-US" dirty="0" smtClean="0"/>
              <a:t>Natural Gas</a:t>
            </a:r>
          </a:p>
          <a:p>
            <a:r>
              <a:rPr lang="en-US" dirty="0" smtClean="0"/>
              <a:t>Aluminum</a:t>
            </a:r>
          </a:p>
          <a:p>
            <a:r>
              <a:rPr lang="en-US" dirty="0" smtClean="0"/>
              <a:t>Copper</a:t>
            </a:r>
          </a:p>
          <a:p>
            <a:r>
              <a:rPr lang="en-US" dirty="0" smtClean="0"/>
              <a:t>Nickel</a:t>
            </a:r>
          </a:p>
          <a:p>
            <a:r>
              <a:rPr lang="en-US" dirty="0" smtClean="0"/>
              <a:t>Lead</a:t>
            </a:r>
          </a:p>
          <a:p>
            <a:r>
              <a:rPr lang="en-US" dirty="0" smtClean="0"/>
              <a:t>Zinc</a:t>
            </a:r>
          </a:p>
          <a:p>
            <a:r>
              <a:rPr lang="en-US" dirty="0" err="1" smtClean="0"/>
              <a:t>Methaoil</a:t>
            </a:r>
            <a:endParaRPr lang="en-US" dirty="0" smtClean="0"/>
          </a:p>
          <a:p>
            <a:r>
              <a:rPr lang="en-US" dirty="0" smtClean="0"/>
              <a:t>Cotton</a:t>
            </a:r>
          </a:p>
          <a:p>
            <a:endParaRPr lang="en-US" dirty="0" smtClean="0"/>
          </a:p>
          <a:p>
            <a:endParaRPr lang="en-US" dirty="0"/>
          </a:p>
        </p:txBody>
      </p:sp>
    </p:spTree>
    <p:extLst>
      <p:ext uri="{BB962C8B-B14F-4D97-AF65-F5344CB8AC3E}">
        <p14:creationId xmlns:p14="http://schemas.microsoft.com/office/powerpoint/2010/main" val="143009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A commodity market is a market that trades in primary economic sector rather than manufactured products. Soft commodities are agricultural products such as wheat, coffee, cocoa and sugar. Hard commodities are mined, such as gold and </a:t>
            </a:r>
            <a:r>
              <a:rPr lang="en-US" dirty="0" smtClean="0"/>
              <a:t>oil. Investors </a:t>
            </a:r>
            <a:r>
              <a:rPr lang="en-US" dirty="0"/>
              <a:t>access about 50 major commodity markets worldwide with purely financial transactions increasingly outnumbering physical trades in which goods are delivered. Futures contracts are the oldest way of investing in commodities. Futures are secured by physical assets</a:t>
            </a:r>
            <a:r>
              <a:rPr lang="en-US" dirty="0" smtClean="0"/>
              <a:t>.</a:t>
            </a:r>
            <a:r>
              <a:rPr lang="en-US" baseline="30000" dirty="0" smtClean="0"/>
              <a:t>[</a:t>
            </a:r>
            <a:r>
              <a:rPr lang="en-US" dirty="0" smtClean="0"/>
              <a:t>Commodity </a:t>
            </a:r>
            <a:r>
              <a:rPr lang="en-US" dirty="0"/>
              <a:t>markets can include physical trading and derivatives trading using spot prices, forwards, futures, and options on futures. Farmers have used a simple form of derivative trading in the commodity market for centuries for price risk management</a:t>
            </a:r>
            <a:r>
              <a:rPr lang="en-US" dirty="0" smtClean="0"/>
              <a:t>.</a:t>
            </a:r>
            <a:endParaRPr lang="en-US" dirty="0"/>
          </a:p>
        </p:txBody>
      </p:sp>
    </p:spTree>
    <p:extLst>
      <p:ext uri="{BB962C8B-B14F-4D97-AF65-F5344CB8AC3E}">
        <p14:creationId xmlns:p14="http://schemas.microsoft.com/office/powerpoint/2010/main" val="172935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Vitol</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a:t>
            </a:r>
            <a:r>
              <a:rPr lang="en-US" b="1" dirty="0"/>
              <a:t>Vitol Group</a:t>
            </a:r>
            <a:r>
              <a:rPr lang="en-US" dirty="0"/>
              <a:t> is a global energy and commodity trading company that was founded in Rotterdam in 1966 by </a:t>
            </a:r>
            <a:r>
              <a:rPr lang="en-US" dirty="0" err="1"/>
              <a:t>Henk</a:t>
            </a:r>
            <a:r>
              <a:rPr lang="en-US" dirty="0"/>
              <a:t> </a:t>
            </a:r>
            <a:r>
              <a:rPr lang="en-US" dirty="0" err="1"/>
              <a:t>Viëtor</a:t>
            </a:r>
            <a:r>
              <a:rPr lang="en-US" dirty="0"/>
              <a:t> and Jacques </a:t>
            </a:r>
            <a:r>
              <a:rPr lang="en-US" dirty="0" err="1" smtClean="0"/>
              <a:t>Detiger</a:t>
            </a:r>
            <a:r>
              <a:rPr lang="en-US" dirty="0" smtClean="0"/>
              <a:t>.</a:t>
            </a:r>
            <a:r>
              <a:rPr lang="en-US" dirty="0"/>
              <a:t> Vitol does not publish its profits widely, much like most of its competitors in commodity trading, it is largely excluded from rankings. But the company does provide financial information to its lenders and some energy groups with which it trades</a:t>
            </a:r>
            <a:r>
              <a:rPr lang="en-US" dirty="0" smtClean="0"/>
              <a:t>.</a:t>
            </a:r>
            <a:r>
              <a:rPr lang="en-US" dirty="0"/>
              <a:t> The company ships more than 350 million </a:t>
            </a:r>
            <a:r>
              <a:rPr lang="en-US" dirty="0" err="1"/>
              <a:t>tonnes</a:t>
            </a:r>
            <a:r>
              <a:rPr lang="en-US" dirty="0"/>
              <a:t> of crude oil per year and controls 250 supertankers and other vessels to move it around the world. On average it handles more than 7 million barrels a day of oil and products - roughly equivalent to the daily consumption of Japan - the world's third largest oil consumer after the United States and China</a:t>
            </a:r>
            <a:r>
              <a:rPr lang="en-US" dirty="0" smtClean="0"/>
              <a:t>.</a:t>
            </a:r>
            <a:endParaRPr lang="en-US" dirty="0"/>
          </a:p>
        </p:txBody>
      </p:sp>
    </p:spTree>
    <p:extLst>
      <p:ext uri="{BB962C8B-B14F-4D97-AF65-F5344CB8AC3E}">
        <p14:creationId xmlns:p14="http://schemas.microsoft.com/office/powerpoint/2010/main" val="404032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Figures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2016, Vitol traded</a:t>
            </a:r>
            <a:r>
              <a:rPr lang="en-US" dirty="0" smtClean="0"/>
              <a:t>:</a:t>
            </a:r>
            <a:r>
              <a:rPr lang="en-US" baseline="30000" dirty="0" smtClean="0"/>
              <a:t>[</a:t>
            </a:r>
            <a:endParaRPr lang="en-US" dirty="0"/>
          </a:p>
          <a:p>
            <a:r>
              <a:rPr lang="en-US" dirty="0"/>
              <a:t>Oil: 351 million </a:t>
            </a:r>
            <a:r>
              <a:rPr lang="en-US" dirty="0" err="1"/>
              <a:t>tonnes</a:t>
            </a:r>
            <a:r>
              <a:rPr lang="en-US" dirty="0"/>
              <a:t> of crude oil and product sales</a:t>
            </a:r>
          </a:p>
          <a:p>
            <a:r>
              <a:rPr lang="en-US" dirty="0"/>
              <a:t>Natural Gas: over 20 billion cubic meters of physical gas globally</a:t>
            </a:r>
          </a:p>
          <a:p>
            <a:r>
              <a:rPr lang="en-US" dirty="0"/>
              <a:t>LPG: 10 million </a:t>
            </a:r>
            <a:r>
              <a:rPr lang="en-US" dirty="0" err="1"/>
              <a:t>tonnes</a:t>
            </a:r>
            <a:endParaRPr lang="en-US" dirty="0"/>
          </a:p>
          <a:p>
            <a:r>
              <a:rPr lang="en-US" dirty="0"/>
              <a:t>Naphtha: 27 million </a:t>
            </a:r>
            <a:r>
              <a:rPr lang="en-US" dirty="0" err="1"/>
              <a:t>tonnes</a:t>
            </a:r>
            <a:endParaRPr lang="en-US" dirty="0"/>
          </a:p>
          <a:p>
            <a:r>
              <a:rPr lang="en-US" dirty="0"/>
              <a:t>Gasoline: 1 million barrels of physical gasoline traded per day</a:t>
            </a:r>
          </a:p>
          <a:p>
            <a:r>
              <a:rPr lang="en-US" dirty="0"/>
              <a:t>Coal: over 30 million </a:t>
            </a:r>
            <a:r>
              <a:rPr lang="en-US" dirty="0" err="1"/>
              <a:t>tonnes</a:t>
            </a:r>
            <a:endParaRPr lang="en-US" dirty="0"/>
          </a:p>
          <a:p>
            <a:r>
              <a:rPr lang="en-US" dirty="0"/>
              <a:t>Power: 102 </a:t>
            </a:r>
            <a:r>
              <a:rPr lang="en-US" dirty="0" err="1"/>
              <a:t>TWh</a:t>
            </a:r>
            <a:r>
              <a:rPr lang="en-US" dirty="0"/>
              <a:t> of power sales contracted</a:t>
            </a:r>
          </a:p>
          <a:p>
            <a:r>
              <a:rPr lang="en-US" dirty="0"/>
              <a:t>Carbon: 108 mm </a:t>
            </a:r>
            <a:r>
              <a:rPr lang="en-US" dirty="0" err="1"/>
              <a:t>tonnes</a:t>
            </a:r>
            <a:r>
              <a:rPr lang="en-US" dirty="0"/>
              <a:t> of contracted carbon volume</a:t>
            </a:r>
          </a:p>
          <a:p>
            <a:r>
              <a:rPr lang="en-US" dirty="0"/>
              <a:t>Methanol: 1.4 million </a:t>
            </a:r>
            <a:r>
              <a:rPr lang="en-US" dirty="0" err="1"/>
              <a:t>tonnes</a:t>
            </a:r>
            <a:endParaRPr lang="en-US" dirty="0"/>
          </a:p>
          <a:p>
            <a:r>
              <a:rPr lang="en-US" dirty="0"/>
              <a:t>Chemicals: 4 million </a:t>
            </a:r>
            <a:r>
              <a:rPr lang="en-US" dirty="0" err="1"/>
              <a:t>tonnes</a:t>
            </a:r>
            <a:r>
              <a:rPr lang="en-US" dirty="0"/>
              <a:t> (Benzene and </a:t>
            </a:r>
            <a:r>
              <a:rPr lang="en-US" dirty="0" err="1"/>
              <a:t>Paraxylene</a:t>
            </a:r>
            <a:r>
              <a:rPr lang="en-US" dirty="0"/>
              <a:t>)</a:t>
            </a:r>
          </a:p>
          <a:p>
            <a:endParaRPr lang="en-US" dirty="0"/>
          </a:p>
        </p:txBody>
      </p:sp>
    </p:spTree>
    <p:extLst>
      <p:ext uri="{BB962C8B-B14F-4D97-AF65-F5344CB8AC3E}">
        <p14:creationId xmlns:p14="http://schemas.microsoft.com/office/powerpoint/2010/main" val="66467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252</Words>
  <Application>Microsoft Office PowerPoint</Application>
  <PresentationFormat>On-screen Show (4:3)</PresentationFormat>
  <Paragraphs>46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COMMODITY MARKETS</vt:lpstr>
      <vt:lpstr>CURRENCY (IN)EQUALITY</vt:lpstr>
      <vt:lpstr>International Currency Market (FOREX)</vt:lpstr>
      <vt:lpstr>Events That Matter</vt:lpstr>
      <vt:lpstr>Most Common Commodities</vt:lpstr>
      <vt:lpstr>Definition</vt:lpstr>
      <vt:lpstr>Vitol</vt:lpstr>
      <vt:lpstr>Trading Figures</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COMMODITY MARKETS</dc:title>
  <dc:creator>Administrator</dc:creator>
  <cp:lastModifiedBy>Administrator</cp:lastModifiedBy>
  <cp:revision>10</cp:revision>
  <dcterms:created xsi:type="dcterms:W3CDTF">2017-04-09T14:19:46Z</dcterms:created>
  <dcterms:modified xsi:type="dcterms:W3CDTF">2017-04-09T17:41:19Z</dcterms:modified>
</cp:coreProperties>
</file>