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04-Apr-24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04-Apr-24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619096"/>
            <a:ext cx="9144000" cy="927459"/>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KEYLOGGER &amp;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532394" y="4134081"/>
            <a:ext cx="11002296" cy="1231106"/>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a:t>
            </a:r>
          </a:p>
          <a:p>
            <a:endParaRPr lang="en-US" sz="26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200" b="1" dirty="0">
                <a:solidFill>
                  <a:schemeClr val="accent1">
                    <a:lumMod val="75000"/>
                  </a:schemeClr>
                </a:solidFill>
                <a:latin typeface="Times New Roman" panose="02020603050405020304" pitchFamily="18" charset="0"/>
                <a:cs typeface="Times New Roman" panose="02020603050405020304" pitchFamily="18" charset="0"/>
              </a:rPr>
              <a:t>   </a:t>
            </a:r>
            <a:r>
              <a:rPr lang="en-US" sz="2200" b="1" dirty="0" err="1" smtClean="0">
                <a:solidFill>
                  <a:schemeClr val="accent1">
                    <a:lumMod val="75000"/>
                  </a:schemeClr>
                </a:solidFill>
                <a:latin typeface="Times New Roman" panose="02020603050405020304" pitchFamily="18" charset="0"/>
                <a:cs typeface="Times New Roman" panose="02020603050405020304" pitchFamily="18" charset="0"/>
              </a:rPr>
              <a:t>E.Abisheik</a:t>
            </a:r>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200" b="1" dirty="0" err="1">
                <a:solidFill>
                  <a:schemeClr val="accent1">
                    <a:lumMod val="75000"/>
                  </a:schemeClr>
                </a:solidFill>
                <a:latin typeface="Times New Roman" panose="02020603050405020304" pitchFamily="18" charset="0"/>
                <a:cs typeface="Times New Roman" panose="02020603050405020304" pitchFamily="18" charset="0"/>
              </a:rPr>
              <a:t>I</a:t>
            </a:r>
            <a:r>
              <a:rPr lang="en-US" sz="2200" b="1" dirty="0" err="1" smtClean="0">
                <a:solidFill>
                  <a:schemeClr val="accent1">
                    <a:lumMod val="75000"/>
                  </a:schemeClr>
                </a:solidFill>
                <a:latin typeface="Times New Roman" panose="02020603050405020304" pitchFamily="18" charset="0"/>
                <a:cs typeface="Times New Roman" panose="02020603050405020304" pitchFamily="18" charset="0"/>
              </a:rPr>
              <a:t>mmanuvel</a:t>
            </a:r>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200" b="1" dirty="0">
                <a:solidFill>
                  <a:schemeClr val="accent1">
                    <a:lumMod val="75000"/>
                  </a:schemeClr>
                </a:solidFill>
                <a:latin typeface="Times New Roman" panose="02020603050405020304" pitchFamily="18" charset="0"/>
                <a:cs typeface="Times New Roman" panose="02020603050405020304" pitchFamily="18" charset="0"/>
              </a:rPr>
              <a:t>– </a:t>
            </a:r>
            <a:r>
              <a:rPr lang="en-US" sz="22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200" b="1" dirty="0">
                <a:solidFill>
                  <a:schemeClr val="accent1">
                    <a:lumMod val="75000"/>
                  </a:schemeClr>
                </a:solidFill>
                <a:latin typeface="Times New Roman" panose="02020603050405020304" pitchFamily="18" charset="0"/>
                <a:cs typeface="Times New Roman" panose="02020603050405020304" pitchFamily="18" charset="0"/>
              </a:rPr>
              <a:t> </a:t>
            </a:r>
            <a:r>
              <a:rPr lang="en-US" sz="22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200" b="1" dirty="0">
                <a:solidFill>
                  <a:schemeClr val="accent1">
                    <a:lumMod val="75000"/>
                  </a:schemeClr>
                </a:solidFill>
                <a:latin typeface="Times New Roman" panose="02020603050405020304" pitchFamily="18" charset="0"/>
                <a:cs typeface="Times New Roman" panose="02020603050405020304" pitchFamily="18" charset="0"/>
              </a:rPr>
              <a:t> </a:t>
            </a:r>
            <a:r>
              <a:rPr lang="en-US" sz="22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2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2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2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769806"/>
            <a:ext cx="11029615" cy="4205544"/>
          </a:xfrm>
        </p:spPr>
        <p:txBody>
          <a:bodyPr anchor="t">
            <a:norm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Journal Articles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Johnson, A., &amp; Lee, B. (2020). Emerging Trends in Keylogger Technology. </a:t>
            </a:r>
            <a:r>
              <a:rPr lang="en-US" sz="2000" b="0" i="1" dirty="0">
                <a:solidFill>
                  <a:srgbClr val="0D0D0D"/>
                </a:solidFill>
                <a:effectLst/>
                <a:latin typeface="Times New Roman" panose="02020603050405020304" pitchFamily="18" charset="0"/>
                <a:cs typeface="Times New Roman" panose="02020603050405020304" pitchFamily="18" charset="0"/>
              </a:rPr>
              <a:t>Journal of Cybersecurity</a:t>
            </a:r>
            <a:r>
              <a:rPr lang="en-US" sz="2000" b="0" i="0" dirty="0">
                <a:solidFill>
                  <a:srgbClr val="0D0D0D"/>
                </a:solidFill>
                <a:effectLst/>
                <a:latin typeface="Times New Roman" panose="02020603050405020304" pitchFamily="18" charset="0"/>
                <a:cs typeface="Times New Roman" panose="02020603050405020304" pitchFamily="18" charset="0"/>
              </a:rPr>
              <a:t>, 5(2), 78-92.</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Websites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Federal Trade Commission. (2021, March 15). Protecting Yourself Against Keyloggers. FTC. </a:t>
            </a:r>
            <a:r>
              <a:rPr lang="en-US" sz="2000" b="0" i="0" u="none" strike="noStrike" dirty="0">
                <a:solidFill>
                  <a:srgbClr val="0D0D0D"/>
                </a:solidFill>
                <a:effectLst/>
                <a:latin typeface="Times New Roman" panose="02020603050405020304" pitchFamily="18" charset="0"/>
                <a:cs typeface="Times New Roman" panose="02020603050405020304" pitchFamily="18" charset="0"/>
              </a:rPr>
              <a:t>https://www.consumer.ftc.gov/articles/protecting-yourself-against-keyloggers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Reports:</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Example: Brown, S. (2023, July). Mitigating Keylogger Threats in the Modern Workplace. DEF CON, Las Vegas, NV.</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a:t>
            </a:r>
            <a:r>
              <a:rPr lang="en-US" sz="2400" b="1" dirty="0" smtClean="0">
                <a:latin typeface="Times New Roman" panose="02020603050405020304" pitchFamily="18" charset="0"/>
                <a:ea typeface="+mn-lt"/>
                <a:cs typeface="Times New Roman" panose="02020603050405020304" pitchFamily="18" charset="0"/>
              </a:rPr>
              <a:t>Deployment  </a:t>
            </a:r>
            <a:endParaRPr lang="en-US" sz="2400" b="1"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smtClean="0">
                <a:latin typeface="Times New Roman" panose="02020603050405020304" pitchFamily="18" charset="0"/>
                <a:ea typeface="+mn-lt"/>
                <a:cs typeface="Times New Roman" panose="02020603050405020304" pitchFamily="18" charset="0"/>
              </a:rPr>
              <a:t>Result </a:t>
            </a:r>
            <a:endParaRPr lang="en-US" sz="2400" b="1"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454462" cy="4673324"/>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    Therefore</a:t>
            </a:r>
            <a:r>
              <a:rPr lang="en-US" sz="2400" dirty="0">
                <a:latin typeface="Times New Roman" panose="02020603050405020304" pitchFamily="18" charset="0"/>
                <a:cs typeface="Times New Roman" panose="02020603050405020304" pitchFamily="18" charset="0"/>
              </a:rPr>
              <a:t>, it is imperative for individuals and organizations to remain vigilant and employ robust cybersecurity measures to protect against the threat of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This includes using reputable antivirus and anti-malware software, regularly updating operating systems and applications, practicing good password hygiene, and being cautious of suspicious emails and websites. By taking proactive steps to safeguard against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individuals and organizations can mitigate the risk of falling victim to cyberattacks and safeguard their sensitive information and privacy.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r>
              <a:rPr lang="en-US" sz="2000" b="1" dirty="0">
                <a:latin typeface="Times New Roman" panose="02020603050405020304" pitchFamily="18" charset="0"/>
                <a:cs typeface="Times New Roman" panose="02020603050405020304" pitchFamily="18" charset="0"/>
              </a:rPr>
              <a:t>Use Antivirus and Anti-Malware Software:</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Employ reputable antivirus and anti-malware software that includes features specifically designed to detect and remove </a:t>
            </a:r>
            <a:r>
              <a:rPr lang="en-US" sz="1600" dirty="0" err="1">
                <a:latin typeface="Times New Roman" panose="02020603050405020304" pitchFamily="18" charset="0"/>
                <a:cs typeface="Times New Roman" panose="02020603050405020304" pitchFamily="18" charset="0"/>
              </a:rPr>
              <a:t>keyloggers</a:t>
            </a:r>
            <a:r>
              <a:rPr lang="en-US" sz="1600" dirty="0">
                <a:latin typeface="Times New Roman" panose="02020603050405020304" pitchFamily="18" charset="0"/>
                <a:cs typeface="Times New Roman" panose="02020603050405020304" pitchFamily="18" charset="0"/>
              </a:rPr>
              <a:t> from your system.</a:t>
            </a:r>
          </a:p>
          <a:p>
            <a:r>
              <a:rPr lang="en-US" sz="2000" b="1" dirty="0">
                <a:latin typeface="Times New Roman" panose="02020603050405020304" pitchFamily="18" charset="0"/>
                <a:cs typeface="Times New Roman" panose="02020603050405020304" pitchFamily="18" charset="0"/>
              </a:rPr>
              <a:t>Regular System Scans</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Schedule regular system scans to detect and remove any malicious software, including </a:t>
            </a:r>
            <a:r>
              <a:rPr lang="en-US" sz="1600" dirty="0" err="1">
                <a:latin typeface="Times New Roman" panose="02020603050405020304" pitchFamily="18" charset="0"/>
                <a:cs typeface="Times New Roman" panose="02020603050405020304" pitchFamily="18" charset="0"/>
              </a:rPr>
              <a:t>keyloggers</a:t>
            </a:r>
            <a:r>
              <a:rPr lang="en-US" sz="1600" dirty="0">
                <a:latin typeface="Times New Roman" panose="02020603050405020304" pitchFamily="18" charset="0"/>
                <a:cs typeface="Times New Roman" panose="02020603050405020304" pitchFamily="18" charset="0"/>
              </a:rPr>
              <a:t>, that may have infiltrated your computer.</a:t>
            </a:r>
          </a:p>
          <a:p>
            <a:r>
              <a:rPr lang="en-US" sz="2000" b="1" dirty="0">
                <a:latin typeface="Times New Roman" panose="02020603050405020304" pitchFamily="18" charset="0"/>
                <a:cs typeface="Times New Roman" panose="02020603050405020304" pitchFamily="18" charset="0"/>
              </a:rPr>
              <a:t>Update Operating Systems and Software:</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Keep your operating system, applications, and security software up to date with the latest patches and updates to ensure they are equipped with the latest security features and fixes for vulnerabilities exploited by </a:t>
            </a:r>
            <a:r>
              <a:rPr lang="en-US" sz="1600" dirty="0" err="1">
                <a:latin typeface="Times New Roman" panose="02020603050405020304" pitchFamily="18" charset="0"/>
                <a:cs typeface="Times New Roman" panose="02020603050405020304" pitchFamily="18" charset="0"/>
              </a:rPr>
              <a:t>keyloggers</a:t>
            </a:r>
            <a:r>
              <a:rPr lang="en-US" sz="16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Use Virtual Keyboards:</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Employ virtual keyboards for sensitive tasks such as entering passwords and financial information. Virtual keyboards allow you to input characters using your mouse or touchscreen, making it more difficult for </a:t>
            </a:r>
            <a:r>
              <a:rPr lang="en-US" sz="1600" dirty="0" err="1">
                <a:latin typeface="Times New Roman" panose="02020603050405020304" pitchFamily="18" charset="0"/>
                <a:cs typeface="Times New Roman" panose="02020603050405020304" pitchFamily="18" charset="0"/>
              </a:rPr>
              <a:t>keyloggers</a:t>
            </a:r>
            <a:r>
              <a:rPr lang="en-US" sz="1600" dirty="0">
                <a:latin typeface="Times New Roman" panose="02020603050405020304" pitchFamily="18" charset="0"/>
                <a:cs typeface="Times New Roman" panose="02020603050405020304" pitchFamily="18" charset="0"/>
              </a:rPr>
              <a:t> to capture keystrokes.</a:t>
            </a:r>
          </a:p>
          <a:p>
            <a:r>
              <a:rPr lang="en-US" sz="2000" b="1" dirty="0">
                <a:latin typeface="Times New Roman" panose="02020603050405020304" pitchFamily="18" charset="0"/>
                <a:cs typeface="Times New Roman" panose="02020603050405020304" pitchFamily="18" charset="0"/>
              </a:rPr>
              <a:t>Beware of Phishing Attempts:</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Educate yourself and your organization about phishing attempts that may distribute </a:t>
            </a:r>
            <a:r>
              <a:rPr lang="en-US" sz="1600" dirty="0" err="1">
                <a:latin typeface="Times New Roman" panose="02020603050405020304" pitchFamily="18" charset="0"/>
                <a:cs typeface="Times New Roman" panose="02020603050405020304" pitchFamily="18" charset="0"/>
              </a:rPr>
              <a:t>keyloggers</a:t>
            </a:r>
            <a:r>
              <a:rPr lang="en-US" sz="1600" dirty="0">
                <a:latin typeface="Times New Roman" panose="02020603050405020304" pitchFamily="18" charset="0"/>
                <a:cs typeface="Times New Roman" panose="02020603050405020304" pitchFamily="18" charset="0"/>
              </a:rPr>
              <a:t> disguised as legitimate emails or software downloads. Exercise caution when clicking on links or downloading attachments from unknown or suspicious sources.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sz="half" idx="1"/>
          </p:nvPr>
        </p:nvSpPr>
        <p:spPr>
          <a:xfrm>
            <a:off x="294968" y="1317523"/>
            <a:ext cx="11897032" cy="4650659"/>
          </a:xfrm>
        </p:spPr>
        <p:txBody>
          <a:bodyPr anchor="t">
            <a:noAutofit/>
          </a:bodyPr>
          <a:lstStyle/>
          <a:p>
            <a:r>
              <a:rPr lang="en-US" sz="2000" b="1" dirty="0">
                <a:latin typeface="Times New Roman" panose="02020603050405020304" pitchFamily="18" charset="0"/>
                <a:cs typeface="Times New Roman" panose="02020603050405020304" pitchFamily="18" charset="0"/>
              </a:rPr>
              <a:t>Risk Assessment and Analysis:</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Conduct a comprehensive assessment to identify potential vulnerabilities and risks associated with </a:t>
            </a:r>
            <a:r>
              <a:rPr lang="en-US" sz="1600" dirty="0" err="1">
                <a:latin typeface="Times New Roman" panose="02020603050405020304" pitchFamily="18" charset="0"/>
                <a:cs typeface="Times New Roman" panose="02020603050405020304" pitchFamily="18" charset="0"/>
              </a:rPr>
              <a:t>keyloggers</a:t>
            </a:r>
            <a:r>
              <a:rPr lang="en-US" sz="1600" dirty="0">
                <a:latin typeface="Times New Roman" panose="02020603050405020304" pitchFamily="18" charset="0"/>
                <a:cs typeface="Times New Roman" panose="02020603050405020304" pitchFamily="18" charset="0"/>
              </a:rPr>
              <a:t> within the organization's digital infrastructure.</a:t>
            </a:r>
          </a:p>
          <a:p>
            <a:r>
              <a:rPr lang="en-US" sz="2000" b="1" dirty="0">
                <a:latin typeface="Times New Roman" panose="02020603050405020304" pitchFamily="18" charset="0"/>
                <a:cs typeface="Times New Roman" panose="02020603050405020304" pitchFamily="18" charset="0"/>
              </a:rPr>
              <a:t>Policy Development:</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Develop and implement robust cybersecurity policies and procedures specifically addressing the detection, prevention, and mitigation of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a:t>
            </a:r>
          </a:p>
          <a:p>
            <a:r>
              <a:rPr lang="en-US" sz="2000" b="1" dirty="0">
                <a:latin typeface="Times New Roman" panose="02020603050405020304" pitchFamily="18" charset="0"/>
                <a:cs typeface="Times New Roman" panose="02020603050405020304" pitchFamily="18" charset="0"/>
              </a:rPr>
              <a:t>Technology Selection and Implementation:</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Invest in and deploy advanced cybersecurity technologies such as endpoint protection solutions, intrusion detection systems (IDS), and security information and event management (SIEM) tools capable of detecting and blocking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activity.</a:t>
            </a:r>
          </a:p>
          <a:p>
            <a:r>
              <a:rPr lang="en-US" sz="2000" b="1" dirty="0">
                <a:latin typeface="Times New Roman" panose="02020603050405020304" pitchFamily="18" charset="0"/>
                <a:cs typeface="Times New Roman" panose="02020603050405020304" pitchFamily="18" charset="0"/>
              </a:rPr>
              <a:t>Continuous Monitoring and Incident Response:</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Establish mechanisms for continuous monitoring of network and endpoint activity to promptly detect and respond to any indications of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presence or suspicious behavior.</a:t>
            </a:r>
          </a:p>
          <a:p>
            <a:r>
              <a:rPr lang="en-US" sz="2000" b="1" dirty="0">
                <a:latin typeface="Times New Roman" panose="02020603050405020304" pitchFamily="18" charset="0"/>
                <a:cs typeface="Times New Roman" panose="02020603050405020304" pitchFamily="18" charset="0"/>
              </a:rPr>
              <a:t>Employee Training and Awareness:</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Provide regular cybersecurity training and awareness programs to educate employees about the risks associated with </a:t>
            </a:r>
            <a:r>
              <a:rPr lang="en-US" sz="1600" dirty="0" err="1">
                <a:latin typeface="Times New Roman" panose="02020603050405020304" pitchFamily="18" charset="0"/>
                <a:cs typeface="Times New Roman" panose="02020603050405020304" pitchFamily="18" charset="0"/>
              </a:rPr>
              <a:t>keyloggers</a:t>
            </a:r>
            <a:r>
              <a:rPr lang="en-US" sz="1600" dirty="0">
                <a:latin typeface="Times New Roman" panose="02020603050405020304" pitchFamily="18" charset="0"/>
                <a:cs typeface="Times New Roman" panose="02020603050405020304" pitchFamily="18" charset="0"/>
              </a:rPr>
              <a:t> and the importance of adhering to security best practices, including password hygiene and recognizing phishing attempts.</a:t>
            </a: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2"/>
          </p:nvPr>
        </p:nvSpPr>
        <p:spPr>
          <a:xfrm flipH="1">
            <a:off x="12584200" y="729658"/>
            <a:ext cx="866327" cy="1435510"/>
          </a:xfrm>
        </p:spPr>
        <p:txBody>
          <a:bodyPr anchor="t">
            <a:normAutofit/>
          </a:bodyPr>
          <a:lstStyle/>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sz="half" idx="1"/>
          </p:nvPr>
        </p:nvSpPr>
        <p:spPr>
          <a:xfrm>
            <a:off x="581193" y="1307690"/>
            <a:ext cx="11610807" cy="5112776"/>
          </a:xfrm>
        </p:spPr>
        <p:txBody>
          <a:bodyPr>
            <a:noAutofit/>
          </a:bodyPr>
          <a:lstStyle/>
          <a:p>
            <a:r>
              <a:rPr lang="en-US" sz="2000" b="1" dirty="0">
                <a:latin typeface="Times New Roman" panose="02020603050405020304" pitchFamily="18" charset="0"/>
                <a:cs typeface="Times New Roman" panose="02020603050405020304" pitchFamily="18" charset="0"/>
              </a:rPr>
              <a:t>Heuristic Analysis:</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Develop heuristic algorithms capable of identifying patterns indicative of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behavior, such as capturing keystrokes, accessing system files surreptitiously, or attempting to communicate with external servers.</a:t>
            </a:r>
          </a:p>
          <a:p>
            <a:r>
              <a:rPr lang="en-US" sz="2000" b="1" dirty="0">
                <a:latin typeface="Times New Roman" panose="02020603050405020304" pitchFamily="18" charset="0"/>
                <a:cs typeface="Times New Roman" panose="02020603050405020304" pitchFamily="18" charset="0"/>
              </a:rPr>
              <a:t>Machine Learning Models:</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Train machine learning models on labeled datasets to detect anomalies associated with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activity, leveraging features such as abnormal keyboard input patterns, unusual system interactions, or unexpected network traffic.</a:t>
            </a:r>
          </a:p>
          <a:p>
            <a:r>
              <a:rPr lang="en-US" sz="2000" b="1" dirty="0">
                <a:latin typeface="Times New Roman" panose="02020603050405020304" pitchFamily="18" charset="0"/>
                <a:cs typeface="Times New Roman" panose="02020603050405020304" pitchFamily="18" charset="0"/>
              </a:rPr>
              <a:t>Behavioral Analysis:</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Implement behavioral analysis techniques to monitor user and system behavior in real-time, flagging deviations from normal patterns that may indicate the presence of a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or other malicious activity.</a:t>
            </a:r>
          </a:p>
          <a:p>
            <a:r>
              <a:rPr lang="en-US" sz="2000" b="1" dirty="0">
                <a:latin typeface="Times New Roman" panose="02020603050405020304" pitchFamily="18" charset="0"/>
                <a:cs typeface="Times New Roman" panose="02020603050405020304" pitchFamily="18" charset="0"/>
              </a:rPr>
              <a:t>Signature-Based Detection:</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Maintain a database of known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signatures and employ signature-based detection mechanisms to identify and block known variants of keylogging software.</a:t>
            </a:r>
          </a:p>
          <a:p>
            <a:r>
              <a:rPr lang="en-US" sz="2000" b="1" dirty="0">
                <a:latin typeface="Times New Roman" panose="02020603050405020304" pitchFamily="18" charset="0"/>
                <a:cs typeface="Times New Roman" panose="02020603050405020304" pitchFamily="18" charset="0"/>
              </a:rPr>
              <a:t>Endpoint Protection Agents:</a:t>
            </a: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Deploy endpoint protection agents equipped with real-time monitoring capabilities to detect and prevent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activity at the device level, leveraging both signature-based and behavioral analysis techniques.</a:t>
            </a: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2"/>
          </p:nvPr>
        </p:nvSpPr>
        <p:spPr>
          <a:xfrm flipV="1">
            <a:off x="12555794" y="2536723"/>
            <a:ext cx="805155" cy="1078106"/>
          </a:xfrm>
        </p:spPr>
        <p:txBody>
          <a:bodyPr anchor="t">
            <a:noAutofit/>
          </a:bodyPr>
          <a:lstStyle/>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927122"/>
            <a:ext cx="11029615" cy="4048227"/>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The proliferation of keyloggers in today's digital landscape poses a significant threat to individuals and organizations alike. These stealthy software tools operate covertly, capturing sensitive information such as passwords and credit card details without users' knowledge, potentially leading to identity theft, financial loss, and privacy breaches. To mitigate this risk, it is essential for individuals and organizations to employ robust cybersecurity measures, including using reputable antivirus software, practicing good security habits, and implementing advanced security solutions like endpoint detection and response. By remaining vigilant and proactive, we can better protect ourselves and our data in the face of evolving cybersecurity threats.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Rounded Corners 1">
            <a:extLst>
              <a:ext uri="{FF2B5EF4-FFF2-40B4-BE49-F238E27FC236}">
                <a16:creationId xmlns:a16="http://schemas.microsoft.com/office/drawing/2014/main" id="{69242B55-46EF-4CDC-F151-3F6EA9024B6C}"/>
              </a:ext>
            </a:extLst>
          </p:cNvPr>
          <p:cNvSpPr/>
          <p:nvPr/>
        </p:nvSpPr>
        <p:spPr>
          <a:xfrm>
            <a:off x="1219197"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Advanced Detection Techniques</a:t>
            </a:r>
            <a:endParaRPr lang="en-A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E03B7179-4698-4813-F5B6-EAA8E1CA7FB4}"/>
              </a:ext>
            </a:extLst>
          </p:cNvPr>
          <p:cNvSpPr/>
          <p:nvPr/>
        </p:nvSpPr>
        <p:spPr>
          <a:xfrm>
            <a:off x="4964013"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Hardware-Based Security Solutions</a:t>
            </a:r>
            <a:endParaRPr lang="en-AS"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2F83611-05CC-41CE-D794-A012977BC364}"/>
              </a:ext>
            </a:extLst>
          </p:cNvPr>
          <p:cNvSpPr/>
          <p:nvPr/>
        </p:nvSpPr>
        <p:spPr>
          <a:xfrm>
            <a:off x="8799870"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Collaboration and Information Sharing</a:t>
            </a:r>
            <a:endParaRPr lang="en-AS"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EA3E8E58-54BC-D10F-1BAB-88007DAAB106}"/>
              </a:ext>
            </a:extLst>
          </p:cNvPr>
          <p:cNvSpPr/>
          <p:nvPr/>
        </p:nvSpPr>
        <p:spPr>
          <a:xfrm>
            <a:off x="8799870"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D0D0D"/>
                </a:solidFill>
                <a:effectLst/>
                <a:latin typeface="Times New Roman" panose="02020603050405020304" pitchFamily="18" charset="0"/>
                <a:cs typeface="Times New Roman" panose="02020603050405020304" pitchFamily="18" charset="0"/>
              </a:rPr>
              <a:t>Continuous Innovation in Security Solutions</a:t>
            </a:r>
            <a:endParaRPr lang="en-AS"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33D5861-5CA3-FE28-5C8C-5D3594E24CB4}"/>
              </a:ext>
            </a:extLst>
          </p:cNvPr>
          <p:cNvSpPr/>
          <p:nvPr/>
        </p:nvSpPr>
        <p:spPr>
          <a:xfrm>
            <a:off x="5009534"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User Education and Awareness</a:t>
            </a:r>
            <a:endParaRPr lang="en-AS"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6FD398F0-F62A-E105-543A-47EFA454BEC3}"/>
              </a:ext>
            </a:extLst>
          </p:cNvPr>
          <p:cNvSpPr/>
          <p:nvPr/>
        </p:nvSpPr>
        <p:spPr>
          <a:xfrm>
            <a:off x="1219197" y="4447387"/>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End-to-End Encryption</a:t>
            </a:r>
            <a:endParaRPr lang="en-A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9162bd5b-4ed9-4da3-b376-05204580ba3f"/>
    <ds:schemaRef ds:uri="http://schemas.openxmlformats.org/package/2006/metadata/core-properties"/>
    <ds:schemaRef ds:uri="http://purl.org/dc/terms/"/>
    <ds:schemaRef ds:uri="c0fa2617-96bd-425d-8578-e93563fe37c5"/>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141</TotalTime>
  <Words>920</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pp</cp:lastModifiedBy>
  <cp:revision>35</cp:revision>
  <dcterms:created xsi:type="dcterms:W3CDTF">2021-05-26T16:50:10Z</dcterms:created>
  <dcterms:modified xsi:type="dcterms:W3CDTF">2024-04-04T09:25:03Z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