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61A52-CA7A-4360-A0F5-00DB5E90D849}" v="17" dt="2022-01-15T22:08:29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649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3452B9-6168-40AC-929D-74D14A3B221D}" type="datetimeFigureOut">
              <a:rPr lang="en-IE" smtClean="0"/>
              <a:t>19/01/2022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67777C-E5C6-47FC-B6FB-28EDCE70E41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717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52B9-6168-40AC-929D-74D14A3B221D}" type="datetimeFigureOut">
              <a:rPr lang="en-IE" smtClean="0"/>
              <a:t>19/01/2022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777C-E5C6-47FC-B6FB-28EDCE70E41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201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3452B9-6168-40AC-929D-74D14A3B221D}" type="datetimeFigureOut">
              <a:rPr lang="en-IE" smtClean="0"/>
              <a:t>19/01/2022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67777C-E5C6-47FC-B6FB-28EDCE70E41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926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52B9-6168-40AC-929D-74D14A3B221D}" type="datetimeFigureOut">
              <a:rPr lang="en-IE" smtClean="0"/>
              <a:t>19/01/2022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067777C-E5C6-47FC-B6FB-28EDCE70E41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757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3452B9-6168-40AC-929D-74D14A3B221D}" type="datetimeFigureOut">
              <a:rPr lang="en-IE" smtClean="0"/>
              <a:t>19/01/2022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67777C-E5C6-47FC-B6FB-28EDCE70E41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58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52B9-6168-40AC-929D-74D14A3B221D}" type="datetimeFigureOut">
              <a:rPr lang="en-IE" smtClean="0"/>
              <a:t>19/01/2022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777C-E5C6-47FC-B6FB-28EDCE70E41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080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52B9-6168-40AC-929D-74D14A3B221D}" type="datetimeFigureOut">
              <a:rPr lang="en-IE" smtClean="0"/>
              <a:t>19/01/2022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777C-E5C6-47FC-B6FB-28EDCE70E41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368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52B9-6168-40AC-929D-74D14A3B221D}" type="datetimeFigureOut">
              <a:rPr lang="en-IE" smtClean="0"/>
              <a:t>19/01/2022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777C-E5C6-47FC-B6FB-28EDCE70E41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325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52B9-6168-40AC-929D-74D14A3B221D}" type="datetimeFigureOut">
              <a:rPr lang="en-IE" smtClean="0"/>
              <a:t>19/01/2022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777C-E5C6-47FC-B6FB-28EDCE70E41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813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3452B9-6168-40AC-929D-74D14A3B221D}" type="datetimeFigureOut">
              <a:rPr lang="en-IE" smtClean="0"/>
              <a:t>19/01/2022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67777C-E5C6-47FC-B6FB-28EDCE70E41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996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52B9-6168-40AC-929D-74D14A3B221D}" type="datetimeFigureOut">
              <a:rPr lang="en-IE" smtClean="0"/>
              <a:t>19/01/2022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777C-E5C6-47FC-B6FB-28EDCE70E41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309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A3452B9-6168-40AC-929D-74D14A3B221D}" type="datetimeFigureOut">
              <a:rPr lang="en-IE" smtClean="0"/>
              <a:t>19/01/2022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067777C-E5C6-47FC-B6FB-28EDCE70E410}" type="slidenum">
              <a:rPr lang="en-IE" smtClean="0"/>
              <a:t>‹#›</a:t>
            </a:fld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832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ynq.readthedocs.io/en/v2.2.1/getting_started/pynq_imag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ynq.readthedocs.io/en/latest/appendix/assign_a_static_ip.html#assign-a-static-ip-addres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ynq:9090/" TargetMode="External"/><Relationship Id="rId2" Type="http://schemas.openxmlformats.org/officeDocument/2006/relationships/hyperlink" Target="http://192.168.2.99:909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nq.readthedocs.io/en/v2.3/overlay_design_methodology/board_settings.html#xdc-constraints-file" TargetMode="External"/><Relationship Id="rId2" Type="http://schemas.openxmlformats.org/officeDocument/2006/relationships/hyperlink" Target="https://pynq.readthedocs.io/en/v2.3/overlay_design_methodology/board_settings.html#vivado-board-fi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FF5D-A18A-4071-9261-DD83799F6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4" y="685800"/>
            <a:ext cx="10257135" cy="1809646"/>
          </a:xfrm>
        </p:spPr>
        <p:txBody>
          <a:bodyPr>
            <a:normAutofit/>
          </a:bodyPr>
          <a:lstStyle/>
          <a:p>
            <a:r>
              <a:rPr lang="en-GB" dirty="0"/>
              <a:t>Xilinx PYNQ z1 Overlay Creation</a:t>
            </a:r>
            <a:br>
              <a:rPr lang="en-GB" dirty="0"/>
            </a:br>
            <a:r>
              <a:rPr lang="en-GB" dirty="0"/>
              <a:t>and Jupyter Notebook Interface</a:t>
            </a:r>
            <a:br>
              <a:rPr lang="en-GB" dirty="0"/>
            </a:br>
            <a:r>
              <a:rPr lang="en-GB" dirty="0"/>
              <a:t>for cb4cled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BD906-44D0-41F3-9821-0489B3EAB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590800"/>
            <a:ext cx="10993546" cy="494966"/>
          </a:xfrm>
        </p:spPr>
        <p:txBody>
          <a:bodyPr/>
          <a:lstStyle/>
          <a:p>
            <a:r>
              <a:rPr lang="en-GB" dirty="0"/>
              <a:t>Abishek Bupathi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00503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BA5F8C-ACF1-427A-9220-952698AA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478" y="665989"/>
            <a:ext cx="7872889" cy="6192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0D4215-45F2-4D3A-B0A2-18CAED4E1FFE}"/>
              </a:ext>
            </a:extLst>
          </p:cNvPr>
          <p:cNvSpPr txBox="1"/>
          <p:nvPr/>
        </p:nvSpPr>
        <p:spPr>
          <a:xfrm>
            <a:off x="433633" y="934930"/>
            <a:ext cx="3817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Completed Block Design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74160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BC77-8FA7-4C6D-BF0A-A408A008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overlay – Generating Overlay files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A128-1069-4F70-8E45-FAE27CD3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71316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 startAt="8"/>
            </a:pPr>
            <a:r>
              <a:rPr lang="en-GB" sz="2000" dirty="0"/>
              <a:t>Auto-assign address to the I/O of CB4CLED from the Address Editor menu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8"/>
            </a:pPr>
            <a:r>
              <a:rPr lang="en-GB" sz="2000" dirty="0"/>
              <a:t> Create HDL Wrapper for the Block Design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8"/>
            </a:pPr>
            <a:r>
              <a:rPr lang="en-GB" sz="2000" dirty="0"/>
              <a:t> Set HDL Wrapper as Top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8"/>
            </a:pPr>
            <a:r>
              <a:rPr lang="en-GB" sz="2000" dirty="0"/>
              <a:t> Generate Bitstream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8"/>
            </a:pPr>
            <a:r>
              <a:rPr lang="en-GB" sz="2000" dirty="0"/>
              <a:t> Export Block Design</a:t>
            </a:r>
          </a:p>
          <a:p>
            <a:pPr marL="0" indent="0">
              <a:buNone/>
            </a:pP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45601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Overview of PYNQ-Z1 Setup and Accessing </a:t>
            </a:r>
            <a:r>
              <a:rPr lang="en-IE" dirty="0" err="1"/>
              <a:t>Jupyter</a:t>
            </a:r>
            <a:r>
              <a:rPr lang="en-IE" dirty="0"/>
              <a:t>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59106"/>
            <a:ext cx="11029615" cy="38967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E" sz="2000" dirty="0"/>
              <a:t>Load PYNQ-Z1 Image onto the microSD and connect to Computer via </a:t>
            </a:r>
            <a:r>
              <a:rPr lang="en-IE" sz="2000" dirty="0" err="1"/>
              <a:t>microUSB</a:t>
            </a:r>
            <a:r>
              <a:rPr lang="en-IE" sz="2000" dirty="0"/>
              <a:t> and Ethernet cable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E" sz="2000" dirty="0"/>
              <a:t>Set static IP for the Ethernet on the Computer (Only when PYNQ board is directly connected to computer via Ethernet Port)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E" sz="2000" dirty="0"/>
              <a:t>Access Linux terminal of PYNQ-Z1 using </a:t>
            </a:r>
            <a:r>
              <a:rPr lang="en-IE" sz="2000" dirty="0" err="1"/>
              <a:t>ComPort</a:t>
            </a:r>
            <a:r>
              <a:rPr lang="en-IE" sz="2000" dirty="0"/>
              <a:t> Serial or </a:t>
            </a:r>
            <a:r>
              <a:rPr lang="en-IE" sz="2000" dirty="0" err="1"/>
              <a:t>ssh</a:t>
            </a:r>
            <a:endParaRPr lang="en-IE" sz="20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E" sz="2000" dirty="0"/>
              <a:t>Access Jupyter Notebook through browser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E" sz="2000" dirty="0"/>
              <a:t>Python program for CB4CLED control using Overlay API</a:t>
            </a:r>
          </a:p>
        </p:txBody>
      </p:sp>
    </p:spTree>
    <p:extLst>
      <p:ext uri="{BB962C8B-B14F-4D97-AF65-F5344CB8AC3E}">
        <p14:creationId xmlns:p14="http://schemas.microsoft.com/office/powerpoint/2010/main" val="302008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BC77-8FA7-4C6D-BF0A-A408A008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 with Pynq-z1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A128-1069-4F70-8E45-FAE27CD3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97369"/>
            <a:ext cx="11029615" cy="4471316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E" sz="2000" dirty="0"/>
              <a:t>Flash a 8GB or more </a:t>
            </a:r>
            <a:r>
              <a:rPr lang="en-IE" sz="2000" dirty="0" err="1"/>
              <a:t>microSD</a:t>
            </a:r>
            <a:r>
              <a:rPr lang="en-IE" sz="2000" dirty="0"/>
              <a:t> card with PYNQ-Z1 Image v2.1 that can be obtained from the pynq.io documentation: </a:t>
            </a:r>
            <a:r>
              <a:rPr lang="en-IE" sz="2000" dirty="0">
                <a:hlinkClick r:id="rId2"/>
              </a:rPr>
              <a:t>PYNQ image — Python productivity for </a:t>
            </a:r>
            <a:r>
              <a:rPr lang="en-IE" sz="2000" dirty="0" err="1">
                <a:hlinkClick r:id="rId2"/>
              </a:rPr>
              <a:t>Zynq</a:t>
            </a:r>
            <a:r>
              <a:rPr lang="en-IE" sz="2000" dirty="0">
                <a:hlinkClick r:id="rId2"/>
              </a:rPr>
              <a:t> (</a:t>
            </a:r>
            <a:r>
              <a:rPr lang="en-IE" sz="2000" dirty="0" err="1">
                <a:hlinkClick r:id="rId2"/>
              </a:rPr>
              <a:t>Pynq</a:t>
            </a:r>
            <a:r>
              <a:rPr lang="en-IE" sz="2000" dirty="0">
                <a:hlinkClick r:id="rId2"/>
              </a:rPr>
              <a:t>) v1.0</a:t>
            </a:r>
            <a:endParaRPr lang="en-IE" sz="2000" dirty="0"/>
          </a:p>
          <a:p>
            <a:pPr marL="0" indent="0">
              <a:buNone/>
            </a:pPr>
            <a:r>
              <a:rPr lang="en-IE" sz="2000" dirty="0"/>
              <a:t>	Win32 Disk Imager, Rufus or </a:t>
            </a:r>
            <a:r>
              <a:rPr lang="en-IE" sz="2000" dirty="0" err="1"/>
              <a:t>Balena</a:t>
            </a:r>
            <a:r>
              <a:rPr lang="en-IE" sz="2000" dirty="0"/>
              <a:t> Etcher can be used for writing the Image to SD card.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 startAt="2"/>
            </a:pPr>
            <a:r>
              <a:rPr lang="en-IE" sz="2000" dirty="0"/>
              <a:t>Insert the </a:t>
            </a:r>
            <a:r>
              <a:rPr lang="en-IE" sz="2000" dirty="0" err="1"/>
              <a:t>microSD</a:t>
            </a:r>
            <a:r>
              <a:rPr lang="en-IE" sz="2000" dirty="0"/>
              <a:t> card into the card slot at the back of PYNQ-Z1 board [3]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 startAt="2"/>
            </a:pPr>
            <a:r>
              <a:rPr lang="en-IE" sz="2000" dirty="0"/>
              <a:t>Connect to the computer via </a:t>
            </a:r>
            <a:r>
              <a:rPr lang="en-IE" sz="2000" dirty="0" err="1"/>
              <a:t>microUSB</a:t>
            </a:r>
            <a:r>
              <a:rPr lang="en-IE" sz="2000" dirty="0"/>
              <a:t> [4]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IE" sz="2000" dirty="0"/>
              <a:t>Connect one end of Ethernet cable to the Ethernet port on the board and other end either to a router or Ethernet port on the Computer [5]</a:t>
            </a:r>
          </a:p>
        </p:txBody>
      </p:sp>
    </p:spTree>
    <p:extLst>
      <p:ext uri="{BB962C8B-B14F-4D97-AF65-F5344CB8AC3E}">
        <p14:creationId xmlns:p14="http://schemas.microsoft.com/office/powerpoint/2010/main" val="2148355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../_images/pynqz1_setup.jpg"/>
          <p:cNvSpPr>
            <a:spLocks noChangeAspect="1" noChangeArrowheads="1"/>
          </p:cNvSpPr>
          <p:nvPr/>
        </p:nvSpPr>
        <p:spPr bwMode="auto">
          <a:xfrm>
            <a:off x="155574" y="-144463"/>
            <a:ext cx="3643341" cy="364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23" y="3429000"/>
            <a:ext cx="5626677" cy="33474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3576" y="914400"/>
            <a:ext cx="9090377" cy="36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5"/>
            </a:pPr>
            <a:r>
              <a:rPr lang="en-IE" dirty="0"/>
              <a:t>Change the Jumper JP4 to connect SD pins on the board [1]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5"/>
            </a:pPr>
            <a:r>
              <a:rPr lang="en-IE" dirty="0"/>
              <a:t>Connect USB pin using another Jumper on JP5 port to get power supply from USB [2]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5"/>
            </a:pPr>
            <a:r>
              <a:rPr lang="en-IE" dirty="0"/>
              <a:t>After completing all the connections, the board can be turned on using the Power switch [6]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5"/>
            </a:pPr>
            <a:r>
              <a:rPr lang="en-IE" dirty="0"/>
              <a:t>Red LED near power switch will light up indicating power supply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5"/>
            </a:pPr>
            <a:r>
              <a:rPr lang="en-IE" dirty="0"/>
              <a:t>Green LED (LED2) will turn on as the board starts to boot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IE" dirty="0"/>
              <a:t>4 Green LEDs near switch and 2 Blue LEDs with flash when</a:t>
            </a:r>
          </a:p>
          <a:p>
            <a:pPr>
              <a:lnSpc>
                <a:spcPct val="150000"/>
              </a:lnSpc>
            </a:pPr>
            <a:r>
              <a:rPr lang="en-IE" dirty="0"/>
              <a:t>	the board becomes operational</a:t>
            </a:r>
          </a:p>
        </p:txBody>
      </p:sp>
    </p:spTree>
    <p:extLst>
      <p:ext uri="{BB962C8B-B14F-4D97-AF65-F5344CB8AC3E}">
        <p14:creationId xmlns:p14="http://schemas.microsoft.com/office/powerpoint/2010/main" val="2522297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assign static Ip on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445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E" dirty="0"/>
              <a:t>On Windows: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Go to Control Panel -&gt; Network and Internet -&gt; Network Connections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Find your Ethernet network interface, usually </a:t>
            </a:r>
            <a:r>
              <a:rPr lang="en-IE" i="1" dirty="0"/>
              <a:t>Local Area Connection</a:t>
            </a:r>
            <a:endParaRPr lang="en-IE" dirty="0"/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Double click on the network interface to open it, and click on </a:t>
            </a:r>
            <a:r>
              <a:rPr lang="en-IE" i="1" dirty="0"/>
              <a:t>Properties</a:t>
            </a:r>
            <a:endParaRPr lang="en-IE" dirty="0"/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Select Internet Protocol Version 4 (TCP/IPv4) and click </a:t>
            </a:r>
            <a:r>
              <a:rPr lang="en-IE" i="1" dirty="0"/>
              <a:t>Properties</a:t>
            </a:r>
            <a:endParaRPr lang="en-IE" dirty="0"/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Select </a:t>
            </a:r>
            <a:r>
              <a:rPr lang="en-IE" i="1" dirty="0"/>
              <a:t>Use the following IP address</a:t>
            </a:r>
            <a:endParaRPr lang="en-IE" dirty="0"/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Set the IP address to 192.168.2.1 (or any other address in the same range as the board)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Set the subnet mask to 255.255.255.0 and click </a:t>
            </a:r>
            <a:r>
              <a:rPr lang="en-IE" b="1" dirty="0"/>
              <a:t>OK</a:t>
            </a:r>
          </a:p>
          <a:p>
            <a:pPr marL="342900" indent="-342900">
              <a:buFont typeface="+mj-lt"/>
              <a:buAutoNum type="arabicPeriod"/>
            </a:pPr>
            <a:endParaRPr lang="en-IE" b="1" dirty="0"/>
          </a:p>
          <a:p>
            <a:pPr marL="0" indent="0">
              <a:buNone/>
            </a:pPr>
            <a:r>
              <a:rPr lang="en-IE" dirty="0"/>
              <a:t>For Mac OS and Linux please follow the steps in the PYNQ Documentations:  </a:t>
            </a:r>
            <a:r>
              <a:rPr lang="en-IE" dirty="0">
                <a:hlinkClick r:id="rId2"/>
              </a:rPr>
              <a:t>Assign a static IP address — Python productivity for Zynq (Pynq)</a:t>
            </a:r>
            <a:endParaRPr lang="en-IE" dirty="0"/>
          </a:p>
          <a:p>
            <a:pPr marL="342900" indent="-342900">
              <a:buFont typeface="+mj-lt"/>
              <a:buAutoNum type="arabicPeriod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24408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pynq-z1 Linux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7824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IE" dirty="0"/>
              <a:t>Method 1: Using </a:t>
            </a:r>
            <a:r>
              <a:rPr lang="en-IE" dirty="0" err="1"/>
              <a:t>ssh</a:t>
            </a:r>
            <a:endParaRPr lang="en-IE" dirty="0"/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IE" dirty="0"/>
              <a:t>Install PuTTY, a free </a:t>
            </a:r>
            <a:r>
              <a:rPr lang="en-IE" dirty="0" err="1"/>
              <a:t>ssh</a:t>
            </a:r>
            <a:r>
              <a:rPr lang="en-IE" dirty="0"/>
              <a:t> client - </a:t>
            </a:r>
            <a:r>
              <a:rPr lang="en-GB" dirty="0">
                <a:hlinkClick r:id="rId2"/>
              </a:rPr>
              <a:t>Download PuTTY - a free SSH and telnet client for Windows</a:t>
            </a:r>
            <a:endParaRPr lang="en-IE" dirty="0"/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IE" dirty="0"/>
              <a:t>Select Connection type to </a:t>
            </a:r>
            <a:r>
              <a:rPr lang="en-IE" dirty="0" err="1"/>
              <a:t>ssh</a:t>
            </a:r>
            <a:r>
              <a:rPr lang="en-IE" dirty="0"/>
              <a:t> 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IE" dirty="0"/>
              <a:t>Give the Host Name address to 192.168.2.99 (IP Address of PYNQ-Z1)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IE" dirty="0"/>
              <a:t>Set port to 22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IE" dirty="0"/>
              <a:t>Click on Open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IE" dirty="0"/>
              <a:t>Username: </a:t>
            </a:r>
            <a:r>
              <a:rPr lang="en-IE" dirty="0" err="1"/>
              <a:t>xilinx</a:t>
            </a:r>
            <a:r>
              <a:rPr lang="en-IE" dirty="0"/>
              <a:t>     password: </a:t>
            </a:r>
            <a:r>
              <a:rPr lang="en-IE" dirty="0" err="1"/>
              <a:t>xilinx</a:t>
            </a:r>
            <a:endParaRPr lang="en-IE" dirty="0"/>
          </a:p>
          <a:p>
            <a:pPr marL="0" indent="0">
              <a:lnSpc>
                <a:spcPct val="220000"/>
              </a:lnSpc>
              <a:buNone/>
            </a:pP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F95FF-FDDF-44FC-8BC6-840C59F74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068" y="3637147"/>
            <a:ext cx="2947739" cy="292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3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pynq-z1 Linux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97616"/>
            <a:ext cx="11029615" cy="433668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IE" dirty="0"/>
              <a:t>Method 2: Using </a:t>
            </a:r>
            <a:r>
              <a:rPr lang="en-IE" dirty="0" err="1"/>
              <a:t>ComPort</a:t>
            </a:r>
            <a:endParaRPr lang="en-IE" dirty="0"/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IE" dirty="0"/>
              <a:t>Open Device Manager and find the Port for USB Serial Port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IE" dirty="0"/>
              <a:t>Open </a:t>
            </a:r>
            <a:r>
              <a:rPr lang="en-IE" dirty="0" err="1"/>
              <a:t>PuTTY</a:t>
            </a:r>
            <a:r>
              <a:rPr lang="en-IE" dirty="0"/>
              <a:t> and select Serial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IE" dirty="0"/>
              <a:t>Enter Serial line to the </a:t>
            </a:r>
            <a:r>
              <a:rPr lang="en-IE" dirty="0" err="1"/>
              <a:t>ComPort</a:t>
            </a:r>
            <a:r>
              <a:rPr lang="en-IE" dirty="0"/>
              <a:t> of the PYNQ-Z1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IE" dirty="0"/>
              <a:t>Set Speed to 115200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IE" dirty="0"/>
              <a:t>Click on Open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IE" dirty="0"/>
              <a:t>Username: </a:t>
            </a:r>
            <a:r>
              <a:rPr lang="en-IE" dirty="0" err="1"/>
              <a:t>xilinx</a:t>
            </a:r>
            <a:r>
              <a:rPr lang="en-IE" dirty="0"/>
              <a:t>     password: </a:t>
            </a:r>
            <a:r>
              <a:rPr lang="en-IE" dirty="0" err="1"/>
              <a:t>xilinx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83818-AE61-401B-AA02-984D35131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030" y="2318741"/>
            <a:ext cx="3735849" cy="36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77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8AFD-CB93-4B1C-A66E-30A11274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Jupyter notebook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4518B-C024-48E5-B8CC-7928F0B7B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If the PYNQ-Z1 is connected directly to Computer then browse to </a:t>
            </a:r>
            <a:r>
              <a:rPr lang="en-IE" sz="2000" b="0" i="0" u="none" strike="noStrike" dirty="0">
                <a:solidFill>
                  <a:srgbClr val="2980B9"/>
                </a:solidFill>
                <a:effectLst/>
                <a:latin typeface="Lato" panose="020F0502020204030203" pitchFamily="34" charset="0"/>
                <a:hlinkClick r:id="rId2"/>
              </a:rPr>
              <a:t>http//192.168.2.99:9090</a:t>
            </a:r>
            <a:r>
              <a:rPr lang="en-GB" sz="2000" dirty="0"/>
              <a:t> in the Computer Browser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When connected to Network Router then go to</a:t>
            </a:r>
            <a:r>
              <a:rPr lang="en-IE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IE" sz="2000" b="0" i="0" u="none" strike="noStrike" dirty="0">
                <a:solidFill>
                  <a:srgbClr val="2980B9"/>
                </a:solidFill>
                <a:effectLst/>
                <a:latin typeface="Lato" panose="020F0502020204030203" pitchFamily="34" charset="0"/>
                <a:hlinkClick r:id="rId3"/>
              </a:rPr>
              <a:t>http://pynq:9090</a:t>
            </a:r>
            <a:r>
              <a:rPr lang="en-IE" sz="2000" b="0" i="0" u="none" strike="noStrike" dirty="0">
                <a:solidFill>
                  <a:srgbClr val="2980B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sz="2000" dirty="0"/>
              <a:t>in the browser</a:t>
            </a:r>
            <a:endParaRPr lang="en-I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ED208-27C2-4D9E-B0D7-72FC13FF8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169" y="4422271"/>
            <a:ext cx="7899662" cy="243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8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1319-0FF0-40EC-9832-3B35EBA0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Overlay files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4B13-AF98-4397-A50E-B65EE96D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8096"/>
            <a:ext cx="11029615" cy="4417528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000" b="0" i="0" u="none" strike="noStrike" baseline="0" dirty="0">
                <a:latin typeface="CIDFont+F1"/>
              </a:rPr>
              <a:t>Overlay File Locations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2000" dirty="0">
                <a:latin typeface="CIDFont+F1"/>
              </a:rPr>
              <a:t>	</a:t>
            </a:r>
            <a:r>
              <a:rPr lang="en-GB" sz="2000" b="0" i="0" u="none" strike="noStrike" baseline="0" dirty="0">
                <a:latin typeface="CIDFont+F1"/>
              </a:rPr>
              <a:t>.bit – cb4cled.runs\impl_1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IE" sz="2000" b="0" i="0" u="none" strike="noStrike" baseline="0" dirty="0">
                <a:latin typeface="CIDFont+F1"/>
              </a:rPr>
              <a:t>	.</a:t>
            </a:r>
            <a:r>
              <a:rPr lang="en-IE" sz="2000" b="0" i="0" u="none" strike="noStrike" baseline="0" dirty="0" err="1">
                <a:latin typeface="CIDFont+F1"/>
              </a:rPr>
              <a:t>hwh</a:t>
            </a:r>
            <a:r>
              <a:rPr lang="en-IE" sz="2000" b="0" i="0" u="none" strike="noStrike" baseline="0" dirty="0">
                <a:latin typeface="CIDFont+F1"/>
              </a:rPr>
              <a:t> – cb4cled.srcs\sources_1\bd\design_1\</a:t>
            </a:r>
            <a:r>
              <a:rPr lang="en-IE" sz="2000" b="0" i="0" u="none" strike="noStrike" baseline="0" dirty="0" err="1">
                <a:latin typeface="CIDFont+F1"/>
              </a:rPr>
              <a:t>hw_handoff</a:t>
            </a:r>
            <a:endParaRPr lang="en-IE" sz="2000" b="0" i="0" u="none" strike="noStrike" baseline="0" dirty="0">
              <a:latin typeface="CIDFont+F1"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IE" sz="2000" dirty="0">
                <a:latin typeface="CIDFont+F1"/>
              </a:rPr>
              <a:t>	.</a:t>
            </a:r>
            <a:r>
              <a:rPr lang="en-IE" sz="2000" b="0" i="0" u="none" strike="noStrike" baseline="0" dirty="0" err="1">
                <a:latin typeface="CIDFont+F1"/>
              </a:rPr>
              <a:t>tcl</a:t>
            </a:r>
            <a:r>
              <a:rPr lang="en-IE" sz="2000" b="0" i="0" u="none" strike="noStrike" baseline="0" dirty="0">
                <a:latin typeface="CIDFont+F1"/>
              </a:rPr>
              <a:t> – Project directory</a:t>
            </a:r>
            <a:endParaRPr lang="en-IE" sz="2000" dirty="0">
              <a:latin typeface="CIDFont+F1"/>
            </a:endParaRPr>
          </a:p>
          <a:p>
            <a:pPr>
              <a:lnSpc>
                <a:spcPct val="200000"/>
              </a:lnSpc>
            </a:pPr>
            <a:r>
              <a:rPr lang="en-IE" sz="2000" dirty="0">
                <a:latin typeface="CIDFont+F1"/>
              </a:rPr>
              <a:t>Create new directory in Jupyter Notebook</a:t>
            </a:r>
          </a:p>
          <a:p>
            <a:pPr>
              <a:lnSpc>
                <a:spcPct val="200000"/>
              </a:lnSpc>
            </a:pPr>
            <a:r>
              <a:rPr lang="en-IE" sz="2000" dirty="0">
                <a:latin typeface="CIDFont+F1"/>
              </a:rPr>
              <a:t>Upload the Overlay files into the newly created directory</a:t>
            </a:r>
          </a:p>
        </p:txBody>
      </p:sp>
    </p:spTree>
    <p:extLst>
      <p:ext uri="{BB962C8B-B14F-4D97-AF65-F5344CB8AC3E}">
        <p14:creationId xmlns:p14="http://schemas.microsoft.com/office/powerpoint/2010/main" val="329244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926C-FAD5-43C1-8759-CEAEC9D5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CB4CLED Counter signal dictionary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86E20-C7EB-42D8-BDA6-6D2B2B11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72" y="2355540"/>
            <a:ext cx="9013211" cy="38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95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A49A-9357-4002-891F-A7391DD0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python overlay </a:t>
            </a:r>
            <a:r>
              <a:rPr lang="en-GB" dirty="0" err="1"/>
              <a:t>APi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C3E64-23AF-429F-87D3-D8F1E9710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92022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IE" sz="2000" dirty="0"/>
              <a:t>Create new Python Notebook</a:t>
            </a:r>
          </a:p>
          <a:p>
            <a:pPr>
              <a:lnSpc>
                <a:spcPct val="200000"/>
              </a:lnSpc>
            </a:pPr>
            <a:r>
              <a:rPr lang="en-IE" sz="2000" dirty="0"/>
              <a:t>Import Overlay class from </a:t>
            </a:r>
            <a:r>
              <a:rPr lang="en-IE" sz="2000" dirty="0" err="1"/>
              <a:t>pynq</a:t>
            </a:r>
            <a:r>
              <a:rPr lang="en-IE" sz="2000" dirty="0"/>
              <a:t> Library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E" sz="2000" dirty="0"/>
              <a:t>	</a:t>
            </a:r>
            <a:r>
              <a:rPr lang="en-IE" sz="1600" dirty="0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from</a:t>
            </a:r>
            <a:r>
              <a:rPr lang="en-IE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IE" sz="16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pynq</a:t>
            </a:r>
            <a:r>
              <a:rPr lang="en-IE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IE" sz="1600" dirty="0">
                <a:solidFill>
                  <a:schemeClr val="accent6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import</a:t>
            </a:r>
            <a:r>
              <a:rPr lang="en-IE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Overlay</a:t>
            </a:r>
          </a:p>
          <a:p>
            <a:pPr>
              <a:lnSpc>
                <a:spcPct val="200000"/>
              </a:lnSpc>
            </a:pPr>
            <a:r>
              <a:rPr lang="en-IE" sz="2000" dirty="0"/>
              <a:t>Instantiate the CB4CLED Overlay by specifying the bitstream file name and creating an overlay object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E" sz="2000" dirty="0"/>
              <a:t>	</a:t>
            </a:r>
            <a:r>
              <a:rPr lang="en-IE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counter = Overlay(</a:t>
            </a:r>
            <a:r>
              <a:rPr lang="en-IE" sz="1600" dirty="0">
                <a:solidFill>
                  <a:srgbClr val="C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“cb4cled_design.bit"</a:t>
            </a:r>
            <a:r>
              <a:rPr lang="en-IE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</a:t>
            </a:r>
            <a:endParaRPr lang="en-IE" sz="2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77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672B-BFD3-4AA6-BDA0-AFCA0521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Overlay </a:t>
            </a:r>
            <a:r>
              <a:rPr lang="en-GB" dirty="0" err="1"/>
              <a:t>api</a:t>
            </a:r>
            <a:r>
              <a:rPr lang="en-GB" dirty="0"/>
              <a:t>: read and write signals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91E98-0B5A-4C0D-A044-9DE838B30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80280"/>
          </a:xfrm>
        </p:spPr>
        <p:txBody>
          <a:bodyPr>
            <a:normAutofit/>
          </a:bodyPr>
          <a:lstStyle/>
          <a:p>
            <a:r>
              <a:rPr lang="en-GB" sz="2000" dirty="0"/>
              <a:t>Check the available signals of the counter using</a:t>
            </a:r>
          </a:p>
          <a:p>
            <a:pPr marL="0" indent="0">
              <a:buNone/>
            </a:pPr>
            <a:r>
              <a:rPr lang="en-GB" sz="2000" dirty="0"/>
              <a:t>	</a:t>
            </a:r>
            <a:r>
              <a:rPr lang="en-GB" sz="16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counter.ip_dict.keys</a:t>
            </a:r>
            <a:r>
              <a:rPr lang="en-GB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</a:t>
            </a:r>
          </a:p>
          <a:p>
            <a:pPr>
              <a:lnSpc>
                <a:spcPct val="300000"/>
              </a:lnSpc>
            </a:pPr>
            <a:r>
              <a:rPr lang="en-IE" sz="2000" dirty="0"/>
              <a:t>Writing data to the signals</a:t>
            </a:r>
          </a:p>
          <a:p>
            <a:pPr marL="324000" lvl="1" indent="0">
              <a:buNone/>
            </a:pPr>
            <a:r>
              <a:rPr lang="en-IE" sz="1800" dirty="0"/>
              <a:t>Example: </a:t>
            </a:r>
            <a:r>
              <a:rPr lang="en-IE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ce.write</a:t>
            </a:r>
            <a:r>
              <a:rPr lang="en-IE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IE" dirty="0">
                <a:solidFill>
                  <a:srgbClr val="C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IE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IE" dirty="0">
                <a:solidFill>
                  <a:srgbClr val="C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IE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 </a:t>
            </a:r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# write(offset, value)</a:t>
            </a:r>
            <a:endParaRPr lang="en-IE" sz="2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lnSpc>
                <a:spcPct val="300000"/>
              </a:lnSpc>
            </a:pPr>
            <a:r>
              <a:rPr lang="en-IE" sz="2000" dirty="0"/>
              <a:t>Reading data from the signals</a:t>
            </a:r>
          </a:p>
          <a:p>
            <a:pPr marL="324000" lvl="1" indent="0">
              <a:buNone/>
            </a:pPr>
            <a:r>
              <a:rPr lang="en-IE" sz="1800" dirty="0"/>
              <a:t>Example: </a:t>
            </a:r>
            <a:r>
              <a:rPr lang="en-IE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count_value</a:t>
            </a:r>
            <a:r>
              <a:rPr lang="en-IE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IE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count.read</a:t>
            </a:r>
            <a:r>
              <a:rPr lang="en-IE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14D40-1633-41DF-AD5C-AD36CF6F5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765" y="2804013"/>
            <a:ext cx="5201042" cy="62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0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F678-5879-41E1-8138-B9276910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program for cb4cled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EB67-A4DE-48E3-A8FE-83670102A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98210"/>
          </a:xfrm>
        </p:spPr>
        <p:txBody>
          <a:bodyPr anchor="t">
            <a:normAutofit fontScale="62500" lnSpcReduction="20000"/>
          </a:bodyPr>
          <a:lstStyle/>
          <a:p>
            <a:r>
              <a:rPr lang="en-GB" sz="4200" dirty="0"/>
              <a:t>Setting default values and Reset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IE" sz="2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load.write</a:t>
            </a: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(0, 0)</a:t>
            </a:r>
          </a:p>
          <a:p>
            <a:pPr marL="0" indent="0">
              <a:buNone/>
            </a:pP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IE" sz="2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ce.write</a:t>
            </a: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(0, 0)</a:t>
            </a:r>
          </a:p>
          <a:p>
            <a:pPr marL="0" indent="0">
              <a:buNone/>
            </a:pP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IE" sz="2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up.write</a:t>
            </a: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1)		# Setting up signal to high</a:t>
            </a:r>
          </a:p>
          <a:p>
            <a:pPr marL="0" indent="0">
              <a:buNone/>
            </a:pP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IE" sz="2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rst.write</a:t>
            </a: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1)		# Asserting reset</a:t>
            </a:r>
          </a:p>
          <a:p>
            <a:pPr marL="0" indent="0">
              <a:buNone/>
            </a:pPr>
            <a:endParaRPr lang="en-IE" sz="2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IE" sz="2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clk.write</a:t>
            </a: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1)		# Rising clock edge</a:t>
            </a:r>
          </a:p>
          <a:p>
            <a:pPr marL="0" indent="0">
              <a:buNone/>
            </a:pP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IE" sz="2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clk.write</a:t>
            </a: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0)		# Falling clock edge</a:t>
            </a:r>
          </a:p>
          <a:p>
            <a:pPr marL="0" indent="0">
              <a:buNone/>
            </a:pPr>
            <a:endParaRPr lang="en-IE" sz="2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IE" sz="2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rst.write</a:t>
            </a: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0)		# Setting reset signal back to 0</a:t>
            </a:r>
          </a:p>
          <a:p>
            <a:pPr marL="0" indent="0">
              <a:buNone/>
            </a:pP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IE" sz="2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clk.write</a:t>
            </a: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(0, 1)</a:t>
            </a:r>
          </a:p>
          <a:p>
            <a:pPr marL="0" indent="0">
              <a:buNone/>
            </a:pP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IE" sz="2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clk.write</a:t>
            </a: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(0, 0)</a:t>
            </a:r>
          </a:p>
        </p:txBody>
      </p:sp>
    </p:spTree>
    <p:extLst>
      <p:ext uri="{BB962C8B-B14F-4D97-AF65-F5344CB8AC3E}">
        <p14:creationId xmlns:p14="http://schemas.microsoft.com/office/powerpoint/2010/main" val="65391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F678-5879-41E1-8138-B9276910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program for cb4cled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EB67-A4DE-48E3-A8FE-83670102A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98210"/>
          </a:xfrm>
        </p:spPr>
        <p:txBody>
          <a:bodyPr anchor="t">
            <a:normAutofit fontScale="55000" lnSpcReduction="20000"/>
          </a:bodyPr>
          <a:lstStyle/>
          <a:p>
            <a:r>
              <a:rPr lang="en-IE" sz="4200" dirty="0"/>
              <a:t>Loading data onto Counter and setting up count</a:t>
            </a:r>
            <a:endParaRPr lang="en-GB" sz="4200" dirty="0"/>
          </a:p>
          <a:p>
            <a:pPr marL="0" indent="0">
              <a:buNone/>
            </a:pP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</a:p>
          <a:p>
            <a:pPr marL="0" indent="0">
              <a:buNone/>
            </a:pP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# Load Data</a:t>
            </a:r>
          </a:p>
          <a:p>
            <a:pPr marL="0" indent="0">
              <a:buNone/>
            </a:pP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IE" sz="2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loadDat.write</a:t>
            </a: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int('4', 16))			# Loading value 4 onto counter</a:t>
            </a:r>
          </a:p>
          <a:p>
            <a:pPr marL="0" indent="0">
              <a:buNone/>
            </a:pP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IE" sz="2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load.write</a:t>
            </a: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1)						# Asserting load signal</a:t>
            </a:r>
          </a:p>
          <a:p>
            <a:pPr marL="0" indent="0">
              <a:buNone/>
            </a:pP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IE" sz="2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clk.write</a:t>
            </a: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1)						# Rising clock edge</a:t>
            </a:r>
          </a:p>
          <a:p>
            <a:pPr marL="0" indent="0">
              <a:buNone/>
            </a:pP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IE" sz="2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clk.write</a:t>
            </a: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0)						# Falling clock edge</a:t>
            </a:r>
          </a:p>
          <a:p>
            <a:pPr marL="0" indent="0">
              <a:buNone/>
            </a:pP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IE" sz="2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load.write</a:t>
            </a: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0)						# Setting load signal to low</a:t>
            </a:r>
          </a:p>
          <a:p>
            <a:pPr marL="0" indent="0">
              <a:buNone/>
            </a:pPr>
            <a:endParaRPr lang="en-IE" sz="2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# Set  up counter</a:t>
            </a:r>
          </a:p>
          <a:p>
            <a:pPr marL="0" indent="0">
              <a:buNone/>
            </a:pP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IE" sz="2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up.write</a:t>
            </a: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1)						# Setting up signal to high</a:t>
            </a:r>
          </a:p>
          <a:p>
            <a:pPr marL="0" indent="0">
              <a:buNone/>
            </a:pP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IE" sz="2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clk.write</a:t>
            </a: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1)						# Rising clock edge</a:t>
            </a:r>
          </a:p>
          <a:p>
            <a:pPr marL="0" indent="0">
              <a:buNone/>
            </a:pP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IE" sz="2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clk.write</a:t>
            </a: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0)						# Falling clock edge</a:t>
            </a:r>
          </a:p>
          <a:p>
            <a:pPr marL="0" indent="0">
              <a:buNone/>
            </a:pP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</a:p>
          <a:p>
            <a:pPr marL="0" indent="0">
              <a:buNone/>
            </a:pP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print("Loaded value: ", </a:t>
            </a:r>
            <a:r>
              <a:rPr lang="en-IE" sz="2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count.read</a:t>
            </a:r>
            <a:r>
              <a:rPr lang="en-IE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())	# Reading count signal</a:t>
            </a:r>
          </a:p>
        </p:txBody>
      </p:sp>
    </p:spTree>
    <p:extLst>
      <p:ext uri="{BB962C8B-B14F-4D97-AF65-F5344CB8AC3E}">
        <p14:creationId xmlns:p14="http://schemas.microsoft.com/office/powerpoint/2010/main" val="1815067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F678-5879-41E1-8138-B9276910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program for cb4cled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EB67-A4DE-48E3-A8FE-83670102A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98210"/>
          </a:xfrm>
        </p:spPr>
        <p:txBody>
          <a:bodyPr anchor="t">
            <a:normAutofit fontScale="40000" lnSpcReduction="20000"/>
          </a:bodyPr>
          <a:lstStyle/>
          <a:p>
            <a:r>
              <a:rPr lang="en-IE" sz="5000" dirty="0"/>
              <a:t>Activating the Counter and reading output</a:t>
            </a:r>
          </a:p>
          <a:p>
            <a:pPr marL="0" indent="0">
              <a:buNone/>
            </a:pPr>
            <a:r>
              <a:rPr lang="en-IE" sz="25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endParaRPr lang="en-IE" sz="2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IE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IE" sz="2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clk.write</a:t>
            </a:r>
            <a:r>
              <a:rPr lang="en-IE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(0, 0)</a:t>
            </a:r>
          </a:p>
          <a:p>
            <a:pPr marL="0" indent="0">
              <a:buNone/>
            </a:pPr>
            <a:r>
              <a:rPr lang="en-IE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IE" sz="2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clk.write</a:t>
            </a:r>
            <a:r>
              <a:rPr lang="en-IE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(0, 1)</a:t>
            </a:r>
          </a:p>
          <a:p>
            <a:pPr marL="0" indent="0">
              <a:buNone/>
            </a:pPr>
            <a:r>
              <a:rPr lang="en-IE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IE" sz="2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ce.write</a:t>
            </a:r>
            <a:r>
              <a:rPr lang="en-IE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1)					# Asserting Chip Enable</a:t>
            </a:r>
          </a:p>
          <a:p>
            <a:pPr marL="0" indent="0">
              <a:buNone/>
            </a:pPr>
            <a:endParaRPr lang="en-IE" sz="2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IE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print("</a:t>
            </a:r>
            <a:r>
              <a:rPr lang="en-IE" sz="2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ceo</a:t>
            </a:r>
            <a:r>
              <a:rPr lang="en-IE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", </a:t>
            </a:r>
            <a:r>
              <a:rPr lang="en-IE" sz="2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ceo.read</a:t>
            </a:r>
            <a:r>
              <a:rPr lang="en-IE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())		# Reading </a:t>
            </a:r>
            <a:r>
              <a:rPr lang="en-IE" sz="2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ceo</a:t>
            </a:r>
            <a:r>
              <a:rPr lang="en-IE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signal</a:t>
            </a:r>
          </a:p>
          <a:p>
            <a:pPr marL="0" indent="0">
              <a:buNone/>
            </a:pPr>
            <a:endParaRPr lang="en-IE" sz="2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IE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IE" sz="2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clk.write</a:t>
            </a:r>
            <a:r>
              <a:rPr lang="en-IE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(0, 0)</a:t>
            </a:r>
          </a:p>
          <a:p>
            <a:pPr marL="0" indent="0">
              <a:buNone/>
            </a:pPr>
            <a:r>
              <a:rPr lang="en-IE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IE" sz="2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clk.write</a:t>
            </a:r>
            <a:r>
              <a:rPr lang="en-IE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(0, 1)</a:t>
            </a:r>
          </a:p>
          <a:p>
            <a:pPr marL="0" indent="0">
              <a:buNone/>
            </a:pPr>
            <a:r>
              <a:rPr lang="en-IE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IE" sz="2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ce.write</a:t>
            </a:r>
            <a:r>
              <a:rPr lang="en-IE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0)					# Setting chip enable to low</a:t>
            </a:r>
          </a:p>
          <a:p>
            <a:pPr marL="0" indent="0">
              <a:buNone/>
            </a:pPr>
            <a:r>
              <a:rPr lang="en-IE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IE" sz="2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clk.write</a:t>
            </a:r>
            <a:r>
              <a:rPr lang="en-IE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(0, 1)</a:t>
            </a:r>
          </a:p>
          <a:p>
            <a:pPr marL="0" indent="0">
              <a:buNone/>
            </a:pPr>
            <a:r>
              <a:rPr lang="en-IE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IE" sz="2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clk.write</a:t>
            </a:r>
            <a:r>
              <a:rPr lang="en-IE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(0, 0)</a:t>
            </a:r>
          </a:p>
          <a:p>
            <a:pPr marL="0" indent="0">
              <a:buNone/>
            </a:pPr>
            <a:endParaRPr lang="en-IE" sz="2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IE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print("TC: ", </a:t>
            </a:r>
            <a:r>
              <a:rPr lang="en-IE" sz="2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TC.read</a:t>
            </a:r>
            <a:r>
              <a:rPr lang="en-IE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())			# Reading TC signal</a:t>
            </a:r>
          </a:p>
          <a:p>
            <a:pPr marL="0" indent="0">
              <a:buNone/>
            </a:pPr>
            <a:r>
              <a:rPr lang="en-IE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print("Count: ", </a:t>
            </a:r>
            <a:r>
              <a:rPr lang="en-IE" sz="2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count.read</a:t>
            </a:r>
            <a:r>
              <a:rPr lang="en-IE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())		# Reading count value</a:t>
            </a:r>
          </a:p>
          <a:p>
            <a:pPr marL="0" indent="0">
              <a:buNone/>
            </a:pPr>
            <a:endParaRPr lang="en-IE" sz="2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IE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IE" sz="2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clk.write</a:t>
            </a:r>
            <a:r>
              <a:rPr lang="en-IE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(0, 0)</a:t>
            </a:r>
          </a:p>
        </p:txBody>
      </p:sp>
    </p:spTree>
    <p:extLst>
      <p:ext uri="{BB962C8B-B14F-4D97-AF65-F5344CB8AC3E}">
        <p14:creationId xmlns:p14="http://schemas.microsoft.com/office/powerpoint/2010/main" val="40732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D0CF-DB39-4DE0-B74B-21CBC587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Cb4cled elaborated schematics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22C09-FF38-40C3-811F-83C9FF2D9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45" y="1952207"/>
            <a:ext cx="9129710" cy="427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4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02BA-F1CE-4088-B2E4-A14E00A7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Cb4cled testbench simulation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621D9-8797-4C3D-BEE6-67752BBD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40602"/>
            <a:ext cx="11029070" cy="451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0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4564-9BBD-4508-8C2A-B31A04B0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Cb4cled Vivado project structure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DE935-F272-4D36-A74C-AA64A771A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450" y="2168166"/>
            <a:ext cx="3927099" cy="429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8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2811-8408-4136-9D9A-5BDD6F0A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  <a:endParaRPr lang="en-I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8E8934-C395-44F1-90E2-DE235230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5681"/>
            <a:ext cx="10515600" cy="462951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Assume knowledge of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Installation of Vivado 2019.1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Creation of Vivado 2019.1 project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Creation of CB4CLED.vhd vhdl model, testbench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FPGA technology xc7z020 / Package 400-1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When adding VHDL design sources in Vivado, do not select “Copy sources into project”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Simulation / timing diagram analysis; set CB4CLED_TB.vhd as top level in ‘simulation sources’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VHDL synthesis; set CB4CLED.vhd as top level in ‘design sources’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New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Application of hardware pin constraints and generate FPGA configuration bitstream file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XDC - Xilinx design constraints, based on TCL scripting language, contains timing and physical 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Local FPGA (PYNQ-Z1) prototype/test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123103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C454-07E4-4697-A84C-3F4A72B6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the system</a:t>
            </a:r>
            <a:endParaRPr lang="en-IE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E99B38F-746C-46CA-8CB0-2C92DED60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777" y="2200078"/>
            <a:ext cx="6748196" cy="4332697"/>
          </a:xfrm>
        </p:spPr>
      </p:pic>
    </p:spTree>
    <p:extLst>
      <p:ext uri="{BB962C8B-B14F-4D97-AF65-F5344CB8AC3E}">
        <p14:creationId xmlns:p14="http://schemas.microsoft.com/office/powerpoint/2010/main" val="39923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81C7-CF03-4972-B69D-D8C94616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overlay – project settings for pynq-z1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9B01-A310-4521-B94E-0CFAB320D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6373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6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dirty="0"/>
              <a:t>Download and add PYNQ-Z1 board file to the C:\Xilinx\Vivado\2019.1\data\boards\board_files directory - </a:t>
            </a:r>
            <a:r>
              <a:rPr lang="en-GB" sz="2000" dirty="0">
                <a:hlinkClick r:id="rId2"/>
              </a:rPr>
              <a:t>Board Files — Python productivity for Zynq (Pynq) v1.0</a:t>
            </a:r>
            <a:endParaRPr lang="en-GB" sz="2000" dirty="0"/>
          </a:p>
          <a:p>
            <a:pPr marL="342900" indent="-342900">
              <a:lnSpc>
                <a:spcPct val="31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GB" sz="2000" dirty="0"/>
              <a:t>Set the Project device to PYNQ-Z1 in Tools &gt; Settings &gt; General</a:t>
            </a: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000" dirty="0"/>
              <a:t>Download and add PYNQ-Z1 constraint (</a:t>
            </a:r>
            <a:r>
              <a:rPr lang="en-GB" sz="2000" dirty="0" err="1"/>
              <a:t>physical_constr.xdc</a:t>
            </a:r>
            <a:r>
              <a:rPr lang="en-GB" sz="2000" dirty="0"/>
              <a:t>) file to the project  - </a:t>
            </a:r>
            <a:r>
              <a:rPr lang="en-GB" sz="2000" dirty="0">
                <a:hlinkClick r:id="rId3"/>
              </a:rPr>
              <a:t>Constraint file — Python productivity for Zynq (Pynq) v1.0</a:t>
            </a:r>
            <a:endParaRPr lang="en-GB" sz="2000" dirty="0"/>
          </a:p>
          <a:p>
            <a:pPr marL="342900" indent="-342900">
              <a:buFont typeface="+mj-lt"/>
              <a:buAutoNum type="arabicPeriod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8618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8DE9-CE0D-4221-9BD9-18F6B07D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overlay – block design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BF6A-EE73-4B72-88F9-23181EFC3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1891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 startAt="4"/>
            </a:pPr>
            <a:r>
              <a:rPr lang="en-GB" sz="2000" dirty="0"/>
              <a:t>Create new Block Design and add ZYNQ7 Processing System IP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 startAt="4"/>
            </a:pPr>
            <a:r>
              <a:rPr lang="en-GB" sz="2000" dirty="0"/>
              <a:t>Add the CB4CLED Module to the Block Design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 startAt="4"/>
            </a:pPr>
            <a:r>
              <a:rPr lang="en-GB" sz="2000" dirty="0"/>
              <a:t>Connect the I/O of CB4CLED to PS using AXI GPIO and AXI Interconnect IP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 startAt="4"/>
            </a:pPr>
            <a:r>
              <a:rPr lang="en-GB" sz="2000" dirty="0"/>
              <a:t>Add System reset IP and connect </a:t>
            </a:r>
            <a:r>
              <a:rPr lang="en-GB" sz="2000" dirty="0" err="1"/>
              <a:t>clk</a:t>
            </a:r>
            <a:r>
              <a:rPr lang="en-GB" sz="2000" dirty="0"/>
              <a:t> and </a:t>
            </a:r>
            <a:r>
              <a:rPr lang="en-GB" sz="2000" dirty="0" err="1"/>
              <a:t>rst</a:t>
            </a:r>
            <a:r>
              <a:rPr lang="en-GB" sz="2000" dirty="0"/>
              <a:t> signals using connection automation</a:t>
            </a:r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6581727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529</TotalTime>
  <Words>1511</Words>
  <Application>Microsoft Office PowerPoint</Application>
  <PresentationFormat>Widescreen</PresentationFormat>
  <Paragraphs>155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Cascadia Code</vt:lpstr>
      <vt:lpstr>Cascadia Mono</vt:lpstr>
      <vt:lpstr>CIDFont+F1</vt:lpstr>
      <vt:lpstr>Gill Sans MT</vt:lpstr>
      <vt:lpstr>Lato</vt:lpstr>
      <vt:lpstr>Wingdings 2</vt:lpstr>
      <vt:lpstr>Dividend</vt:lpstr>
      <vt:lpstr>Xilinx PYNQ z1 Overlay Creation and Jupyter Notebook Interface for cb4cled</vt:lpstr>
      <vt:lpstr>CB4CLED Counter signal dictionary</vt:lpstr>
      <vt:lpstr>Cb4cled elaborated schematics</vt:lpstr>
      <vt:lpstr>Cb4cled testbench simulation</vt:lpstr>
      <vt:lpstr>Cb4cled Vivado project structure</vt:lpstr>
      <vt:lpstr>Intro</vt:lpstr>
      <vt:lpstr>Overview of the system</vt:lpstr>
      <vt:lpstr>Creating overlay – project settings for pynq-z1</vt:lpstr>
      <vt:lpstr>Creating overlay – block design</vt:lpstr>
      <vt:lpstr>PowerPoint Presentation</vt:lpstr>
      <vt:lpstr>Creating overlay – Generating Overlay files</vt:lpstr>
      <vt:lpstr>Overview of PYNQ-Z1 Setup and Accessing Jupyter Notebook</vt:lpstr>
      <vt:lpstr>Getting started with Pynq-z1</vt:lpstr>
      <vt:lpstr>PowerPoint Presentation</vt:lpstr>
      <vt:lpstr>assign static Ip on Computer</vt:lpstr>
      <vt:lpstr>pynq-z1 Linux Terminal</vt:lpstr>
      <vt:lpstr>pynq-z1 Linux Terminal</vt:lpstr>
      <vt:lpstr>Access Jupyter notebook</vt:lpstr>
      <vt:lpstr>Importing Overlay files</vt:lpstr>
      <vt:lpstr>Using the python overlay APi</vt:lpstr>
      <vt:lpstr>Overlay api: read and write signals</vt:lpstr>
      <vt:lpstr>Python program for cb4cled</vt:lpstr>
      <vt:lpstr>Python program for cb4cled</vt:lpstr>
      <vt:lpstr>Python program for cb4cled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Xilinx PYNQ z1 Overlay Creation and Jupyter Notebook Interface for cb4cled</dc:title>
  <dc:creator>Abishek Bupathi</dc:creator>
  <cp:lastModifiedBy>Abishek Bupathi</cp:lastModifiedBy>
  <cp:revision>10</cp:revision>
  <dcterms:created xsi:type="dcterms:W3CDTF">2022-01-15T21:09:03Z</dcterms:created>
  <dcterms:modified xsi:type="dcterms:W3CDTF">2022-01-19T22:11:46Z</dcterms:modified>
</cp:coreProperties>
</file>