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sldIdLst>
    <p:sldId id="256" r:id="rId2"/>
    <p:sldId id="257" r:id="rId3"/>
    <p:sldId id="274" r:id="rId4"/>
    <p:sldId id="299" r:id="rId5"/>
    <p:sldId id="300" r:id="rId6"/>
    <p:sldId id="297" r:id="rId7"/>
    <p:sldId id="301" r:id="rId8"/>
    <p:sldId id="302" r:id="rId9"/>
    <p:sldId id="308" r:id="rId10"/>
    <p:sldId id="298" r:id="rId11"/>
    <p:sldId id="307" r:id="rId12"/>
    <p:sldId id="309" r:id="rId13"/>
    <p:sldId id="305" r:id="rId14"/>
  </p:sldIdLst>
  <p:sldSz cx="9144000" cy="5143500" type="screen16x9"/>
  <p:notesSz cx="6858000" cy="9144000"/>
  <p:embeddedFontLst>
    <p:embeddedFont>
      <p:font typeface="Lora" pitchFamily="2" charset="77"/>
      <p:regular r:id="rId16"/>
      <p:bold r:id="rId17"/>
      <p:italic r:id="rId18"/>
      <p:boldItalic r:id="rId19"/>
    </p:embeddedFont>
    <p:embeddedFont>
      <p:font typeface="Quattrocento Sans" panose="020B0502050000020003"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BF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0333"/>
    <p:restoredTop sz="51365"/>
  </p:normalViewPr>
  <p:slideViewPr>
    <p:cSldViewPr snapToGrid="0">
      <p:cViewPr varScale="1">
        <p:scale>
          <a:sx n="83" d="100"/>
          <a:sy n="83" d="100"/>
        </p:scale>
        <p:origin x="192"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hackerearth.com/practice/algorithms/greedy/basics-of-greedy-algorithms/tutoria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100" b="0" i="0" u="none" strike="noStrike" cap="none" dirty="0">
                <a:solidFill>
                  <a:srgbClr val="000000"/>
                </a:solidFill>
                <a:effectLst/>
                <a:latin typeface="Arial"/>
                <a:ea typeface="Arial"/>
                <a:cs typeface="Arial"/>
                <a:sym typeface="Arial"/>
              </a:rPr>
              <a:t>There are 16 instances in the WBCD dataset which contains a single missing attribute value and may also make negative influence to the end result of the experiment. So we are replacing it with 0. </a:t>
            </a:r>
            <a:endParaRPr lang="en-IN"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523995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Overfitting: </a:t>
            </a:r>
            <a:r>
              <a:rPr lang="en-IN" sz="1100" b="0" i="0" u="none" strike="noStrike" cap="none" dirty="0">
                <a:solidFill>
                  <a:srgbClr val="000000"/>
                </a:solidFill>
                <a:effectLst/>
                <a:latin typeface="Arial"/>
                <a:ea typeface="Arial"/>
                <a:cs typeface="Arial"/>
                <a:sym typeface="Arial"/>
              </a:rPr>
              <a:t>Overfitting happens when a model learns the detail and noise in the training data to the extent that it negatively impacts the performance of the model on new data. The problem is that these concepts do not apply to new data and negatively impact the model's ability to generalize</a:t>
            </a:r>
          </a:p>
          <a:p>
            <a:endParaRPr lang="en-IN" sz="1100" b="0" i="0" u="none" strike="noStrike" cap="none" dirty="0">
              <a:solidFill>
                <a:srgbClr val="000000"/>
              </a:solidFill>
              <a:effectLst/>
              <a:latin typeface="Arial"/>
              <a:cs typeface="Arial"/>
              <a:sym typeface="Arial"/>
            </a:endParaRPr>
          </a:p>
          <a:p>
            <a:endParaRPr lang="en-US" dirty="0"/>
          </a:p>
        </p:txBody>
      </p:sp>
    </p:spTree>
    <p:extLst>
      <p:ext uri="{BB962C8B-B14F-4D97-AF65-F5344CB8AC3E}">
        <p14:creationId xmlns:p14="http://schemas.microsoft.com/office/powerpoint/2010/main" val="82049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9093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0583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So, the main idea of the project is to find if a person is healthy or not with the BCCD dataset and to find whether the person has benign or malignant tumor with the WBCD dataset. In both the cases we are arriving only at two solutions , that is either health or not healthy and either benign or malignant , so this is basically a classification-based problem. We will be using two algorithms that is Support Vector Machine and Decision Tree. </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On implementing the algorithm, it  will provide us with the metrices by which we will be able to evaluate the performance of the models.</a:t>
            </a:r>
            <a:endParaRPr sz="16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100" b="0" i="0" u="none" strike="noStrike" cap="none" dirty="0">
                <a:solidFill>
                  <a:srgbClr val="000000"/>
                </a:solidFill>
                <a:effectLst/>
                <a:latin typeface="Arial"/>
                <a:ea typeface="Arial"/>
                <a:cs typeface="Arial"/>
                <a:sym typeface="Arial"/>
              </a:rPr>
              <a:t> Create a hyperplane that separates the dataset into classes </a:t>
            </a:r>
          </a:p>
          <a:p>
            <a:pPr marL="0" lvl="0" indent="0" algn="l" rtl="0">
              <a:spcBef>
                <a:spcPts val="0"/>
              </a:spcBef>
              <a:spcAft>
                <a:spcPts val="0"/>
              </a:spcAft>
              <a:buNone/>
            </a:pPr>
            <a:endParaRPr lang="en-IN"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IN" sz="1100" b="0" i="0" u="none" strike="noStrike" cap="none" dirty="0">
                <a:solidFill>
                  <a:srgbClr val="000000"/>
                </a:solidFill>
                <a:effectLst/>
                <a:latin typeface="Arial"/>
                <a:ea typeface="Arial"/>
                <a:cs typeface="Arial"/>
                <a:sym typeface="Arial"/>
              </a:rPr>
              <a:t>According to SVM, we have to find the points that lie closest to both the classes. These points are known as support vectors. In the next step, we find the proximity between our dividing plane and the support vectors. The aim of an SVM algorithm is to maximize this very margin. When the margin reaches its maximum, the hyperplane becomes the optimal one.</a:t>
            </a:r>
            <a:endParaRPr dirty="0"/>
          </a:p>
        </p:txBody>
      </p:sp>
    </p:spTree>
    <p:extLst>
      <p:ext uri="{BB962C8B-B14F-4D97-AF65-F5344CB8AC3E}">
        <p14:creationId xmlns:p14="http://schemas.microsoft.com/office/powerpoint/2010/main" val="2363856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DT is a prediction model which represents the mapping between object attributes and object values. </a:t>
            </a:r>
          </a:p>
          <a:p>
            <a:pPr marL="0" lvl="0" indent="0" algn="l" rtl="0">
              <a:spcBef>
                <a:spcPts val="0"/>
              </a:spcBef>
              <a:spcAft>
                <a:spcPts val="0"/>
              </a:spcAft>
              <a:buNone/>
            </a:pPr>
            <a:endParaRPr lang="en-IN" dirty="0"/>
          </a:p>
          <a:p>
            <a:r>
              <a:rPr lang="en-IN" sz="1100" b="0" i="0" u="none" strike="noStrike" cap="none" dirty="0">
                <a:solidFill>
                  <a:srgbClr val="000000"/>
                </a:solidFill>
                <a:effectLst/>
                <a:latin typeface="Arial"/>
                <a:ea typeface="Arial"/>
                <a:cs typeface="Arial"/>
                <a:sym typeface="Arial"/>
              </a:rPr>
              <a:t>The ID3 algorithm builds decision trees using a top-down </a:t>
            </a:r>
            <a:r>
              <a:rPr lang="en-IN" sz="1100" b="0" i="0" u="none" strike="noStrike" cap="none" dirty="0">
                <a:solidFill>
                  <a:srgbClr val="000000"/>
                </a:solidFill>
                <a:effectLst/>
                <a:latin typeface="Arial"/>
                <a:ea typeface="Arial"/>
                <a:cs typeface="Arial"/>
                <a:sym typeface="Arial"/>
                <a:hlinkClick r:id="rId3"/>
              </a:rPr>
              <a:t>greedy search </a:t>
            </a:r>
            <a:r>
              <a:rPr lang="en-IN" sz="1100" b="0" i="0" u="none" strike="noStrike" cap="none" dirty="0">
                <a:solidFill>
                  <a:srgbClr val="000000"/>
                </a:solidFill>
                <a:effectLst/>
                <a:latin typeface="Arial"/>
                <a:ea typeface="Arial"/>
                <a:cs typeface="Arial"/>
                <a:sym typeface="Arial"/>
              </a:rPr>
              <a:t>approach through the space of possible branches . A greedy algorithm, as the name suggests, always makes the choice that seems to be the best at that moment.</a:t>
            </a:r>
          </a:p>
          <a:p>
            <a:endParaRPr lang="en-IN" sz="1100" b="0" i="0" u="none" strike="noStrike" cap="none" dirty="0">
              <a:solidFill>
                <a:srgbClr val="000000"/>
              </a:solidFill>
              <a:effectLst/>
              <a:latin typeface="Arial"/>
              <a:ea typeface="Arial"/>
              <a:cs typeface="Arial"/>
              <a:sym typeface="Arial"/>
            </a:endParaRPr>
          </a:p>
          <a:p>
            <a:r>
              <a:rPr lang="en-IN" sz="1100" b="1" i="0" u="none" strike="noStrike" cap="none" dirty="0">
                <a:solidFill>
                  <a:srgbClr val="000000"/>
                </a:solidFill>
                <a:effectLst/>
                <a:latin typeface="Arial"/>
                <a:ea typeface="Arial"/>
                <a:cs typeface="Arial"/>
                <a:sym typeface="Arial"/>
              </a:rPr>
              <a:t>Steps in ID3 algorithm:</a:t>
            </a:r>
            <a:endParaRPr lang="en-IN" sz="1100" b="0" i="0" u="none" strike="noStrike" cap="none" dirty="0">
              <a:solidFill>
                <a:srgbClr val="000000"/>
              </a:solidFill>
              <a:effectLst/>
              <a:latin typeface="Arial"/>
              <a:ea typeface="Arial"/>
              <a:cs typeface="Arial"/>
              <a:sym typeface="Arial"/>
            </a:endParaRPr>
          </a:p>
          <a:p>
            <a:r>
              <a:rPr lang="en-IN" sz="1100" b="0" i="0" u="none" strike="noStrike" cap="none" dirty="0">
                <a:solidFill>
                  <a:srgbClr val="000000"/>
                </a:solidFill>
                <a:effectLst/>
                <a:latin typeface="Arial"/>
                <a:ea typeface="Arial"/>
                <a:cs typeface="Arial"/>
                <a:sym typeface="Arial"/>
              </a:rPr>
              <a:t>It begins with the original set S as the root node.</a:t>
            </a:r>
          </a:p>
          <a:p>
            <a:r>
              <a:rPr lang="en-IN" sz="1100" b="0" i="0" u="none" strike="noStrike" cap="none" dirty="0">
                <a:solidFill>
                  <a:srgbClr val="000000"/>
                </a:solidFill>
                <a:effectLst/>
                <a:latin typeface="Arial"/>
                <a:ea typeface="Arial"/>
                <a:cs typeface="Arial"/>
                <a:sym typeface="Arial"/>
              </a:rPr>
              <a:t>On each iteration of the algorithm, it iterates through the set S and calculates </a:t>
            </a:r>
            <a:r>
              <a:rPr lang="en-IN" sz="1100" b="1" i="0" u="none" strike="noStrike" cap="none" dirty="0">
                <a:solidFill>
                  <a:srgbClr val="000000"/>
                </a:solidFill>
                <a:effectLst/>
                <a:latin typeface="Arial"/>
                <a:ea typeface="Arial"/>
                <a:cs typeface="Arial"/>
                <a:sym typeface="Arial"/>
              </a:rPr>
              <a:t>Entropy(H)</a:t>
            </a:r>
            <a:r>
              <a:rPr lang="en-IN" sz="1100" b="0" i="0" u="none" strike="noStrike" cap="none" dirty="0">
                <a:solidFill>
                  <a:srgbClr val="000000"/>
                </a:solidFill>
                <a:effectLst/>
                <a:latin typeface="Arial"/>
                <a:ea typeface="Arial"/>
                <a:cs typeface="Arial"/>
                <a:sym typeface="Arial"/>
              </a:rPr>
              <a:t> .</a:t>
            </a:r>
          </a:p>
          <a:p>
            <a:r>
              <a:rPr lang="en-IN" sz="1100" b="0" i="0" u="none" strike="noStrike" cap="none" dirty="0">
                <a:solidFill>
                  <a:srgbClr val="000000"/>
                </a:solidFill>
                <a:effectLst/>
                <a:latin typeface="Arial"/>
                <a:ea typeface="Arial"/>
                <a:cs typeface="Arial"/>
                <a:sym typeface="Arial"/>
              </a:rPr>
              <a:t>It then selects the attribute which has the smallest Entropy or Largest Information gain.</a:t>
            </a:r>
          </a:p>
          <a:p>
            <a:r>
              <a:rPr lang="en-IN" sz="1100" b="0" i="0" u="none" strike="noStrike" cap="none" dirty="0">
                <a:solidFill>
                  <a:srgbClr val="000000"/>
                </a:solidFill>
                <a:effectLst/>
                <a:latin typeface="Arial"/>
                <a:ea typeface="Arial"/>
                <a:cs typeface="Arial"/>
                <a:sym typeface="Arial"/>
              </a:rPr>
              <a:t>The set S is then split by the selected attribute to produce a subset of the data.</a:t>
            </a:r>
          </a:p>
          <a:p>
            <a:r>
              <a:rPr lang="en-IN" sz="1100" b="0" i="0" u="none" strike="noStrike" cap="none" dirty="0">
                <a:solidFill>
                  <a:srgbClr val="000000"/>
                </a:solidFill>
                <a:effectLst/>
                <a:latin typeface="Arial"/>
                <a:ea typeface="Arial"/>
                <a:cs typeface="Arial"/>
                <a:sym typeface="Arial"/>
              </a:rPr>
              <a:t>The algorithm continues to recur on each subset, considering only attributes which were never selected before.</a:t>
            </a:r>
          </a:p>
          <a:p>
            <a:pPr marL="0" lvl="0" indent="0" algn="l" rtl="0">
              <a:spcBef>
                <a:spcPts val="0"/>
              </a:spcBef>
              <a:spcAft>
                <a:spcPts val="0"/>
              </a:spcAft>
              <a:buNone/>
            </a:pPr>
            <a:endParaRPr lang="en-IN" dirty="0"/>
          </a:p>
        </p:txBody>
      </p:sp>
    </p:spTree>
    <p:extLst>
      <p:ext uri="{BB962C8B-B14F-4D97-AF65-F5344CB8AC3E}">
        <p14:creationId xmlns:p14="http://schemas.microsoft.com/office/powerpoint/2010/main" val="2480166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Talk about the dataset like its attributes and features.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Correlation Matrix : </a:t>
            </a:r>
            <a:r>
              <a:rPr lang="en-IN" sz="1100" b="0" i="0" u="none" strike="noStrike" cap="none" dirty="0">
                <a:solidFill>
                  <a:srgbClr val="000000"/>
                </a:solidFill>
                <a:effectLst/>
                <a:latin typeface="Arial"/>
                <a:ea typeface="Arial"/>
                <a:cs typeface="Arial"/>
                <a:sym typeface="Arial"/>
              </a:rPr>
              <a:t>. On a dataset with many attributes, the set of </a:t>
            </a:r>
            <a:r>
              <a:rPr lang="en-IN" sz="1100" b="1" i="0" u="none" strike="noStrike" cap="none" dirty="0">
                <a:solidFill>
                  <a:srgbClr val="000000"/>
                </a:solidFill>
                <a:effectLst/>
                <a:latin typeface="Arial"/>
                <a:ea typeface="Arial"/>
                <a:cs typeface="Arial"/>
                <a:sym typeface="Arial"/>
              </a:rPr>
              <a:t>correlation</a:t>
            </a:r>
            <a:r>
              <a:rPr lang="en-IN" sz="1100" b="0" i="0" u="none" strike="noStrike" cap="none" dirty="0">
                <a:solidFill>
                  <a:srgbClr val="000000"/>
                </a:solidFill>
                <a:effectLst/>
                <a:latin typeface="Arial"/>
                <a:ea typeface="Arial"/>
                <a:cs typeface="Arial"/>
                <a:sym typeface="Arial"/>
              </a:rPr>
              <a:t> values between pairs of its attributes form a </a:t>
            </a:r>
            <a:r>
              <a:rPr lang="en-IN" sz="1100" b="1" i="0" u="none" strike="noStrike" cap="none" dirty="0">
                <a:solidFill>
                  <a:srgbClr val="000000"/>
                </a:solidFill>
                <a:effectLst/>
                <a:latin typeface="Arial"/>
                <a:ea typeface="Arial"/>
                <a:cs typeface="Arial"/>
                <a:sym typeface="Arial"/>
              </a:rPr>
              <a:t>matrix</a:t>
            </a:r>
            <a:r>
              <a:rPr lang="en-IN" sz="1100" b="0" i="0" u="none" strike="noStrike" cap="none" dirty="0">
                <a:solidFill>
                  <a:srgbClr val="000000"/>
                </a:solidFill>
                <a:effectLst/>
                <a:latin typeface="Arial"/>
                <a:ea typeface="Arial"/>
                <a:cs typeface="Arial"/>
                <a:sym typeface="Arial"/>
              </a:rPr>
              <a:t> which is called a </a:t>
            </a:r>
            <a:r>
              <a:rPr lang="en-IN" sz="1100" b="1" i="0" u="none" strike="noStrike" cap="none" dirty="0">
                <a:solidFill>
                  <a:srgbClr val="000000"/>
                </a:solidFill>
                <a:effectLst/>
                <a:latin typeface="Arial"/>
                <a:ea typeface="Arial"/>
                <a:cs typeface="Arial"/>
                <a:sym typeface="Arial"/>
              </a:rPr>
              <a:t>correlation matrix</a:t>
            </a:r>
            <a:r>
              <a:rPr lang="en-I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lang="en-IN"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US" dirty="0"/>
              <a:t>Train Test Split : </a:t>
            </a:r>
            <a:r>
              <a:rPr lang="en-IN" sz="1100" b="0" i="0" u="none" strike="noStrike" cap="none" dirty="0">
                <a:solidFill>
                  <a:srgbClr val="000000"/>
                </a:solidFill>
                <a:effectLst/>
                <a:latin typeface="Arial"/>
                <a:ea typeface="Arial"/>
                <a:cs typeface="Arial"/>
                <a:sym typeface="Arial"/>
              </a:rPr>
              <a:t>The train-test split is a technique for evaluating the performance of a machine learning algorithm. The procedure involves taking a dataset and dividing it into two subsets. The first subset is used to fit the model and is referred to as the training dataset. The second subset is not used to train the model; instead, the input element of the dataset is provided to the model, then predictions are made and compared to the expected values. This second dataset is referred to as the test dataset.</a:t>
            </a:r>
          </a:p>
          <a:p>
            <a:pPr marL="0" lvl="0" indent="0" algn="l" rtl="0">
              <a:spcBef>
                <a:spcPts val="0"/>
              </a:spcBef>
              <a:spcAft>
                <a:spcPts val="0"/>
              </a:spcAft>
              <a:buNone/>
            </a:pPr>
            <a:endParaRPr lang="en-IN"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IN" sz="1100" b="1" i="0" u="none" strike="noStrike" cap="none" dirty="0">
                <a:solidFill>
                  <a:srgbClr val="000000"/>
                </a:solidFill>
                <a:effectLst/>
                <a:latin typeface="Arial"/>
                <a:ea typeface="Arial"/>
                <a:cs typeface="Arial"/>
                <a:sym typeface="Arial"/>
              </a:rPr>
              <a:t>Data bias</a:t>
            </a:r>
            <a:r>
              <a:rPr lang="en-IN" sz="1100" b="0" i="0" u="none" strike="noStrike" cap="none" dirty="0">
                <a:solidFill>
                  <a:srgbClr val="000000"/>
                </a:solidFill>
                <a:effectLst/>
                <a:latin typeface="Arial"/>
                <a:ea typeface="Arial"/>
                <a:cs typeface="Arial"/>
                <a:sym typeface="Arial"/>
              </a:rPr>
              <a:t> is a type of error in which certain elements of a dataset are more heavily weighted or represented than others. A </a:t>
            </a:r>
            <a:r>
              <a:rPr lang="en-IN" sz="1100" b="1" i="0" u="none" strike="noStrike" cap="none" dirty="0">
                <a:solidFill>
                  <a:srgbClr val="000000"/>
                </a:solidFill>
                <a:effectLst/>
                <a:latin typeface="Arial"/>
                <a:ea typeface="Arial"/>
                <a:cs typeface="Arial"/>
                <a:sym typeface="Arial"/>
              </a:rPr>
              <a:t>biased</a:t>
            </a:r>
            <a:r>
              <a:rPr lang="en-IN" sz="1100" b="0" i="0" u="none" strike="noStrike" cap="none" dirty="0">
                <a:solidFill>
                  <a:srgbClr val="000000"/>
                </a:solidFill>
                <a:effectLst/>
                <a:latin typeface="Arial"/>
                <a:ea typeface="Arial"/>
                <a:cs typeface="Arial"/>
                <a:sym typeface="Arial"/>
              </a:rPr>
              <a:t> dataset does not accurately represent a model's use case, resulting in skewed outcomes. To overcome this scaling of the data is done. </a:t>
            </a:r>
          </a:p>
          <a:p>
            <a:pPr marL="0" lvl="0" indent="0" algn="l" rtl="0">
              <a:spcBef>
                <a:spcPts val="0"/>
              </a:spcBef>
              <a:spcAft>
                <a:spcPts val="0"/>
              </a:spcAft>
              <a:buNone/>
            </a:pPr>
            <a:endParaRPr lang="en-IN"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IN" sz="1100" b="0" i="0" u="none" strike="noStrike" cap="none" dirty="0">
                <a:solidFill>
                  <a:srgbClr val="000000"/>
                </a:solidFill>
                <a:effectLst/>
                <a:latin typeface="Arial"/>
                <a:ea typeface="Arial"/>
                <a:cs typeface="Arial"/>
                <a:sym typeface="Arial"/>
              </a:rPr>
              <a:t>For example, In Support Vector Machine tries to maximize the distance between the separating plane and the support vectors. If one feature has very large values, it will dominate over other features when calculating the distance. So Standardization gives all features the same influence on the distance metric.</a:t>
            </a:r>
          </a:p>
          <a:p>
            <a:pPr marL="0" lvl="0" indent="0" algn="l" rtl="0">
              <a:spcBef>
                <a:spcPts val="0"/>
              </a:spcBef>
              <a:spcAft>
                <a:spcPts val="0"/>
              </a:spcAft>
              <a:buNone/>
            </a:pPr>
            <a:endParaRPr lang="en-IN" sz="1100" b="0" i="0" u="none" strike="noStrike" cap="none" dirty="0">
              <a:solidFill>
                <a:srgbClr val="000000"/>
              </a:solidFill>
              <a:effectLst/>
              <a:latin typeface="Arial"/>
              <a:cs typeface="Arial"/>
              <a:sym typeface="Arial"/>
            </a:endParaRPr>
          </a:p>
          <a:p>
            <a:r>
              <a:rPr lang="en-US" dirty="0"/>
              <a:t>Standardization: </a:t>
            </a:r>
            <a:r>
              <a:rPr lang="en-IN" sz="1100" b="0" i="0" u="none" strike="noStrike" cap="none" dirty="0">
                <a:solidFill>
                  <a:srgbClr val="000000"/>
                </a:solidFill>
                <a:effectLst/>
                <a:latin typeface="Arial"/>
                <a:ea typeface="Arial"/>
                <a:cs typeface="Arial"/>
                <a:sym typeface="Arial"/>
              </a:rPr>
              <a:t>Standardization is the concept and step of putting different variables on the same scale. This concept allows comparing scores between different types of variables.</a:t>
            </a:r>
          </a:p>
          <a:p>
            <a:r>
              <a:rPr lang="en-IN" sz="1100" b="0" i="0" u="none" strike="noStrike" cap="none" dirty="0">
                <a:solidFill>
                  <a:srgbClr val="000000"/>
                </a:solidFill>
                <a:effectLst/>
                <a:latin typeface="Arial"/>
                <a:ea typeface="Arial"/>
                <a:cs typeface="Arial"/>
                <a:sym typeface="Arial"/>
              </a:rPr>
              <a:t>The main idea is to </a:t>
            </a:r>
            <a:r>
              <a:rPr lang="en-IN" sz="1100" b="1" i="0" u="none" strike="noStrike" cap="none" dirty="0">
                <a:solidFill>
                  <a:srgbClr val="000000"/>
                </a:solidFill>
                <a:effectLst/>
                <a:latin typeface="Arial"/>
                <a:ea typeface="Arial"/>
                <a:cs typeface="Arial"/>
                <a:sym typeface="Arial"/>
              </a:rPr>
              <a:t>standardize</a:t>
            </a:r>
            <a:r>
              <a:rPr lang="en-IN" sz="1100" b="0" i="0" u="none" strike="noStrike" cap="none" dirty="0">
                <a:solidFill>
                  <a:srgbClr val="000000"/>
                </a:solidFill>
                <a:effectLst/>
                <a:latin typeface="Arial"/>
                <a:ea typeface="Arial"/>
                <a:cs typeface="Arial"/>
                <a:sym typeface="Arial"/>
              </a:rPr>
              <a:t> i.e. </a:t>
            </a:r>
            <a:r>
              <a:rPr lang="el-GR" dirty="0"/>
              <a:t>μ </a:t>
            </a:r>
            <a:r>
              <a:rPr lang="en-US" dirty="0"/>
              <a:t>(mean)</a:t>
            </a:r>
            <a:r>
              <a:rPr lang="el-GR" dirty="0"/>
              <a:t>= 0</a:t>
            </a:r>
            <a:r>
              <a:rPr lang="el-GR" sz="1100" b="0" i="0" u="none" strike="noStrike" cap="none" dirty="0">
                <a:solidFill>
                  <a:srgbClr val="000000"/>
                </a:solidFill>
                <a:effectLst/>
                <a:latin typeface="Arial"/>
                <a:ea typeface="Arial"/>
                <a:cs typeface="Arial"/>
                <a:sym typeface="Arial"/>
              </a:rPr>
              <a:t> </a:t>
            </a:r>
            <a:r>
              <a:rPr lang="en-IN" sz="1100" b="0" i="0" u="none" strike="noStrike" cap="none" dirty="0">
                <a:solidFill>
                  <a:srgbClr val="000000"/>
                </a:solidFill>
                <a:effectLst/>
                <a:latin typeface="Arial"/>
                <a:ea typeface="Arial"/>
                <a:cs typeface="Arial"/>
                <a:sym typeface="Arial"/>
              </a:rPr>
              <a:t>and </a:t>
            </a:r>
            <a:r>
              <a:rPr lang="el-GR" dirty="0"/>
              <a:t>σ</a:t>
            </a:r>
            <a:r>
              <a:rPr lang="en-US" dirty="0"/>
              <a:t>(standard deviation)</a:t>
            </a:r>
            <a:r>
              <a:rPr lang="el-GR" dirty="0"/>
              <a:t> =</a:t>
            </a:r>
            <a:r>
              <a:rPr lang="en-US" dirty="0"/>
              <a:t> </a:t>
            </a:r>
            <a:r>
              <a:rPr lang="el-GR" dirty="0"/>
              <a:t>1</a:t>
            </a:r>
            <a:r>
              <a:rPr lang="el-GR" sz="1100" b="0" i="0"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rPr>
              <a:t>to </a:t>
            </a:r>
            <a:r>
              <a:rPr lang="en-IN" sz="1100" b="0" i="0" u="none" strike="noStrike" cap="none" dirty="0">
                <a:solidFill>
                  <a:srgbClr val="000000"/>
                </a:solidFill>
                <a:effectLst/>
                <a:latin typeface="Arial"/>
                <a:ea typeface="Arial"/>
                <a:cs typeface="Arial"/>
                <a:sym typeface="Arial"/>
              </a:rPr>
              <a:t>your </a:t>
            </a:r>
            <a:r>
              <a:rPr lang="en-IN" sz="1100" b="1" i="0" u="none" strike="noStrike" cap="none" dirty="0">
                <a:solidFill>
                  <a:srgbClr val="000000"/>
                </a:solidFill>
                <a:effectLst/>
                <a:latin typeface="Arial"/>
                <a:ea typeface="Arial"/>
                <a:cs typeface="Arial"/>
                <a:sym typeface="Arial"/>
              </a:rPr>
              <a:t>features</a:t>
            </a:r>
            <a:r>
              <a:rPr lang="en-IN" sz="1100" b="0" i="0" u="none" strike="noStrike" cap="none" dirty="0">
                <a:solidFill>
                  <a:srgbClr val="000000"/>
                </a:solidFill>
                <a:effectLst/>
                <a:latin typeface="Arial"/>
                <a:ea typeface="Arial"/>
                <a:cs typeface="Arial"/>
                <a:sym typeface="Arial"/>
              </a:rPr>
              <a:t> </a:t>
            </a:r>
            <a:r>
              <a:rPr lang="en-IN" sz="1100" b="1" i="0" u="none" strike="noStrike" cap="none" dirty="0">
                <a:solidFill>
                  <a:srgbClr val="000000"/>
                </a:solidFill>
                <a:effectLst/>
                <a:latin typeface="Arial"/>
                <a:ea typeface="Arial"/>
                <a:cs typeface="Arial"/>
                <a:sym typeface="Arial"/>
              </a:rPr>
              <a:t>before</a:t>
            </a:r>
            <a:r>
              <a:rPr lang="en-IN" sz="1100" b="0" i="0" u="none" strike="noStrike" cap="none" dirty="0">
                <a:solidFill>
                  <a:srgbClr val="000000"/>
                </a:solidFill>
                <a:effectLst/>
                <a:latin typeface="Arial"/>
                <a:ea typeface="Arial"/>
                <a:cs typeface="Arial"/>
                <a:sym typeface="Arial"/>
              </a:rPr>
              <a:t> applying any machine learning model.</a:t>
            </a:r>
            <a:br>
              <a:rPr lang="en-IN" dirty="0"/>
            </a:br>
            <a:endParaRPr lang="en-IN" dirty="0"/>
          </a:p>
          <a:p>
            <a:endParaRPr lang="en-IN" sz="1100" b="0" i="0" u="none" strike="noStrike" cap="none" dirty="0">
              <a:solidFill>
                <a:srgbClr val="000000"/>
              </a:solidFill>
              <a:effectLst/>
              <a:latin typeface="Arial"/>
              <a:ea typeface="Arial"/>
              <a:cs typeface="Arial"/>
              <a:sym typeface="Arial"/>
            </a:endParaRPr>
          </a:p>
          <a:p>
            <a:endParaRPr lang="en-IN"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880780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100" b="0" i="0" u="none" strike="noStrike" cap="none" dirty="0">
                <a:solidFill>
                  <a:srgbClr val="000000"/>
                </a:solidFill>
                <a:effectLst/>
                <a:latin typeface="Arial"/>
                <a:ea typeface="Arial"/>
                <a:cs typeface="Arial"/>
                <a:sym typeface="Arial"/>
              </a:rPr>
              <a:t>Talk about the model fitting.</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100" b="1" i="0" u="none" strike="noStrike" cap="none" dirty="0">
                <a:solidFill>
                  <a:srgbClr val="000000"/>
                </a:solidFill>
                <a:effectLst/>
                <a:latin typeface="Arial"/>
                <a:ea typeface="Arial"/>
                <a:cs typeface="Arial"/>
                <a:sym typeface="Arial"/>
              </a:rPr>
              <a:t>(Radial basis function kernel just remember)</a:t>
            </a:r>
          </a:p>
          <a:p>
            <a:pPr fontAlgn="base"/>
            <a:r>
              <a:rPr lang="en-IN" sz="1100" b="1" i="0" u="none" strike="noStrike" cap="none" dirty="0">
                <a:solidFill>
                  <a:srgbClr val="000000"/>
                </a:solidFill>
                <a:effectLst/>
                <a:latin typeface="Arial"/>
                <a:ea typeface="Arial"/>
                <a:cs typeface="Arial"/>
                <a:sym typeface="Arial"/>
              </a:rPr>
              <a:t>Random State </a:t>
            </a:r>
            <a:r>
              <a:rPr lang="en-IN" sz="1100" b="0" i="0" u="none" strike="noStrike" cap="none" dirty="0">
                <a:solidFill>
                  <a:srgbClr val="000000"/>
                </a:solidFill>
                <a:effectLst/>
                <a:latin typeface="Arial"/>
                <a:ea typeface="Arial"/>
                <a:cs typeface="Arial"/>
                <a:sym typeface="Arial"/>
              </a:rPr>
              <a:t>simply sets a seed to the random generator, so that your train-test splits are always deterministic. If you don't set a seed, it is different each time.</a:t>
            </a:r>
            <a:br>
              <a:rPr lang="en-IN" dirty="0"/>
            </a:br>
            <a:endParaRPr lang="en-IN"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100" b="0" i="0" u="none" strike="noStrike" cap="none" dirty="0">
                <a:solidFill>
                  <a:srgbClr val="000000"/>
                </a:solidFill>
                <a:effectLst/>
                <a:latin typeface="Arial"/>
                <a:ea typeface="Arial"/>
                <a:cs typeface="Arial"/>
                <a:sym typeface="Arial"/>
              </a:rPr>
              <a:t>A </a:t>
            </a:r>
            <a:r>
              <a:rPr lang="en-IN" sz="1100" b="1" i="0" u="none" strike="noStrike" cap="none" dirty="0">
                <a:solidFill>
                  <a:srgbClr val="000000"/>
                </a:solidFill>
                <a:effectLst/>
                <a:latin typeface="Arial"/>
                <a:ea typeface="Arial"/>
                <a:cs typeface="Arial"/>
                <a:sym typeface="Arial"/>
              </a:rPr>
              <a:t>confusion matrix</a:t>
            </a:r>
            <a:r>
              <a:rPr lang="en-IN" sz="1100" b="0" i="0" u="none" strike="noStrike" cap="none" dirty="0">
                <a:solidFill>
                  <a:srgbClr val="000000"/>
                </a:solidFill>
                <a:effectLst/>
                <a:latin typeface="Arial"/>
                <a:ea typeface="Arial"/>
                <a:cs typeface="Arial"/>
                <a:sym typeface="Arial"/>
              </a:rPr>
              <a:t> is a table that is often used to describe the performance of a classification model (or "classifier") on a set of test data for which the true values are known.</a:t>
            </a:r>
          </a:p>
          <a:p>
            <a:pPr fontAlgn="base"/>
            <a:r>
              <a:rPr lang="en-IN" sz="1100" b="0" i="0" u="none" strike="noStrike" cap="none" dirty="0">
                <a:solidFill>
                  <a:srgbClr val="000000"/>
                </a:solidFill>
                <a:effectLst/>
                <a:latin typeface="Arial"/>
                <a:ea typeface="Arial"/>
                <a:cs typeface="Arial"/>
                <a:sym typeface="Arial"/>
              </a:rPr>
              <a:t>“</a:t>
            </a:r>
            <a:r>
              <a:rPr lang="en-IN" sz="1100" b="1" i="0" u="none" strike="noStrike" cap="none" dirty="0">
                <a:solidFill>
                  <a:srgbClr val="000000"/>
                </a:solidFill>
                <a:effectLst/>
                <a:latin typeface="Arial"/>
                <a:ea typeface="Arial"/>
                <a:cs typeface="Arial"/>
                <a:sym typeface="Arial"/>
              </a:rPr>
              <a:t>true positive</a:t>
            </a:r>
            <a:r>
              <a:rPr lang="en-IN" sz="1100" b="0" i="0" u="none" strike="noStrike" cap="none" dirty="0">
                <a:solidFill>
                  <a:srgbClr val="000000"/>
                </a:solidFill>
                <a:effectLst/>
                <a:latin typeface="Arial"/>
                <a:ea typeface="Arial"/>
                <a:cs typeface="Arial"/>
                <a:sym typeface="Arial"/>
              </a:rPr>
              <a:t>” for correctly predicted event values.</a:t>
            </a:r>
          </a:p>
          <a:p>
            <a:pPr fontAlgn="base"/>
            <a:r>
              <a:rPr lang="en-IN" sz="1100" b="0" i="0" u="none" strike="noStrike" cap="none" dirty="0">
                <a:solidFill>
                  <a:srgbClr val="000000"/>
                </a:solidFill>
                <a:effectLst/>
                <a:latin typeface="Arial"/>
                <a:ea typeface="Arial"/>
                <a:cs typeface="Arial"/>
                <a:sym typeface="Arial"/>
              </a:rPr>
              <a:t>“</a:t>
            </a:r>
            <a:r>
              <a:rPr lang="en-IN" sz="1100" b="1" i="0" u="none" strike="noStrike" cap="none" dirty="0">
                <a:solidFill>
                  <a:srgbClr val="000000"/>
                </a:solidFill>
                <a:effectLst/>
                <a:latin typeface="Arial"/>
                <a:ea typeface="Arial"/>
                <a:cs typeface="Arial"/>
                <a:sym typeface="Arial"/>
              </a:rPr>
              <a:t>false positive</a:t>
            </a:r>
            <a:r>
              <a:rPr lang="en-IN" sz="1100" b="0" i="0" u="none" strike="noStrike" cap="none" dirty="0">
                <a:solidFill>
                  <a:srgbClr val="000000"/>
                </a:solidFill>
                <a:effectLst/>
                <a:latin typeface="Arial"/>
                <a:ea typeface="Arial"/>
                <a:cs typeface="Arial"/>
                <a:sym typeface="Arial"/>
              </a:rPr>
              <a:t>” for incorrectly predicted event values.</a:t>
            </a:r>
          </a:p>
          <a:p>
            <a:pPr fontAlgn="base"/>
            <a:r>
              <a:rPr lang="en-IN" sz="1100" b="0" i="0" u="none" strike="noStrike" cap="none" dirty="0">
                <a:solidFill>
                  <a:srgbClr val="000000"/>
                </a:solidFill>
                <a:effectLst/>
                <a:latin typeface="Arial"/>
                <a:ea typeface="Arial"/>
                <a:cs typeface="Arial"/>
                <a:sym typeface="Arial"/>
              </a:rPr>
              <a:t>“</a:t>
            </a:r>
            <a:r>
              <a:rPr lang="en-IN" sz="1100" b="1" i="0" u="none" strike="noStrike" cap="none" dirty="0">
                <a:solidFill>
                  <a:srgbClr val="000000"/>
                </a:solidFill>
                <a:effectLst/>
                <a:latin typeface="Arial"/>
                <a:ea typeface="Arial"/>
                <a:cs typeface="Arial"/>
                <a:sym typeface="Arial"/>
              </a:rPr>
              <a:t>true negative</a:t>
            </a:r>
            <a:r>
              <a:rPr lang="en-IN" sz="1100" b="0" i="0" u="none" strike="noStrike" cap="none" dirty="0">
                <a:solidFill>
                  <a:srgbClr val="000000"/>
                </a:solidFill>
                <a:effectLst/>
                <a:latin typeface="Arial"/>
                <a:ea typeface="Arial"/>
                <a:cs typeface="Arial"/>
                <a:sym typeface="Arial"/>
              </a:rPr>
              <a:t>” for correctly predicted non-event values.</a:t>
            </a:r>
          </a:p>
          <a:p>
            <a:pPr fontAlgn="base"/>
            <a:r>
              <a:rPr lang="en-IN" sz="1100" b="0" i="0" u="none" strike="noStrike" cap="none" dirty="0">
                <a:solidFill>
                  <a:srgbClr val="000000"/>
                </a:solidFill>
                <a:effectLst/>
                <a:latin typeface="Arial"/>
                <a:ea typeface="Arial"/>
                <a:cs typeface="Arial"/>
                <a:sym typeface="Arial"/>
              </a:rPr>
              <a:t>“</a:t>
            </a:r>
            <a:r>
              <a:rPr lang="en-IN" sz="1100" b="1" i="0" u="none" strike="noStrike" cap="none" dirty="0">
                <a:solidFill>
                  <a:srgbClr val="000000"/>
                </a:solidFill>
                <a:effectLst/>
                <a:latin typeface="Arial"/>
                <a:ea typeface="Arial"/>
                <a:cs typeface="Arial"/>
                <a:sym typeface="Arial"/>
              </a:rPr>
              <a:t>false negative</a:t>
            </a:r>
            <a:r>
              <a:rPr lang="en-IN" sz="1100" b="0" i="0" u="none" strike="noStrike" cap="none" dirty="0">
                <a:solidFill>
                  <a:srgbClr val="000000"/>
                </a:solidFill>
                <a:effectLst/>
                <a:latin typeface="Arial"/>
                <a:ea typeface="Arial"/>
                <a:cs typeface="Arial"/>
                <a:sym typeface="Arial"/>
              </a:rPr>
              <a:t>” for incorrectly predicted non-event values.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IN"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100" b="0" i="0" u="none" strike="noStrike" cap="none" dirty="0">
                <a:solidFill>
                  <a:srgbClr val="000000"/>
                </a:solidFill>
                <a:effectLst/>
                <a:latin typeface="Arial"/>
                <a:ea typeface="Arial"/>
                <a:cs typeface="Arial"/>
                <a:sym typeface="Arial"/>
              </a:rPr>
              <a:t>precision (also called positive predictive value) is the fraction of relevant instances among the retrieved instances.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IN"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100" b="0" i="0" u="none" strike="noStrike" cap="none" dirty="0">
                <a:solidFill>
                  <a:srgbClr val="000000"/>
                </a:solidFill>
                <a:effectLst/>
                <a:latin typeface="Arial"/>
                <a:ea typeface="Arial"/>
                <a:cs typeface="Arial"/>
                <a:sym typeface="Arial"/>
              </a:rPr>
              <a:t>while recall is the fraction of relevant instances that were retrieved.</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IN"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100" b="0" i="0" u="none" strike="noStrike" cap="none" dirty="0">
                <a:solidFill>
                  <a:srgbClr val="000000"/>
                </a:solidFill>
                <a:effectLst/>
                <a:latin typeface="Arial"/>
                <a:ea typeface="Arial"/>
                <a:cs typeface="Arial"/>
                <a:sym typeface="Arial"/>
              </a:rPr>
              <a:t>Both precision and recall are therefore based on relevance. Improvement is based on the F1 score and both recall and precision cannot be improved as one comes at the cost of other.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IN" sz="1100" b="0" i="0" u="none" strike="noStrike" cap="none" dirty="0">
              <a:solidFill>
                <a:srgbClr val="000000"/>
              </a:solidFill>
              <a:effectLst/>
              <a:latin typeface="Arial"/>
              <a:ea typeface="Arial"/>
              <a:cs typeface="Arial"/>
              <a:sym typeface="Arial"/>
            </a:endParaRPr>
          </a:p>
          <a:p>
            <a:r>
              <a:rPr lang="en-IN" sz="1100" b="0" i="0" u="none" strike="noStrike" cap="none" dirty="0">
                <a:solidFill>
                  <a:srgbClr val="000000"/>
                </a:solidFill>
                <a:effectLst/>
                <a:latin typeface="Arial"/>
                <a:ea typeface="Arial"/>
                <a:cs typeface="Arial"/>
                <a:sym typeface="Arial"/>
              </a:rPr>
              <a:t>The score of F-measure metric is the harmonic average of the precision and recall. </a:t>
            </a:r>
          </a:p>
          <a:p>
            <a:endParaRPr lang="en-IN" dirty="0"/>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IN" sz="1100" b="0" i="0" u="none" strike="noStrike" cap="none" dirty="0">
                <a:solidFill>
                  <a:srgbClr val="000000"/>
                </a:solidFill>
                <a:effectLst/>
                <a:latin typeface="Arial"/>
                <a:ea typeface="Arial"/>
                <a:cs typeface="Arial"/>
                <a:sym typeface="Arial"/>
              </a:rPr>
              <a:t>The higher F-measure signifies the higher efficiency of the models, where 1 is the best value of F-measure while 0 is the worst. </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IN"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100" b="0" i="0" u="none" strike="noStrike" cap="none" dirty="0">
                <a:solidFill>
                  <a:srgbClr val="000000"/>
                </a:solidFill>
                <a:effectLst/>
                <a:latin typeface="Arial"/>
                <a:ea typeface="Arial"/>
                <a:cs typeface="Arial"/>
                <a:sym typeface="Arial"/>
              </a:rPr>
              <a:t>The </a:t>
            </a:r>
            <a:r>
              <a:rPr lang="en-IN" sz="1100" b="1" i="0" u="none" strike="noStrike" cap="none" dirty="0">
                <a:solidFill>
                  <a:srgbClr val="000000"/>
                </a:solidFill>
                <a:effectLst/>
                <a:latin typeface="Arial"/>
                <a:ea typeface="Arial"/>
                <a:cs typeface="Arial"/>
                <a:sym typeface="Arial"/>
              </a:rPr>
              <a:t>support</a:t>
            </a:r>
            <a:r>
              <a:rPr lang="en-IN" sz="1100" b="0" i="0" u="none" strike="noStrike" cap="none" dirty="0">
                <a:solidFill>
                  <a:srgbClr val="000000"/>
                </a:solidFill>
                <a:effectLst/>
                <a:latin typeface="Arial"/>
                <a:ea typeface="Arial"/>
                <a:cs typeface="Arial"/>
                <a:sym typeface="Arial"/>
              </a:rPr>
              <a:t> is the number of samples of the true response that lie in that class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IN"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100" b="0" i="0" u="none" strike="noStrike" cap="none" dirty="0">
                <a:solidFill>
                  <a:srgbClr val="000000"/>
                </a:solidFill>
                <a:effectLst/>
                <a:latin typeface="Arial"/>
                <a:ea typeface="Arial"/>
                <a:cs typeface="Arial"/>
                <a:sym typeface="Arial"/>
              </a:rPr>
              <a:t>Macro Average computes f1 for each label, and returns the average without considering the proportion for each label in the dataset.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IN"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100" b="0" i="0" u="none" strike="noStrike" cap="none" dirty="0">
                <a:solidFill>
                  <a:srgbClr val="000000"/>
                </a:solidFill>
                <a:effectLst/>
                <a:latin typeface="Arial"/>
                <a:ea typeface="Arial"/>
                <a:cs typeface="Arial"/>
                <a:sym typeface="Arial"/>
              </a:rPr>
              <a:t>Weighted average computes f1 for each label, and returns the average considering the proportion for each label in the dataset.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IN" dirty="0"/>
          </a:p>
        </p:txBody>
      </p:sp>
    </p:spTree>
    <p:extLst>
      <p:ext uri="{BB962C8B-B14F-4D97-AF65-F5344CB8AC3E}">
        <p14:creationId xmlns:p14="http://schemas.microsoft.com/office/powerpoint/2010/main" val="3513047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100" b="0" i="0" u="none" strike="noStrike" cap="none" dirty="0">
                <a:solidFill>
                  <a:srgbClr val="000000"/>
                </a:solidFill>
                <a:effectLst/>
                <a:latin typeface="Arial"/>
                <a:ea typeface="Arial"/>
                <a:cs typeface="Arial"/>
                <a:sym typeface="Arial"/>
              </a:rPr>
              <a:t>Test train split there is a chance that there can be overfitting.</a:t>
            </a:r>
          </a:p>
          <a:p>
            <a:pPr marL="0" lvl="0" indent="0" algn="l" rtl="0">
              <a:spcBef>
                <a:spcPts val="0"/>
              </a:spcBef>
              <a:spcAft>
                <a:spcPts val="0"/>
              </a:spcAft>
              <a:buNone/>
            </a:pPr>
            <a:endParaRPr lang="en-IN"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IN" sz="1100" b="0" i="0" u="none" strike="noStrike" cap="none" dirty="0">
                <a:solidFill>
                  <a:srgbClr val="000000"/>
                </a:solidFill>
                <a:effectLst/>
                <a:latin typeface="Arial"/>
                <a:ea typeface="Arial"/>
                <a:cs typeface="Arial"/>
                <a:sym typeface="Arial"/>
              </a:rPr>
              <a:t>Cross-validation is a resampling procedure used to evaluate machine learning models.</a:t>
            </a:r>
          </a:p>
          <a:p>
            <a:pPr marL="0" lvl="0" indent="0" algn="l" rtl="0">
              <a:spcBef>
                <a:spcPts val="0"/>
              </a:spcBef>
              <a:spcAft>
                <a:spcPts val="0"/>
              </a:spcAft>
              <a:buNone/>
            </a:pPr>
            <a:endParaRPr lang="en-IN"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IN" sz="1100" b="0" i="0" u="none" strike="noStrike" cap="none" dirty="0">
                <a:solidFill>
                  <a:srgbClr val="000000"/>
                </a:solidFill>
                <a:effectLst/>
                <a:latin typeface="Arial"/>
                <a:ea typeface="Arial"/>
                <a:cs typeface="Arial"/>
                <a:sym typeface="Arial"/>
              </a:rPr>
              <a:t>The procedure has a single parameter called k that refers to the number of groups/folds that a given data sample is to be split into which in our case is 5 .</a:t>
            </a:r>
          </a:p>
          <a:p>
            <a:pPr marL="0" lvl="0" indent="0" algn="l" rtl="0">
              <a:spcBef>
                <a:spcPts val="0"/>
              </a:spcBef>
              <a:spcAft>
                <a:spcPts val="0"/>
              </a:spcAft>
              <a:buNone/>
            </a:pPr>
            <a:endParaRPr lang="en-IN"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IN" sz="1100" b="0" i="0" u="none" strike="noStrike" cap="none" dirty="0">
                <a:solidFill>
                  <a:srgbClr val="000000"/>
                </a:solidFill>
                <a:effectLst/>
                <a:latin typeface="Arial"/>
                <a:cs typeface="Arial"/>
                <a:sym typeface="Arial"/>
              </a:rPr>
              <a:t>It can be used to evaluate the model on </a:t>
            </a:r>
            <a:r>
              <a:rPr lang="en-IN" sz="1100" b="0" i="0" u="none" strike="noStrike" cap="none" dirty="0">
                <a:solidFill>
                  <a:srgbClr val="000000"/>
                </a:solidFill>
                <a:effectLst/>
                <a:latin typeface="Arial"/>
                <a:ea typeface="Arial"/>
                <a:cs typeface="Arial"/>
                <a:sym typeface="Arial"/>
              </a:rPr>
              <a:t>unseen data.</a:t>
            </a:r>
          </a:p>
          <a:p>
            <a:pPr marL="0" lvl="0" indent="0" algn="l" rtl="0">
              <a:spcBef>
                <a:spcPts val="0"/>
              </a:spcBef>
              <a:spcAft>
                <a:spcPts val="0"/>
              </a:spcAft>
              <a:buNone/>
            </a:pPr>
            <a:endParaRPr lang="en-IN"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IN" sz="1100" b="0" i="0" u="none" strike="noStrike" cap="none" dirty="0">
                <a:solidFill>
                  <a:srgbClr val="000000"/>
                </a:solidFill>
                <a:effectLst/>
                <a:latin typeface="Arial"/>
                <a:cs typeface="Arial"/>
                <a:sym typeface="Arial"/>
              </a:rPr>
              <a:t>It shuffles the data set randomly and splits the dataset into K groups that is 5 in our case.</a:t>
            </a:r>
          </a:p>
          <a:p>
            <a:pPr marL="0" lvl="0" indent="0" algn="l" rtl="0">
              <a:spcBef>
                <a:spcPts val="0"/>
              </a:spcBef>
              <a:spcAft>
                <a:spcPts val="0"/>
              </a:spcAft>
              <a:buNone/>
            </a:pPr>
            <a:endParaRPr lang="en-IN"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IN" sz="1100" b="0" i="0" u="none" strike="noStrike" cap="none" dirty="0">
                <a:solidFill>
                  <a:srgbClr val="000000"/>
                </a:solidFill>
                <a:effectLst/>
                <a:latin typeface="Arial"/>
                <a:cs typeface="Arial"/>
                <a:sym typeface="Arial"/>
              </a:rPr>
              <a:t>Take the group as a test data set and the remaining  as training data set and the fits into the model and prediction takes place.</a:t>
            </a:r>
          </a:p>
          <a:p>
            <a:pPr marL="0" lvl="0" indent="0" algn="l" rtl="0">
              <a:spcBef>
                <a:spcPts val="0"/>
              </a:spcBef>
              <a:spcAft>
                <a:spcPts val="0"/>
              </a:spcAft>
              <a:buNone/>
            </a:pPr>
            <a:endParaRPr lang="en-US" dirty="0"/>
          </a:p>
          <a:p>
            <a:pPr marL="0" lvl="0" indent="0" algn="l" rtl="0">
              <a:spcBef>
                <a:spcPts val="0"/>
              </a:spcBef>
              <a:spcAft>
                <a:spcPts val="0"/>
              </a:spcAft>
              <a:buNone/>
            </a:pPr>
            <a:r>
              <a:rPr lang="en-IN" sz="1100" b="1" i="0" u="none" strike="noStrike" cap="none" dirty="0">
                <a:solidFill>
                  <a:srgbClr val="000000"/>
                </a:solidFill>
                <a:effectLst/>
                <a:latin typeface="Arial"/>
                <a:ea typeface="Arial"/>
                <a:cs typeface="Arial"/>
                <a:sym typeface="Arial"/>
              </a:rPr>
              <a:t>Pruning</a:t>
            </a:r>
            <a:r>
              <a:rPr lang="en-IN" sz="1100" b="0" i="0" u="none" strike="noStrike" cap="none" dirty="0">
                <a:solidFill>
                  <a:srgbClr val="000000"/>
                </a:solidFill>
                <a:effectLst/>
                <a:latin typeface="Arial"/>
                <a:ea typeface="Arial"/>
                <a:cs typeface="Arial"/>
                <a:sym typeface="Arial"/>
              </a:rPr>
              <a:t> reduces the size of </a:t>
            </a:r>
            <a:r>
              <a:rPr lang="en-IN" sz="1100" b="1" i="0" u="none" strike="noStrike" cap="none" dirty="0">
                <a:solidFill>
                  <a:srgbClr val="000000"/>
                </a:solidFill>
                <a:effectLst/>
                <a:latin typeface="Arial"/>
                <a:ea typeface="Arial"/>
                <a:cs typeface="Arial"/>
                <a:sym typeface="Arial"/>
              </a:rPr>
              <a:t>decision trees</a:t>
            </a:r>
            <a:r>
              <a:rPr lang="en-IN" sz="1100" b="0" i="0" u="none" strike="noStrike" cap="none" dirty="0">
                <a:solidFill>
                  <a:srgbClr val="000000"/>
                </a:solidFill>
                <a:effectLst/>
                <a:latin typeface="Arial"/>
                <a:ea typeface="Arial"/>
                <a:cs typeface="Arial"/>
                <a:sym typeface="Arial"/>
              </a:rPr>
              <a:t> by removing parts of the </a:t>
            </a:r>
            <a:r>
              <a:rPr lang="en-IN" sz="1100" b="1" i="0" u="none" strike="noStrike" cap="none" dirty="0">
                <a:solidFill>
                  <a:srgbClr val="000000"/>
                </a:solidFill>
                <a:effectLst/>
                <a:latin typeface="Arial"/>
                <a:ea typeface="Arial"/>
                <a:cs typeface="Arial"/>
                <a:sym typeface="Arial"/>
              </a:rPr>
              <a:t>tree</a:t>
            </a:r>
            <a:r>
              <a:rPr lang="en-IN" sz="1100" b="0" i="0" u="none" strike="noStrike" cap="none" dirty="0">
                <a:solidFill>
                  <a:srgbClr val="000000"/>
                </a:solidFill>
                <a:effectLst/>
                <a:latin typeface="Arial"/>
                <a:ea typeface="Arial"/>
                <a:cs typeface="Arial"/>
                <a:sym typeface="Arial"/>
              </a:rPr>
              <a:t> .</a:t>
            </a:r>
            <a:r>
              <a:rPr lang="en-IN" sz="1100" b="1" i="0" u="none" strike="noStrike" cap="none" dirty="0">
                <a:solidFill>
                  <a:srgbClr val="000000"/>
                </a:solidFill>
                <a:effectLst/>
                <a:latin typeface="Arial"/>
                <a:ea typeface="Arial"/>
                <a:cs typeface="Arial"/>
                <a:sym typeface="Arial"/>
              </a:rPr>
              <a:t>Decision trees are</a:t>
            </a:r>
            <a:r>
              <a:rPr lang="en-IN" sz="1100" b="0" i="0" u="none" strike="noStrike" cap="none" dirty="0">
                <a:solidFill>
                  <a:srgbClr val="000000"/>
                </a:solidFill>
                <a:effectLst/>
                <a:latin typeface="Arial"/>
                <a:ea typeface="Arial"/>
                <a:cs typeface="Arial"/>
                <a:sym typeface="Arial"/>
              </a:rPr>
              <a:t> the most susceptible out of all the machine learning algorithms to overfitting and effective </a:t>
            </a:r>
            <a:r>
              <a:rPr lang="en-IN" sz="1100" b="1" i="0" u="none" strike="noStrike" cap="none" dirty="0">
                <a:solidFill>
                  <a:srgbClr val="000000"/>
                </a:solidFill>
                <a:effectLst/>
                <a:latin typeface="Arial"/>
                <a:ea typeface="Arial"/>
                <a:cs typeface="Arial"/>
                <a:sym typeface="Arial"/>
              </a:rPr>
              <a:t>pruning can</a:t>
            </a:r>
            <a:r>
              <a:rPr lang="en-IN" sz="1100" b="0" i="0" u="none" strike="noStrike" cap="none" dirty="0">
                <a:solidFill>
                  <a:srgbClr val="000000"/>
                </a:solidFill>
                <a:effectLst/>
                <a:latin typeface="Arial"/>
                <a:ea typeface="Arial"/>
                <a:cs typeface="Arial"/>
                <a:sym typeface="Arial"/>
              </a:rPr>
              <a:t> reduce this likelihood</a:t>
            </a:r>
          </a:p>
          <a:p>
            <a:pPr marL="0" lvl="0" indent="0" algn="l" rtl="0">
              <a:spcBef>
                <a:spcPts val="0"/>
              </a:spcBef>
              <a:spcAft>
                <a:spcPts val="0"/>
              </a:spcAft>
              <a:buNone/>
            </a:pPr>
            <a:endParaRPr lang="en-IN" sz="1100" b="0" i="0" u="none" strike="noStrike" cap="none" dirty="0">
              <a:solidFill>
                <a:srgbClr val="000000"/>
              </a:solidFill>
              <a:effectLst/>
              <a:latin typeface="Arial"/>
              <a:cs typeface="Arial"/>
              <a:sym typeface="Arial"/>
            </a:endParaRPr>
          </a:p>
        </p:txBody>
      </p:sp>
    </p:spTree>
    <p:extLst>
      <p:ext uri="{BB962C8B-B14F-4D97-AF65-F5344CB8AC3E}">
        <p14:creationId xmlns:p14="http://schemas.microsoft.com/office/powerpoint/2010/main" val="3252278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100" b="0" i="0" u="none" strike="noStrike" cap="none" dirty="0">
                <a:solidFill>
                  <a:srgbClr val="000000"/>
                </a:solidFill>
                <a:effectLst/>
                <a:latin typeface="Arial"/>
                <a:ea typeface="Arial"/>
                <a:cs typeface="Arial"/>
                <a:sym typeface="Arial"/>
              </a:rPr>
              <a:t>This study combines  accuracy, AUC metric, and F measure metric as the index for choosing the best model.</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IN" dirty="0"/>
          </a:p>
          <a:p>
            <a:r>
              <a:rPr lang="en-IN" sz="1100" b="0" i="0" u="none" strike="noStrike" cap="none" dirty="0">
                <a:solidFill>
                  <a:srgbClr val="000000"/>
                </a:solidFill>
                <a:effectLst/>
                <a:latin typeface="Arial"/>
                <a:ea typeface="Arial"/>
                <a:cs typeface="Arial"/>
                <a:sym typeface="Arial"/>
              </a:rPr>
              <a:t>Accuracy emphasizes on the performance of the classifier, and it calculates the proportion that true positive items occupy among the sum of true positive items and false positive items. </a:t>
            </a:r>
          </a:p>
          <a:p>
            <a:endParaRPr lang="en-IN"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100" b="0" i="0" u="none" strike="noStrike" cap="none" dirty="0">
                <a:solidFill>
                  <a:srgbClr val="000000"/>
                </a:solidFill>
                <a:effectLst/>
                <a:latin typeface="Arial"/>
                <a:ea typeface="Arial"/>
                <a:cs typeface="Arial"/>
                <a:sym typeface="Arial"/>
              </a:rPr>
              <a:t>An </a:t>
            </a:r>
            <a:r>
              <a:rPr lang="en-IN" sz="1100" b="1" i="0" u="none" strike="noStrike" cap="none" dirty="0">
                <a:solidFill>
                  <a:srgbClr val="000000"/>
                </a:solidFill>
                <a:effectLst/>
                <a:latin typeface="Arial"/>
                <a:ea typeface="Arial"/>
                <a:cs typeface="Arial"/>
                <a:sym typeface="Arial"/>
              </a:rPr>
              <a:t>ROC curve</a:t>
            </a:r>
            <a:r>
              <a:rPr lang="en-IN" sz="1100" b="0" i="0" u="none" strike="noStrike" cap="none" dirty="0">
                <a:solidFill>
                  <a:srgbClr val="000000"/>
                </a:solidFill>
                <a:effectLst/>
                <a:latin typeface="Arial"/>
                <a:ea typeface="Arial"/>
                <a:cs typeface="Arial"/>
                <a:sym typeface="Arial"/>
              </a:rPr>
              <a:t> (</a:t>
            </a:r>
            <a:r>
              <a:rPr lang="en-IN" sz="1100" b="1" i="0" u="none" strike="noStrike" cap="none" dirty="0">
                <a:solidFill>
                  <a:srgbClr val="000000"/>
                </a:solidFill>
                <a:effectLst/>
                <a:latin typeface="Arial"/>
                <a:ea typeface="Arial"/>
                <a:cs typeface="Arial"/>
                <a:sym typeface="Arial"/>
              </a:rPr>
              <a:t>receiver operating characteristic curve</a:t>
            </a:r>
            <a:r>
              <a:rPr lang="en-IN" sz="1100" b="0" i="0" u="none" strike="noStrike" cap="none" dirty="0">
                <a:solidFill>
                  <a:srgbClr val="000000"/>
                </a:solidFill>
                <a:effectLst/>
                <a:latin typeface="Arial"/>
                <a:ea typeface="Arial"/>
                <a:cs typeface="Arial"/>
                <a:sym typeface="Arial"/>
              </a:rPr>
              <a:t>) is a graph showing the performance of a classification model at all classification thresholds. This curve plots two parameters:</a:t>
            </a:r>
          </a:p>
          <a:p>
            <a:r>
              <a:rPr lang="en-IN" sz="1100" b="0" i="0" u="none" strike="noStrike" cap="none" dirty="0">
                <a:solidFill>
                  <a:srgbClr val="000000"/>
                </a:solidFill>
                <a:effectLst/>
                <a:latin typeface="Arial"/>
                <a:ea typeface="Arial"/>
                <a:cs typeface="Arial"/>
                <a:sym typeface="Arial"/>
              </a:rPr>
              <a:t>True Positive Rate is a synonym for recall</a:t>
            </a:r>
          </a:p>
          <a:p>
            <a:r>
              <a:rPr lang="en-IN" sz="1100" b="0" i="0" u="none" strike="noStrike" cap="none" dirty="0">
                <a:solidFill>
                  <a:srgbClr val="000000"/>
                </a:solidFill>
                <a:effectLst/>
                <a:latin typeface="Arial"/>
                <a:ea typeface="Arial"/>
                <a:cs typeface="Arial"/>
                <a:sym typeface="Arial"/>
              </a:rPr>
              <a:t>False Positive Rate</a:t>
            </a:r>
          </a:p>
          <a:p>
            <a:endParaRPr lang="en-IN"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lang="en-IN"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100" b="0" i="0" u="none" strike="noStrike" cap="none" dirty="0">
                <a:solidFill>
                  <a:srgbClr val="000000"/>
                </a:solidFill>
                <a:effectLst/>
                <a:latin typeface="Arial"/>
                <a:ea typeface="Arial"/>
                <a:cs typeface="Arial"/>
                <a:sym typeface="Arial"/>
              </a:rPr>
              <a:t>The AUC (area under the ROC curve) describe the probability when the prediction of true positive instance is higher than the true negative instance . </a:t>
            </a:r>
            <a:r>
              <a:rPr lang="en-IN" sz="1100" b="1" i="0" u="none" strike="noStrike" cap="none" dirty="0">
                <a:solidFill>
                  <a:srgbClr val="000000"/>
                </a:solidFill>
                <a:effectLst/>
                <a:latin typeface="Arial"/>
                <a:ea typeface="Arial"/>
                <a:cs typeface="Arial"/>
                <a:sym typeface="Arial"/>
              </a:rPr>
              <a:t>AUC</a:t>
            </a:r>
            <a:r>
              <a:rPr lang="en-IN" sz="1100" b="0" i="0" u="none" strike="noStrike" cap="none" dirty="0">
                <a:solidFill>
                  <a:srgbClr val="000000"/>
                </a:solidFill>
                <a:effectLst/>
                <a:latin typeface="Arial"/>
                <a:ea typeface="Arial"/>
                <a:cs typeface="Arial"/>
                <a:sym typeface="Arial"/>
              </a:rPr>
              <a:t> stands for "Area under the ROC Curve." That is, AUC measures the entire two-dimensional area underneath the entire ROC curve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IN"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100" b="0" i="0" u="none" strike="noStrike" cap="none" dirty="0">
                <a:solidFill>
                  <a:srgbClr val="000000"/>
                </a:solidFill>
                <a:effectLst/>
                <a:latin typeface="Arial"/>
                <a:ea typeface="Arial"/>
                <a:cs typeface="Arial"/>
                <a:sym typeface="Arial"/>
              </a:rPr>
              <a:t>AUC provides an aggregate measure of performance across all possible classification thresholds. One way of interpreting AUC is as the probability that the model ranks a random positive example more highly than a random negative example</a:t>
            </a:r>
          </a:p>
          <a:p>
            <a:pPr marL="0" lvl="0" indent="0" algn="l" rtl="0">
              <a:spcBef>
                <a:spcPts val="0"/>
              </a:spcBef>
              <a:spcAft>
                <a:spcPts val="0"/>
              </a:spcAft>
              <a:buNone/>
            </a:pPr>
            <a:endParaRPr lang="en-IN" dirty="0"/>
          </a:p>
        </p:txBody>
      </p:sp>
    </p:spTree>
    <p:extLst>
      <p:ext uri="{BB962C8B-B14F-4D97-AF65-F5344CB8AC3E}">
        <p14:creationId xmlns:p14="http://schemas.microsoft.com/office/powerpoint/2010/main" val="3451996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chive.ics.uci.edu/ml/machine-learning-databases/breast-cancer-wisconsin/"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hyperlink" Target="https://scikitlearn.org/stable/modules/svm.html" TargetMode="External"/><Relationship Id="rId7" Type="http://schemas.openxmlformats.org/officeDocument/2006/relationships/hyperlink" Target="https://stackoverflow.com/questions/56202930/this-svc-instance-is-not-fitted-yet-call-fit-with-appropriate-arguments-befor"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datascience.stackexchange.com/questions/54436/valueerror-pos-label-1-is-not-a-valid-label-arrayn-y-dtype-u1" TargetMode="External"/><Relationship Id="rId5" Type="http://schemas.openxmlformats.org/officeDocument/2006/relationships/hyperlink" Target="https://matplotlib.org/stable/contents.html" TargetMode="External"/><Relationship Id="rId4" Type="http://schemas.openxmlformats.org/officeDocument/2006/relationships/hyperlink" Target="https://scikit-learn.org/stable/modules/tree.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archive.ics.uci.edu/ml/machine-learning-databases/00451/"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374073" y="197428"/>
            <a:ext cx="8416635" cy="70658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VRIJE UNIVERSITEIT BRUSSEL</a:t>
            </a:r>
            <a:endParaRPr dirty="0">
              <a:latin typeface="Times New Roman" panose="02020603050405020304" pitchFamily="18" charset="0"/>
              <a:cs typeface="Times New Roman" panose="02020603050405020304" pitchFamily="18" charset="0"/>
            </a:endParaRPr>
          </a:p>
        </p:txBody>
      </p:sp>
      <p:sp>
        <p:nvSpPr>
          <p:cNvPr id="2" name="Rectangle 1"/>
          <p:cNvSpPr/>
          <p:nvPr/>
        </p:nvSpPr>
        <p:spPr>
          <a:xfrm>
            <a:off x="281083" y="918536"/>
            <a:ext cx="8416635" cy="707886"/>
          </a:xfrm>
          <a:prstGeom prst="rect">
            <a:avLst/>
          </a:prstGeom>
        </p:spPr>
        <p:txBody>
          <a:bodyPr wrap="square">
            <a:spAutoFit/>
          </a:bodyPr>
          <a:lstStyle/>
          <a:p>
            <a:pPr algn="ctr"/>
            <a:r>
              <a:rPr lang="en-US" sz="2000" b="1" dirty="0">
                <a:latin typeface="Times New Roman" panose="02020603050405020304" pitchFamily="18" charset="0"/>
                <a:cs typeface="Times New Roman" panose="02020603050405020304" pitchFamily="18" charset="0"/>
              </a:rPr>
              <a:t>MASTERS IN APPLIED COMPUTER SCIENCE</a:t>
            </a:r>
          </a:p>
          <a:p>
            <a:pPr algn="ctr"/>
            <a:r>
              <a:rPr lang="en-US" sz="2000" b="1" dirty="0">
                <a:latin typeface="Times New Roman" panose="02020603050405020304" pitchFamily="18" charset="0"/>
                <a:cs typeface="Times New Roman" panose="02020603050405020304" pitchFamily="18" charset="0"/>
              </a:rPr>
              <a:t> TECHNIQUES OF ARTIFICIAL INTELLIGENCE</a:t>
            </a:r>
            <a:endParaRPr lang="en-US" sz="2000" b="1" dirty="0"/>
          </a:p>
        </p:txBody>
      </p:sp>
      <p:sp>
        <p:nvSpPr>
          <p:cNvPr id="3" name="Rectangle 2"/>
          <p:cNvSpPr/>
          <p:nvPr/>
        </p:nvSpPr>
        <p:spPr>
          <a:xfrm>
            <a:off x="3002974" y="2877527"/>
            <a:ext cx="6141026" cy="584775"/>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LECTURER : GERAINT WIGGINS</a:t>
            </a:r>
          </a:p>
          <a:p>
            <a:r>
              <a:rPr lang="en-US" sz="1600" b="1" dirty="0">
                <a:latin typeface="Times New Roman" panose="02020603050405020304" pitchFamily="18" charset="0"/>
                <a:cs typeface="Times New Roman" panose="02020603050405020304" pitchFamily="18" charset="0"/>
              </a:rPr>
              <a:t>TEACHING ASSISTANT : ISEL DEL CARMEN GRAU GRACIA</a:t>
            </a:r>
            <a:endParaRPr lang="en-US" sz="1600" b="1" dirty="0"/>
          </a:p>
        </p:txBody>
      </p:sp>
      <p:sp>
        <p:nvSpPr>
          <p:cNvPr id="4" name="Rectangle 3"/>
          <p:cNvSpPr/>
          <p:nvPr/>
        </p:nvSpPr>
        <p:spPr>
          <a:xfrm>
            <a:off x="815685" y="4062331"/>
            <a:ext cx="7533409" cy="338554"/>
          </a:xfrm>
          <a:prstGeom prst="rect">
            <a:avLst/>
          </a:prstGeom>
        </p:spPr>
        <p:txBody>
          <a:bodyPr wrap="square">
            <a:spAutoFit/>
          </a:bodyPr>
          <a:lstStyle/>
          <a:p>
            <a:pPr algn="ctr"/>
            <a:r>
              <a:rPr lang="en-US" sz="1600" b="1" dirty="0">
                <a:latin typeface="Times New Roman" panose="02020603050405020304" pitchFamily="18" charset="0"/>
                <a:cs typeface="Times New Roman" panose="02020603050405020304" pitchFamily="18" charset="0"/>
              </a:rPr>
              <a:t>PRESENTED BY : ABHISHEIK KRISHNAGIRI TUPIL RAVIKANTH</a:t>
            </a:r>
            <a:r>
              <a:rPr lang="en-US" sz="1600" b="1" dirty="0"/>
              <a:t> - 0575002</a:t>
            </a:r>
            <a:endParaRPr lang="en-US" sz="1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1D44AAE-2D2E-F144-A450-C14B5E90DC70}"/>
              </a:ext>
            </a:extLst>
          </p:cNvPr>
          <p:cNvSpPr txBox="1"/>
          <p:nvPr/>
        </p:nvSpPr>
        <p:spPr>
          <a:xfrm>
            <a:off x="81680" y="1990364"/>
            <a:ext cx="8980640" cy="523220"/>
          </a:xfrm>
          <a:prstGeom prst="rect">
            <a:avLst/>
          </a:prstGeom>
          <a:noFill/>
        </p:spPr>
        <p:txBody>
          <a:bodyPr wrap="square" rtlCol="0">
            <a:spAutoFit/>
          </a:bodyPr>
          <a:lstStyle/>
          <a:p>
            <a:pPr algn="ctr"/>
            <a:r>
              <a:rPr lang="en-US" dirty="0"/>
              <a:t>PERFORMANCE EVALUATION OF SUPPORT VECTOR MACHINE AND DECISION TREE ALGORITHMS FOR BREAST CANCER PREDICTION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2" grpId="0"/>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30" name="Google Shape;330;p30"/>
          <p:cNvSpPr txBox="1">
            <a:spLocks noGrp="1"/>
          </p:cNvSpPr>
          <p:nvPr>
            <p:ph type="sldNum" idx="12"/>
          </p:nvPr>
        </p:nvSpPr>
        <p:spPr>
          <a:prstGeom prst="rect">
            <a:avLst/>
          </a:prstGeom>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1D1D1B"/>
                </a:solidFill>
                <a:effectLst/>
                <a:uLnTx/>
                <a:uFillTx/>
                <a:latin typeface="Lora"/>
                <a:sym typeface="Lor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000" b="0" i="0" u="none" strike="noStrike" kern="0" cap="none" spc="0" normalizeH="0" baseline="0" noProof="0">
              <a:ln>
                <a:noFill/>
              </a:ln>
              <a:solidFill>
                <a:srgbClr val="1D1D1B"/>
              </a:solidFill>
              <a:effectLst/>
              <a:uLnTx/>
              <a:uFillTx/>
              <a:latin typeface="Lora"/>
              <a:sym typeface="Lora"/>
            </a:endParaRPr>
          </a:p>
        </p:txBody>
      </p:sp>
      <p:sp>
        <p:nvSpPr>
          <p:cNvPr id="322" name="Google Shape;322;p30"/>
          <p:cNvSpPr txBox="1">
            <a:spLocks noGrp="1"/>
          </p:cNvSpPr>
          <p:nvPr>
            <p:ph type="body" idx="4294967295"/>
          </p:nvPr>
        </p:nvSpPr>
        <p:spPr>
          <a:xfrm>
            <a:off x="0" y="1619250"/>
            <a:ext cx="3425825" cy="323056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3600" b="1" i="1" dirty="0">
              <a:latin typeface="Lora"/>
              <a:ea typeface="Lora"/>
              <a:cs typeface="Lora"/>
              <a:sym typeface="Lora"/>
            </a:endParaRPr>
          </a:p>
          <a:p>
            <a:pPr marL="0" lvl="0" indent="0" algn="l" rtl="0">
              <a:spcBef>
                <a:spcPts val="600"/>
              </a:spcBef>
              <a:spcAft>
                <a:spcPts val="0"/>
              </a:spcAft>
              <a:buNone/>
            </a:pPr>
            <a:endParaRPr sz="1800" dirty="0">
              <a:solidFill>
                <a:schemeClr val="dk1"/>
              </a:solidFill>
            </a:endParaRPr>
          </a:p>
        </p:txBody>
      </p:sp>
      <p:sp>
        <p:nvSpPr>
          <p:cNvPr id="324" name="Google Shape;324;p30"/>
          <p:cNvSpPr txBox="1">
            <a:spLocks noGrp="1"/>
          </p:cNvSpPr>
          <p:nvPr>
            <p:ph type="title" idx="4294967295"/>
          </p:nvPr>
        </p:nvSpPr>
        <p:spPr>
          <a:xfrm>
            <a:off x="1148887" y="150595"/>
            <a:ext cx="6145531" cy="436563"/>
          </a:xfrm>
          <a:prstGeom prst="rect">
            <a:avLst/>
          </a:prstGeom>
        </p:spPr>
        <p:txBody>
          <a:bodyPr spcFirstLastPara="1" wrap="square" lIns="91425" tIns="91425" rIns="91425" bIns="91425" anchor="ctr" anchorCtr="0">
            <a:noAutofit/>
          </a:bodyPr>
          <a:lstStyle/>
          <a:p>
            <a:pPr lvl="0" algn="ctr">
              <a:spcBef>
                <a:spcPts val="1000"/>
              </a:spcBef>
              <a:spcAft>
                <a:spcPts val="1000"/>
              </a:spcAft>
            </a:pPr>
            <a:r>
              <a:rPr lang="en-US" sz="3600" dirty="0">
                <a:latin typeface="Times New Roman" panose="02020603050405020304" pitchFamily="18" charset="0"/>
                <a:cs typeface="Times New Roman" panose="02020603050405020304" pitchFamily="18" charset="0"/>
              </a:rPr>
              <a:t>DATA SET</a:t>
            </a:r>
          </a:p>
        </p:txBody>
      </p:sp>
      <p:sp>
        <p:nvSpPr>
          <p:cNvPr id="12" name="TextBox 11"/>
          <p:cNvSpPr txBox="1"/>
          <p:nvPr/>
        </p:nvSpPr>
        <p:spPr>
          <a:xfrm>
            <a:off x="238609" y="628164"/>
            <a:ext cx="3491345" cy="2246769"/>
          </a:xfrm>
          <a:prstGeom prst="rect">
            <a:avLst/>
          </a:prstGeom>
          <a:noFill/>
        </p:spPr>
        <p:txBody>
          <a:bodyPr wrap="square" rtlCol="0">
            <a:spAutoFit/>
          </a:bodyPr>
          <a:lstStyle/>
          <a:p>
            <a:pPr marL="228600" lvl="0" indent="-228600">
              <a:buFont typeface="+mj-lt"/>
              <a:buAutoNum type="arabicParenR" startAt="2"/>
            </a:pPr>
            <a:r>
              <a:rPr lang="en-US" b="1" dirty="0">
                <a:latin typeface="Times New Roman" panose="02020603050405020304" pitchFamily="18" charset="0"/>
                <a:cs typeface="Times New Roman" panose="02020603050405020304" pitchFamily="18" charset="0"/>
              </a:rPr>
              <a:t>WBCD</a:t>
            </a:r>
            <a:r>
              <a:rPr lang="en-US" dirty="0">
                <a:latin typeface="Times New Roman" panose="02020603050405020304" pitchFamily="18" charset="0"/>
                <a:cs typeface="Times New Roman" panose="02020603050405020304" pitchFamily="18" charset="0"/>
              </a:rPr>
              <a:t>: Breast Cancer Wisconsin Dataset. There are 699 instances are represented in the WBCD info. The dependent characteristic is class, which is represented by the integers 2 and 4, with 2 indicating benign and 4 indicating malignant.</a:t>
            </a:r>
          </a:p>
          <a:p>
            <a:pPr lvl="0"/>
            <a:r>
              <a:rPr lang="en-US" dirty="0">
                <a:latin typeface="Times New Roman" panose="02020603050405020304" pitchFamily="18" charset="0"/>
                <a:cs typeface="Times New Roman" panose="02020603050405020304" pitchFamily="18" charset="0"/>
              </a:rPr>
              <a:t>The link for the dataset: </a:t>
            </a:r>
            <a:r>
              <a:rPr lang="en-US" b="1" dirty="0">
                <a:latin typeface="Times New Roman" panose="02020603050405020304" pitchFamily="18" charset="0"/>
                <a:cs typeface="Times New Roman" panose="02020603050405020304" pitchFamily="18" charset="0"/>
                <a:hlinkClick r:id="rId3"/>
              </a:rPr>
              <a:t>https://archive.ics.uci.edu/ml/machine-learning-databases/breast-cancer-wisconsin/</a:t>
            </a:r>
            <a:endParaRPr kumimoji="0" lang="en-US"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
        <p:nvSpPr>
          <p:cNvPr id="8" name="TextBox 7"/>
          <p:cNvSpPr txBox="1"/>
          <p:nvPr/>
        </p:nvSpPr>
        <p:spPr>
          <a:xfrm>
            <a:off x="4343397" y="2413268"/>
            <a:ext cx="441914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6200" y="1371599"/>
            <a:ext cx="4931377" cy="2732809"/>
          </a:xfrm>
          <a:prstGeom prst="rect">
            <a:avLst/>
          </a:prstGeom>
        </p:spPr>
      </p:pic>
    </p:spTree>
    <p:extLst>
      <p:ext uri="{BB962C8B-B14F-4D97-AF65-F5344CB8AC3E}">
        <p14:creationId xmlns:p14="http://schemas.microsoft.com/office/powerpoint/2010/main" val="199569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4"/>
                                        </p:tgtEl>
                                        <p:attrNameLst>
                                          <p:attrName>style.visibility</p:attrName>
                                        </p:attrNameLst>
                                      </p:cBhvr>
                                      <p:to>
                                        <p:strVal val="visible"/>
                                      </p:to>
                                    </p:set>
                                  </p:childTnLst>
                                </p:cTn>
                              </p:par>
                              <p:par>
                                <p:cTn id="7" presetID="53" presetClass="entr" presetSubtype="16"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anim calcmode="lin" valueType="num">
                                      <p:cBhvr>
                                        <p:cTn id="9"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11" dur="500"/>
                                        <p:tgtEl>
                                          <p:spTgt spid="12">
                                            <p:txEl>
                                              <p:pRg st="0" end="0"/>
                                            </p:txEl>
                                          </p:spTgt>
                                        </p:tgtEl>
                                      </p:cBhvr>
                                    </p:animEffect>
                                  </p:childTnLst>
                                </p:cTn>
                              </p:par>
                              <p:par>
                                <p:cTn id="12" presetID="53" presetClass="entr" presetSubtype="16" fill="hold" nodeType="withEffect">
                                  <p:stCondLst>
                                    <p:cond delay="0"/>
                                  </p:stCondLst>
                                  <p:childTnLst>
                                    <p:set>
                                      <p:cBhvr>
                                        <p:cTn id="13" dur="1" fill="hold">
                                          <p:stCondLst>
                                            <p:cond delay="0"/>
                                          </p:stCondLst>
                                        </p:cTn>
                                        <p:tgtEl>
                                          <p:spTgt spid="12">
                                            <p:txEl>
                                              <p:pRg st="1" end="1"/>
                                            </p:txEl>
                                          </p:spTgt>
                                        </p:tgtEl>
                                        <p:attrNameLst>
                                          <p:attrName>style.visibility</p:attrName>
                                        </p:attrNameLst>
                                      </p:cBhvr>
                                      <p:to>
                                        <p:strVal val="visible"/>
                                      </p:to>
                                    </p:set>
                                    <p:anim calcmode="lin" valueType="num">
                                      <p:cBhvr>
                                        <p:cTn id="14" dur="5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2">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2">
                                            <p:txEl>
                                              <p:pRg st="1" end="1"/>
                                            </p:txEl>
                                          </p:spTgt>
                                        </p:tgtEl>
                                      </p:cBhvr>
                                    </p:animEffect>
                                  </p:childTnLst>
                                </p:cTn>
                              </p:par>
                              <p:par>
                                <p:cTn id="17" presetID="42"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26CB5A-96DB-A444-9E4E-54DC87DC4F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3" name="Google Shape;324;p30">
            <a:extLst>
              <a:ext uri="{FF2B5EF4-FFF2-40B4-BE49-F238E27FC236}">
                <a16:creationId xmlns:a16="http://schemas.microsoft.com/office/drawing/2014/main" id="{EAB9E70B-C001-2744-BBF1-AA446F31ADB9}"/>
              </a:ext>
            </a:extLst>
          </p:cNvPr>
          <p:cNvSpPr txBox="1">
            <a:spLocks/>
          </p:cNvSpPr>
          <p:nvPr/>
        </p:nvSpPr>
        <p:spPr>
          <a:xfrm>
            <a:off x="1148887" y="150595"/>
            <a:ext cx="6145531" cy="4365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pPr algn="ctr">
              <a:spcBef>
                <a:spcPts val="1000"/>
              </a:spcBef>
              <a:spcAft>
                <a:spcPts val="1000"/>
              </a:spcAft>
            </a:pPr>
            <a:r>
              <a:rPr lang="en-US" sz="3600">
                <a:latin typeface="Times New Roman" panose="02020603050405020304" pitchFamily="18" charset="0"/>
                <a:cs typeface="Times New Roman" panose="02020603050405020304" pitchFamily="18" charset="0"/>
              </a:rPr>
              <a:t>DATA SET</a:t>
            </a:r>
            <a:endParaRPr lang="en-US" sz="3600" dirty="0">
              <a:latin typeface="Times New Roman" panose="02020603050405020304" pitchFamily="18" charset="0"/>
              <a:cs typeface="Times New Roman" panose="02020603050405020304" pitchFamily="18" charset="0"/>
            </a:endParaRPr>
          </a:p>
        </p:txBody>
      </p:sp>
      <p:pic>
        <p:nvPicPr>
          <p:cNvPr id="5" name="Picture 4" descr="Text&#10;&#10;Description automatically generated">
            <a:extLst>
              <a:ext uri="{FF2B5EF4-FFF2-40B4-BE49-F238E27FC236}">
                <a16:creationId xmlns:a16="http://schemas.microsoft.com/office/drawing/2014/main" id="{DA43727D-4002-F64F-AC0F-69966DB81F0B}"/>
              </a:ext>
            </a:extLst>
          </p:cNvPr>
          <p:cNvPicPr>
            <a:picLocks noChangeAspect="1"/>
          </p:cNvPicPr>
          <p:nvPr/>
        </p:nvPicPr>
        <p:blipFill>
          <a:blip r:embed="rId3"/>
          <a:stretch>
            <a:fillRect/>
          </a:stretch>
        </p:blipFill>
        <p:spPr>
          <a:xfrm>
            <a:off x="231820" y="1137414"/>
            <a:ext cx="4172755" cy="2838482"/>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0732B482-80C2-624F-8327-4B800704364A}"/>
              </a:ext>
            </a:extLst>
          </p:cNvPr>
          <p:cNvPicPr>
            <a:picLocks noChangeAspect="1"/>
          </p:cNvPicPr>
          <p:nvPr/>
        </p:nvPicPr>
        <p:blipFill>
          <a:blip r:embed="rId4"/>
          <a:stretch>
            <a:fillRect/>
          </a:stretch>
        </p:blipFill>
        <p:spPr>
          <a:xfrm>
            <a:off x="4617407" y="1137414"/>
            <a:ext cx="4294773" cy="2838482"/>
          </a:xfrm>
          <a:prstGeom prst="rect">
            <a:avLst/>
          </a:prstGeom>
        </p:spPr>
      </p:pic>
    </p:spTree>
    <p:extLst>
      <p:ext uri="{BB962C8B-B14F-4D97-AF65-F5344CB8AC3E}">
        <p14:creationId xmlns:p14="http://schemas.microsoft.com/office/powerpoint/2010/main" val="8229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C4FD6C-9EDC-B84B-8773-90F8A8DEA0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4" name="Picture 3" descr="Table&#10;&#10;Description automatically generated">
            <a:extLst>
              <a:ext uri="{FF2B5EF4-FFF2-40B4-BE49-F238E27FC236}">
                <a16:creationId xmlns:a16="http://schemas.microsoft.com/office/drawing/2014/main" id="{B73A847D-7854-4A49-A9C6-861EA13308A5}"/>
              </a:ext>
            </a:extLst>
          </p:cNvPr>
          <p:cNvPicPr>
            <a:picLocks noChangeAspect="1"/>
          </p:cNvPicPr>
          <p:nvPr/>
        </p:nvPicPr>
        <p:blipFill>
          <a:blip r:embed="rId3"/>
          <a:stretch>
            <a:fillRect/>
          </a:stretch>
        </p:blipFill>
        <p:spPr>
          <a:xfrm>
            <a:off x="769183" y="1847850"/>
            <a:ext cx="2628900" cy="1447800"/>
          </a:xfrm>
          <a:prstGeom prst="rect">
            <a:avLst/>
          </a:prstGeom>
        </p:spPr>
      </p:pic>
      <p:pic>
        <p:nvPicPr>
          <p:cNvPr id="6" name="Picture 5" descr="Graphical user interface, application, table&#10;&#10;Description automatically generated with medium confidence">
            <a:extLst>
              <a:ext uri="{FF2B5EF4-FFF2-40B4-BE49-F238E27FC236}">
                <a16:creationId xmlns:a16="http://schemas.microsoft.com/office/drawing/2014/main" id="{DDF6F92D-DD16-9C49-ABAC-FD5661495A90}"/>
              </a:ext>
            </a:extLst>
          </p:cNvPr>
          <p:cNvPicPr>
            <a:picLocks noChangeAspect="1"/>
          </p:cNvPicPr>
          <p:nvPr/>
        </p:nvPicPr>
        <p:blipFill>
          <a:blip r:embed="rId4"/>
          <a:stretch>
            <a:fillRect/>
          </a:stretch>
        </p:blipFill>
        <p:spPr>
          <a:xfrm>
            <a:off x="4243474" y="1658547"/>
            <a:ext cx="3384749" cy="1775606"/>
          </a:xfrm>
          <a:prstGeom prst="rect">
            <a:avLst/>
          </a:prstGeom>
        </p:spPr>
      </p:pic>
    </p:spTree>
    <p:extLst>
      <p:ext uri="{BB962C8B-B14F-4D97-AF65-F5344CB8AC3E}">
        <p14:creationId xmlns:p14="http://schemas.microsoft.com/office/powerpoint/2010/main" val="965771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3600" b="1" i="1" dirty="0">
              <a:latin typeface="Lora"/>
              <a:ea typeface="Lora"/>
              <a:cs typeface="Lora"/>
              <a:sym typeface="Lora"/>
            </a:endParaRPr>
          </a:p>
          <a:p>
            <a:pPr marL="0" lvl="0" indent="0" algn="l" rtl="0">
              <a:spcBef>
                <a:spcPts val="600"/>
              </a:spcBef>
              <a:spcAft>
                <a:spcPts val="0"/>
              </a:spcAft>
              <a:buNone/>
            </a:pPr>
            <a:endParaRPr sz="1800" dirty="0">
              <a:solidFill>
                <a:schemeClr val="dk1"/>
              </a:solidFill>
            </a:endParaRPr>
          </a:p>
        </p:txBody>
      </p:sp>
      <p:sp>
        <p:nvSpPr>
          <p:cNvPr id="324" name="Google Shape;324;p30"/>
          <p:cNvSpPr txBox="1">
            <a:spLocks noGrp="1"/>
          </p:cNvSpPr>
          <p:nvPr>
            <p:ph type="ctrTitle" idx="4294967295"/>
          </p:nvPr>
        </p:nvSpPr>
        <p:spPr>
          <a:xfrm>
            <a:off x="968852" y="0"/>
            <a:ext cx="6325566" cy="820882"/>
          </a:xfrm>
          <a:prstGeom prst="rect">
            <a:avLst/>
          </a:prstGeom>
        </p:spPr>
        <p:txBody>
          <a:bodyPr spcFirstLastPara="1" wrap="square" lIns="91425" tIns="91425" rIns="91425" bIns="91425" anchor="ctr" anchorCtr="0">
            <a:noAutofit/>
          </a:bodyPr>
          <a:lstStyle/>
          <a:p>
            <a:pPr lvl="0" algn="ctr">
              <a:spcBef>
                <a:spcPts val="1000"/>
              </a:spcBef>
              <a:spcAft>
                <a:spcPts val="1000"/>
              </a:spcAft>
            </a:pPr>
            <a:r>
              <a:rPr lang="en-US" sz="3600" dirty="0">
                <a:latin typeface="Times New Roman" panose="02020603050405020304" pitchFamily="18" charset="0"/>
                <a:cs typeface="Times New Roman" panose="02020603050405020304" pitchFamily="18" charset="0"/>
              </a:rPr>
              <a:t>REFERENCE</a:t>
            </a:r>
          </a:p>
        </p:txBody>
      </p:sp>
      <p:sp>
        <p:nvSpPr>
          <p:cNvPr id="330" name="Google Shape;330;p3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1D1D1B"/>
                </a:solidFill>
                <a:effectLst/>
                <a:uLnTx/>
                <a:uFillTx/>
                <a:latin typeface="Lora"/>
                <a:sym typeface="Lor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1000" b="0" i="0" u="none" strike="noStrike" kern="0" cap="none" spc="0" normalizeH="0" baseline="0" noProof="0">
              <a:ln>
                <a:noFill/>
              </a:ln>
              <a:solidFill>
                <a:srgbClr val="1D1D1B"/>
              </a:solidFill>
              <a:effectLst/>
              <a:uLnTx/>
              <a:uFillTx/>
              <a:latin typeface="Lora"/>
              <a:sym typeface="Lora"/>
            </a:endParaRPr>
          </a:p>
        </p:txBody>
      </p:sp>
      <p:sp>
        <p:nvSpPr>
          <p:cNvPr id="2" name="TextBox 1">
            <a:extLst>
              <a:ext uri="{FF2B5EF4-FFF2-40B4-BE49-F238E27FC236}">
                <a16:creationId xmlns:a16="http://schemas.microsoft.com/office/drawing/2014/main" id="{EFA8E5CC-2AAC-204F-94C4-CBEED1A0129C}"/>
              </a:ext>
            </a:extLst>
          </p:cNvPr>
          <p:cNvSpPr txBox="1"/>
          <p:nvPr/>
        </p:nvSpPr>
        <p:spPr>
          <a:xfrm>
            <a:off x="606829" y="1176452"/>
            <a:ext cx="7451941" cy="3754874"/>
          </a:xfrm>
          <a:prstGeom prst="rect">
            <a:avLst/>
          </a:prstGeom>
          <a:noFill/>
        </p:spPr>
        <p:txBody>
          <a:bodyPr wrap="square" rtlCol="0">
            <a:spAutoFit/>
          </a:bodyPr>
          <a:lstStyle/>
          <a:p>
            <a:pPr marL="285750" indent="-285750">
              <a:buFont typeface="Arial" panose="020B0604020202020204" pitchFamily="34" charset="0"/>
              <a:buChar char="•"/>
            </a:pPr>
            <a:r>
              <a:rPr lang="en-US" dirty="0"/>
              <a:t> </a:t>
            </a:r>
            <a:r>
              <a:rPr lang="en-US" dirty="0">
                <a:hlinkClick r:id="rId3"/>
              </a:rPr>
              <a:t>https://scikitlearn.org/stable/modules/svm.html</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4"/>
              </a:rPr>
              <a:t>https://scikit-learn.org/stable/modules/tree.html</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t>
            </a:r>
            <a:r>
              <a:rPr lang="en-US" dirty="0">
                <a:hlinkClick r:id="rId5"/>
              </a:rPr>
              <a:t>https://matplotlib.org/stable/contents.html</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t>
            </a:r>
            <a:r>
              <a:rPr lang="en-US" dirty="0">
                <a:hlinkClick r:id="rId6"/>
              </a:rPr>
              <a:t>https://datascience.stackexchange.com/questions/54436/valueerror-pos-label-1-is-not-a-valid-label-arrayn-y-dtype-u1</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t>
            </a:r>
            <a:r>
              <a:rPr lang="en-US" dirty="0">
                <a:hlinkClick r:id="rId7"/>
              </a:rPr>
              <a:t>https://stackoverflow.com/questions/56202930/this-svc-instance-is-not-fitted-yet-call-fit-with-appropriate-arguments-befor</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err="1"/>
              <a:t>Yixuan</a:t>
            </a:r>
            <a:r>
              <a:rPr lang="en-IN" dirty="0"/>
              <a:t> Li, </a:t>
            </a:r>
            <a:r>
              <a:rPr lang="en-IN" dirty="0" err="1"/>
              <a:t>Zixuan</a:t>
            </a:r>
            <a:r>
              <a:rPr lang="en-IN" dirty="0"/>
              <a:t> Chen. Performance Evaluation of Machine Learning Methods for Breast Cancer Prediction. Applied and Computational Mathematics. Vol. 7, No. 4, 2018, pp. 212-216. </a:t>
            </a:r>
            <a:r>
              <a:rPr lang="en-IN" dirty="0" err="1"/>
              <a:t>doi</a:t>
            </a:r>
            <a:r>
              <a:rPr lang="en-IN" dirty="0"/>
              <a:t>: 10.11648/j.acm.20180704.15 </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0356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3"/>
          <p:cNvSpPr txBox="1">
            <a:spLocks noGrp="1"/>
          </p:cNvSpPr>
          <p:nvPr>
            <p:ph type="title"/>
          </p:nvPr>
        </p:nvSpPr>
        <p:spPr>
          <a:xfrm>
            <a:off x="1457471" y="844911"/>
            <a:ext cx="3450524"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latin typeface="Times New Roman" panose="02020603050405020304" pitchFamily="18" charset="0"/>
                <a:cs typeface="Times New Roman" panose="02020603050405020304" pitchFamily="18" charset="0"/>
              </a:rPr>
              <a:t>INDEX</a:t>
            </a:r>
            <a:endParaRPr sz="3600" dirty="0">
              <a:latin typeface="Times New Roman" panose="02020603050405020304" pitchFamily="18" charset="0"/>
              <a:cs typeface="Times New Roman" panose="02020603050405020304" pitchFamily="18" charset="0"/>
            </a:endParaRPr>
          </a:p>
        </p:txBody>
      </p:sp>
      <p:grpSp>
        <p:nvGrpSpPr>
          <p:cNvPr id="87" name="Google Shape;87;p13"/>
          <p:cNvGrpSpPr/>
          <p:nvPr/>
        </p:nvGrpSpPr>
        <p:grpSpPr>
          <a:xfrm>
            <a:off x="916458" y="1019750"/>
            <a:ext cx="214625" cy="214625"/>
            <a:chOff x="2594050" y="1631825"/>
            <a:chExt cx="439625" cy="439625"/>
          </a:xfrm>
        </p:grpSpPr>
        <p:sp>
          <p:nvSpPr>
            <p:cNvPr id="88" name="Google Shape;88;p1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13"/>
          <p:cNvSpPr txBox="1"/>
          <p:nvPr/>
        </p:nvSpPr>
        <p:spPr>
          <a:xfrm>
            <a:off x="835670" y="1280446"/>
            <a:ext cx="7846200" cy="3377046"/>
          </a:xfrm>
          <a:prstGeom prst="rect">
            <a:avLst/>
          </a:prstGeom>
          <a:noFill/>
          <a:ln>
            <a:noFill/>
          </a:ln>
        </p:spPr>
        <p:txBody>
          <a:bodyPr spcFirstLastPara="1" wrap="square" lIns="91425" tIns="91425" rIns="91425" bIns="91425" anchor="t" anchorCtr="0">
            <a:noAutofit/>
          </a:bodyPr>
          <a:lstStyle/>
          <a:p>
            <a:pPr marL="171450" lvl="0" indent="-171450" rtl="0">
              <a:spcBef>
                <a:spcPts val="1000"/>
              </a:spcBef>
              <a:spcAft>
                <a:spcPts val="1000"/>
              </a:spcAft>
              <a:buFont typeface="Arial" panose="020B0604020202020204" pitchFamily="34" charset="0"/>
              <a:buChar char="•"/>
            </a:pPr>
            <a:r>
              <a:rPr lang="en-US" b="1" dirty="0">
                <a:latin typeface="Times New Roman" panose="02020603050405020304" pitchFamily="18" charset="0"/>
                <a:ea typeface="Lora"/>
                <a:cs typeface="Times New Roman" panose="02020603050405020304" pitchFamily="18" charset="0"/>
                <a:sym typeface="Lora"/>
              </a:rPr>
              <a:t>GOAL OF THE PROJECT</a:t>
            </a:r>
          </a:p>
          <a:p>
            <a:pPr marL="171450" lvl="0" indent="-171450" rtl="0">
              <a:spcBef>
                <a:spcPts val="1000"/>
              </a:spcBef>
              <a:spcAft>
                <a:spcPts val="1000"/>
              </a:spcAft>
              <a:buFont typeface="Arial" panose="020B0604020202020204" pitchFamily="34" charset="0"/>
              <a:buChar char="•"/>
            </a:pPr>
            <a:r>
              <a:rPr lang="en-US" b="1" dirty="0">
                <a:latin typeface="Times New Roman" panose="02020603050405020304" pitchFamily="18" charset="0"/>
                <a:ea typeface="Lora"/>
                <a:cs typeface="Times New Roman" panose="02020603050405020304" pitchFamily="18" charset="0"/>
                <a:sym typeface="Lora"/>
              </a:rPr>
              <a:t>DATA SET</a:t>
            </a:r>
          </a:p>
          <a:p>
            <a:pPr marL="171450" lvl="0" indent="-171450" rtl="0">
              <a:spcBef>
                <a:spcPts val="1000"/>
              </a:spcBef>
              <a:spcAft>
                <a:spcPts val="1000"/>
              </a:spcAft>
              <a:buFont typeface="Arial" panose="020B0604020202020204" pitchFamily="34" charset="0"/>
              <a:buChar char="•"/>
            </a:pPr>
            <a:r>
              <a:rPr lang="en-US" b="1" dirty="0">
                <a:latin typeface="Times New Roman" panose="02020603050405020304" pitchFamily="18" charset="0"/>
                <a:ea typeface="Lora"/>
                <a:cs typeface="Times New Roman" panose="02020603050405020304" pitchFamily="18" charset="0"/>
                <a:sym typeface="Lora"/>
              </a:rPr>
              <a:t>ALGORITHMS USED</a:t>
            </a:r>
          </a:p>
          <a:p>
            <a:pPr marL="171450" lvl="0" indent="-171450" rtl="0">
              <a:spcBef>
                <a:spcPts val="1000"/>
              </a:spcBef>
              <a:spcAft>
                <a:spcPts val="1000"/>
              </a:spcAft>
              <a:buFont typeface="Arial" panose="020B0604020202020204" pitchFamily="34" charset="0"/>
              <a:buChar char="•"/>
            </a:pPr>
            <a:r>
              <a:rPr lang="en-US" b="1" dirty="0">
                <a:latin typeface="Times New Roman" panose="02020603050405020304" pitchFamily="18" charset="0"/>
                <a:ea typeface="Lora"/>
                <a:cs typeface="Times New Roman" panose="02020603050405020304" pitchFamily="18" charset="0"/>
                <a:sym typeface="Lora"/>
              </a:rPr>
              <a:t>COMPARISION METRICES</a:t>
            </a:r>
          </a:p>
          <a:p>
            <a:pPr marL="171450" lvl="0" indent="-171450" rtl="0">
              <a:spcBef>
                <a:spcPts val="1000"/>
              </a:spcBef>
              <a:spcAft>
                <a:spcPts val="1000"/>
              </a:spcAft>
              <a:buFont typeface="Arial" panose="020B0604020202020204" pitchFamily="34" charset="0"/>
              <a:buChar char="•"/>
            </a:pPr>
            <a:r>
              <a:rPr lang="en-US" b="1" dirty="0">
                <a:latin typeface="Times New Roman" panose="02020603050405020304" pitchFamily="18" charset="0"/>
                <a:ea typeface="Lora"/>
                <a:cs typeface="Times New Roman" panose="02020603050405020304" pitchFamily="18" charset="0"/>
                <a:sym typeface="Lora"/>
              </a:rPr>
              <a:t>CROSS VALIDATION</a:t>
            </a:r>
          </a:p>
          <a:p>
            <a:pPr marL="171450" lvl="0" indent="-171450" rtl="0">
              <a:spcBef>
                <a:spcPts val="1000"/>
              </a:spcBef>
              <a:spcAft>
                <a:spcPts val="1000"/>
              </a:spcAft>
              <a:buFont typeface="Arial" panose="020B0604020202020204" pitchFamily="34" charset="0"/>
              <a:buChar char="•"/>
            </a:pPr>
            <a:r>
              <a:rPr lang="en-US" b="1" dirty="0">
                <a:latin typeface="Times New Roman" panose="02020603050405020304" pitchFamily="18" charset="0"/>
                <a:ea typeface="Lora"/>
                <a:cs typeface="Times New Roman" panose="02020603050405020304" pitchFamily="18" charset="0"/>
                <a:sym typeface="Lora"/>
              </a:rPr>
              <a:t>CONCLUSION</a:t>
            </a:r>
          </a:p>
          <a:p>
            <a:pPr marL="171450" lvl="0" indent="-171450" rtl="0">
              <a:spcBef>
                <a:spcPts val="1000"/>
              </a:spcBef>
              <a:spcAft>
                <a:spcPts val="1000"/>
              </a:spcAft>
              <a:buFont typeface="Arial" panose="020B0604020202020204" pitchFamily="34" charset="0"/>
              <a:buChar char="•"/>
            </a:pPr>
            <a:r>
              <a:rPr lang="en-US" b="1" dirty="0">
                <a:latin typeface="Times New Roman" panose="02020603050405020304" pitchFamily="18" charset="0"/>
                <a:ea typeface="Lora"/>
                <a:cs typeface="Times New Roman" panose="02020603050405020304" pitchFamily="18" charset="0"/>
                <a:sym typeface="Lora"/>
              </a:rPr>
              <a:t>REFERENCE</a:t>
            </a:r>
            <a:endParaRPr b="1" dirty="0">
              <a:latin typeface="Times New Roman" panose="02020603050405020304" pitchFamily="18" charset="0"/>
              <a:ea typeface="Lora"/>
              <a:cs typeface="Times New Roman" panose="02020603050405020304" pitchFamily="18" charset="0"/>
              <a:sym typeface="Lora"/>
            </a:endParaRPr>
          </a:p>
        </p:txBody>
      </p:sp>
      <p:sp>
        <p:nvSpPr>
          <p:cNvPr id="95" name="Google Shape;95;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3" name="TextBox 2">
            <a:extLst>
              <a:ext uri="{FF2B5EF4-FFF2-40B4-BE49-F238E27FC236}">
                <a16:creationId xmlns:a16="http://schemas.microsoft.com/office/drawing/2014/main" id="{F3DDF1F4-C49C-CE40-94BB-EBF9D1121FB4}"/>
              </a:ext>
            </a:extLst>
          </p:cNvPr>
          <p:cNvSpPr txBox="1"/>
          <p:nvPr/>
        </p:nvSpPr>
        <p:spPr>
          <a:xfrm>
            <a:off x="5804115" y="1100380"/>
            <a:ext cx="184731" cy="307777"/>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 calcmode="lin" valueType="num">
                                      <p:cBhvr>
                                        <p:cTn id="7" dur="500" fill="hold"/>
                                        <p:tgtEl>
                                          <p:spTgt spid="9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4">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94">
                                            <p:txEl>
                                              <p:pRg st="1" end="1"/>
                                            </p:txEl>
                                          </p:spTgt>
                                        </p:tgtEl>
                                        <p:attrNameLst>
                                          <p:attrName>style.visibility</p:attrName>
                                        </p:attrNameLst>
                                      </p:cBhvr>
                                      <p:to>
                                        <p:strVal val="visible"/>
                                      </p:to>
                                    </p:set>
                                    <p:anim calcmode="lin" valueType="num">
                                      <p:cBhvr>
                                        <p:cTn id="12" dur="500" fill="hold"/>
                                        <p:tgtEl>
                                          <p:spTgt spid="94">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94">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94">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94">
                                            <p:txEl>
                                              <p:pRg st="2" end="2"/>
                                            </p:txEl>
                                          </p:spTgt>
                                        </p:tgtEl>
                                        <p:attrNameLst>
                                          <p:attrName>style.visibility</p:attrName>
                                        </p:attrNameLst>
                                      </p:cBhvr>
                                      <p:to>
                                        <p:strVal val="visible"/>
                                      </p:to>
                                    </p:set>
                                    <p:anim calcmode="lin" valueType="num">
                                      <p:cBhvr>
                                        <p:cTn id="17" dur="500" fill="hold"/>
                                        <p:tgtEl>
                                          <p:spTgt spid="94">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94">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94">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94">
                                            <p:txEl>
                                              <p:pRg st="3" end="3"/>
                                            </p:txEl>
                                          </p:spTgt>
                                        </p:tgtEl>
                                        <p:attrNameLst>
                                          <p:attrName>style.visibility</p:attrName>
                                        </p:attrNameLst>
                                      </p:cBhvr>
                                      <p:to>
                                        <p:strVal val="visible"/>
                                      </p:to>
                                    </p:set>
                                    <p:anim calcmode="lin" valueType="num">
                                      <p:cBhvr>
                                        <p:cTn id="22" dur="500" fill="hold"/>
                                        <p:tgtEl>
                                          <p:spTgt spid="94">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94">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94">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94">
                                            <p:txEl>
                                              <p:pRg st="4" end="4"/>
                                            </p:txEl>
                                          </p:spTgt>
                                        </p:tgtEl>
                                        <p:attrNameLst>
                                          <p:attrName>style.visibility</p:attrName>
                                        </p:attrNameLst>
                                      </p:cBhvr>
                                      <p:to>
                                        <p:strVal val="visible"/>
                                      </p:to>
                                    </p:set>
                                    <p:anim calcmode="lin" valueType="num">
                                      <p:cBhvr>
                                        <p:cTn id="27" dur="500" fill="hold"/>
                                        <p:tgtEl>
                                          <p:spTgt spid="94">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94">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94">
                                            <p:txEl>
                                              <p:pRg st="4" end="4"/>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94">
                                            <p:txEl>
                                              <p:pRg st="5" end="5"/>
                                            </p:txEl>
                                          </p:spTgt>
                                        </p:tgtEl>
                                        <p:attrNameLst>
                                          <p:attrName>style.visibility</p:attrName>
                                        </p:attrNameLst>
                                      </p:cBhvr>
                                      <p:to>
                                        <p:strVal val="visible"/>
                                      </p:to>
                                    </p:set>
                                    <p:anim calcmode="lin" valueType="num">
                                      <p:cBhvr>
                                        <p:cTn id="32" dur="500" fill="hold"/>
                                        <p:tgtEl>
                                          <p:spTgt spid="94">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94">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94">
                                            <p:txEl>
                                              <p:pRg st="5" end="5"/>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94">
                                            <p:txEl>
                                              <p:pRg st="6" end="6"/>
                                            </p:txEl>
                                          </p:spTgt>
                                        </p:tgtEl>
                                        <p:attrNameLst>
                                          <p:attrName>style.visibility</p:attrName>
                                        </p:attrNameLst>
                                      </p:cBhvr>
                                      <p:to>
                                        <p:strVal val="visible"/>
                                      </p:to>
                                    </p:set>
                                    <p:anim calcmode="lin" valueType="num">
                                      <p:cBhvr>
                                        <p:cTn id="37" dur="500" fill="hold"/>
                                        <p:tgtEl>
                                          <p:spTgt spid="94">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94">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3600" b="1" i="1" dirty="0">
              <a:latin typeface="Lora"/>
              <a:ea typeface="Lora"/>
              <a:cs typeface="Lora"/>
              <a:sym typeface="Lora"/>
            </a:endParaRPr>
          </a:p>
          <a:p>
            <a:pPr marL="0" lvl="0" indent="0" algn="l" rtl="0">
              <a:spcBef>
                <a:spcPts val="600"/>
              </a:spcBef>
              <a:spcAft>
                <a:spcPts val="0"/>
              </a:spcAft>
              <a:buNone/>
            </a:pPr>
            <a:endParaRPr sz="1800" dirty="0">
              <a:solidFill>
                <a:schemeClr val="dk1"/>
              </a:solidFill>
            </a:endParaRPr>
          </a:p>
        </p:txBody>
      </p:sp>
      <p:sp>
        <p:nvSpPr>
          <p:cNvPr id="324" name="Google Shape;324;p30"/>
          <p:cNvSpPr txBox="1">
            <a:spLocks noGrp="1"/>
          </p:cNvSpPr>
          <p:nvPr>
            <p:ph type="ctrTitle" idx="4294967295"/>
          </p:nvPr>
        </p:nvSpPr>
        <p:spPr>
          <a:xfrm>
            <a:off x="968852" y="0"/>
            <a:ext cx="6325566" cy="820882"/>
          </a:xfrm>
          <a:prstGeom prst="rect">
            <a:avLst/>
          </a:prstGeom>
        </p:spPr>
        <p:txBody>
          <a:bodyPr spcFirstLastPara="1" wrap="square" lIns="91425" tIns="91425" rIns="91425" bIns="91425" anchor="ctr" anchorCtr="0">
            <a:noAutofit/>
          </a:bodyPr>
          <a:lstStyle/>
          <a:p>
            <a:pPr lvl="0" algn="ctr">
              <a:spcBef>
                <a:spcPts val="1000"/>
              </a:spcBef>
              <a:spcAft>
                <a:spcPts val="1000"/>
              </a:spcAft>
            </a:pPr>
            <a:r>
              <a:rPr lang="en-US" sz="3600" dirty="0">
                <a:latin typeface="Times New Roman" panose="02020603050405020304" pitchFamily="18" charset="0"/>
                <a:cs typeface="Times New Roman" panose="02020603050405020304" pitchFamily="18" charset="0"/>
              </a:rPr>
              <a:t>GOAL OF PROJECT</a:t>
            </a:r>
          </a:p>
        </p:txBody>
      </p:sp>
      <p:sp>
        <p:nvSpPr>
          <p:cNvPr id="330" name="Google Shape;330;p3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5" name="Rectangle 4"/>
          <p:cNvSpPr/>
          <p:nvPr/>
        </p:nvSpPr>
        <p:spPr>
          <a:xfrm>
            <a:off x="412365" y="1551494"/>
            <a:ext cx="8130862" cy="1569660"/>
          </a:xfrm>
          <a:prstGeom prst="rect">
            <a:avLst/>
          </a:prstGeom>
        </p:spPr>
        <p:txBody>
          <a:bodyPr wrap="square">
            <a:spAutoFit/>
          </a:bodyPr>
          <a:lstStyle/>
          <a:p>
            <a:pPr algn="just"/>
            <a:r>
              <a:rPr lang="en-US" sz="1600" dirty="0">
                <a:latin typeface="Times New Roman" panose="02020603050405020304" pitchFamily="18" charset="0"/>
                <a:cs typeface="Times New Roman" panose="02020603050405020304" pitchFamily="18" charset="0"/>
              </a:rPr>
              <a:t>I implemented two algorithms Support Vector Machine (SVM) and Decision Tree (ID3) on two datasets Breast Cancer Coimbra Dataset(BCCD) and Wisconsin Breast Cancer Dataset(WBCD) and compare them based on the performance and concluded which algorithm is better for each of the dataset. This is a classification-based problem , where we are classifying if a person is healthy or not in the first dataset(BCCD) and if the person has benign or malignant tumor in the second dataset(WBCD).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4"/>
                                        </p:tgtEl>
                                        <p:attrNameLst>
                                          <p:attrName>style.visibility</p:attrName>
                                        </p:attrNameLst>
                                      </p:cBhvr>
                                      <p:to>
                                        <p:strVal val="visible"/>
                                      </p:to>
                                    </p:set>
                                  </p:childTnLst>
                                </p:cTn>
                              </p:par>
                              <p:par>
                                <p:cTn id="7" presetID="53" presetClass="entr" presetSubtype="16"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anim calcmode="lin" valueType="num">
                                      <p:cBhvr>
                                        <p:cTn id="9"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11"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3600" b="1" i="1" dirty="0">
              <a:latin typeface="Lora"/>
              <a:ea typeface="Lora"/>
              <a:cs typeface="Lora"/>
              <a:sym typeface="Lora"/>
            </a:endParaRPr>
          </a:p>
          <a:p>
            <a:pPr marL="0" lvl="0" indent="0" algn="l" rtl="0">
              <a:spcBef>
                <a:spcPts val="600"/>
              </a:spcBef>
              <a:spcAft>
                <a:spcPts val="0"/>
              </a:spcAft>
              <a:buNone/>
            </a:pPr>
            <a:endParaRPr sz="1800" dirty="0">
              <a:solidFill>
                <a:schemeClr val="dk1"/>
              </a:solidFill>
            </a:endParaRPr>
          </a:p>
        </p:txBody>
      </p:sp>
      <p:sp>
        <p:nvSpPr>
          <p:cNvPr id="324" name="Google Shape;324;p30"/>
          <p:cNvSpPr txBox="1">
            <a:spLocks noGrp="1"/>
          </p:cNvSpPr>
          <p:nvPr>
            <p:ph type="ctrTitle" idx="4294967295"/>
          </p:nvPr>
        </p:nvSpPr>
        <p:spPr>
          <a:xfrm>
            <a:off x="968852" y="0"/>
            <a:ext cx="6325566" cy="820882"/>
          </a:xfrm>
          <a:prstGeom prst="rect">
            <a:avLst/>
          </a:prstGeom>
        </p:spPr>
        <p:txBody>
          <a:bodyPr spcFirstLastPara="1" wrap="square" lIns="91425" tIns="91425" rIns="91425" bIns="91425" anchor="ctr" anchorCtr="0">
            <a:noAutofit/>
          </a:bodyPr>
          <a:lstStyle/>
          <a:p>
            <a:pPr lvl="0" algn="ctr">
              <a:spcBef>
                <a:spcPts val="1000"/>
              </a:spcBef>
              <a:spcAft>
                <a:spcPts val="1000"/>
              </a:spcAft>
            </a:pPr>
            <a:r>
              <a:rPr lang="en-US" sz="3600" dirty="0">
                <a:latin typeface="Times New Roman" panose="02020603050405020304" pitchFamily="18" charset="0"/>
                <a:cs typeface="Times New Roman" panose="02020603050405020304" pitchFamily="18" charset="0"/>
              </a:rPr>
              <a:t>ALGORITHMS USED</a:t>
            </a:r>
          </a:p>
        </p:txBody>
      </p:sp>
      <p:sp>
        <p:nvSpPr>
          <p:cNvPr id="330" name="Google Shape;330;p3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1D1D1B"/>
                </a:solidFill>
                <a:effectLst/>
                <a:uLnTx/>
                <a:uFillTx/>
                <a:latin typeface="Lora"/>
                <a:sym typeface="Lor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000" b="0" i="0" u="none" strike="noStrike" kern="0" cap="none" spc="0" normalizeH="0" baseline="0" noProof="0">
              <a:ln>
                <a:noFill/>
              </a:ln>
              <a:solidFill>
                <a:srgbClr val="1D1D1B"/>
              </a:solidFill>
              <a:effectLst/>
              <a:uLnTx/>
              <a:uFillTx/>
              <a:latin typeface="Lora"/>
              <a:sym typeface="Lora"/>
            </a:endParaRPr>
          </a:p>
        </p:txBody>
      </p:sp>
      <p:sp>
        <p:nvSpPr>
          <p:cNvPr id="5" name="Rectangle 4"/>
          <p:cNvSpPr/>
          <p:nvPr/>
        </p:nvSpPr>
        <p:spPr>
          <a:xfrm>
            <a:off x="256502" y="1323137"/>
            <a:ext cx="3588135" cy="2677656"/>
          </a:xfrm>
          <a:prstGeom prst="rect">
            <a:avLst/>
          </a:prstGeom>
        </p:spPr>
        <p:txBody>
          <a:bodyPr wrap="square">
            <a:spAutoFit/>
          </a:bodyPr>
          <a:lstStyle/>
          <a:p>
            <a:pPr lvl="0" algn="just"/>
            <a:r>
              <a:rPr lang="en-US" b="1" dirty="0">
                <a:latin typeface="Times New Roman" panose="02020603050405020304" pitchFamily="18" charset="0"/>
                <a:cs typeface="Times New Roman" panose="02020603050405020304" pitchFamily="18" charset="0"/>
              </a:rPr>
              <a:t>SVM (Support Vector Machine) </a:t>
            </a:r>
            <a:r>
              <a:rPr lang="en-US" dirty="0">
                <a:latin typeface="Times New Roman" panose="02020603050405020304" pitchFamily="18" charset="0"/>
                <a:cs typeface="Times New Roman" panose="02020603050405020304" pitchFamily="18" charset="0"/>
              </a:rPr>
              <a:t>is a supervised machine learning algorithm that can be used to solve classification and regression problems. It is, however, mostly used to solve classification problems. Each data object is plotted as a point in n-dimensional space (where n is the number of features you have), with the value of each function being the value of a certain coordinate in the SVM algorithm. Then we conduct classification by locating the hyper-plane that clearly distinguishes the two types.</a:t>
            </a:r>
            <a:endParaRPr kumimoji="0" lang="en-US"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5869" t="40120" r="14322" b="6410"/>
          <a:stretch/>
        </p:blipFill>
        <p:spPr>
          <a:xfrm>
            <a:off x="4374573" y="1323137"/>
            <a:ext cx="3782291" cy="3179619"/>
          </a:xfrm>
          <a:prstGeom prst="rect">
            <a:avLst/>
          </a:prstGeom>
        </p:spPr>
      </p:pic>
      <p:sp>
        <p:nvSpPr>
          <p:cNvPr id="3" name="Rectangle 2"/>
          <p:cNvSpPr/>
          <p:nvPr/>
        </p:nvSpPr>
        <p:spPr>
          <a:xfrm>
            <a:off x="256502" y="872837"/>
            <a:ext cx="4581703" cy="307777"/>
          </a:xfrm>
          <a:prstGeom prst="rect">
            <a:avLst/>
          </a:prstGeom>
        </p:spPr>
        <p:txBody>
          <a:bodyPr wrap="none">
            <a:spAutoFit/>
          </a:bodyPr>
          <a:lstStyle/>
          <a:p>
            <a:pPr lvl="0"/>
            <a:r>
              <a:rPr lang="en-US" b="1" dirty="0">
                <a:latin typeface="Times New Roman" panose="02020603050405020304" pitchFamily="18" charset="0"/>
                <a:cs typeface="Times New Roman" panose="02020603050405020304" pitchFamily="18" charset="0"/>
              </a:rPr>
              <a:t>SUPPORT VECTOR MACHINE ALGORITHM (SVM) </a:t>
            </a:r>
          </a:p>
        </p:txBody>
      </p:sp>
    </p:spTree>
    <p:extLst>
      <p:ext uri="{BB962C8B-B14F-4D97-AF65-F5344CB8AC3E}">
        <p14:creationId xmlns:p14="http://schemas.microsoft.com/office/powerpoint/2010/main" val="312114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4"/>
                                        </p:tgtEl>
                                        <p:attrNameLst>
                                          <p:attrName>style.visibility</p:attrName>
                                        </p:attrNameLst>
                                      </p:cBhvr>
                                      <p:to>
                                        <p:strVal val="visible"/>
                                      </p:to>
                                    </p:set>
                                  </p:childTnLst>
                                </p:cTn>
                              </p:par>
                              <p:par>
                                <p:cTn id="7" presetID="53" presetClass="entr" presetSubtype="16"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anim calcmode="lin" valueType="num">
                                      <p:cBhvr>
                                        <p:cTn id="9"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11" dur="500"/>
                                        <p:tgtEl>
                                          <p:spTgt spid="5">
                                            <p:txEl>
                                              <p:pRg st="0" end="0"/>
                                            </p:txEl>
                                          </p:spTgt>
                                        </p:tgtEl>
                                      </p:cBhvr>
                                    </p:animEffect>
                                  </p:childTnLst>
                                </p:cTn>
                              </p:par>
                              <p:par>
                                <p:cTn id="12" presetID="42"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3600" b="1" i="1" dirty="0">
              <a:latin typeface="Lora"/>
              <a:ea typeface="Lora"/>
              <a:cs typeface="Lora"/>
              <a:sym typeface="Lora"/>
            </a:endParaRPr>
          </a:p>
          <a:p>
            <a:pPr marL="0" lvl="0" indent="0" algn="l" rtl="0">
              <a:spcBef>
                <a:spcPts val="600"/>
              </a:spcBef>
              <a:spcAft>
                <a:spcPts val="0"/>
              </a:spcAft>
              <a:buNone/>
            </a:pPr>
            <a:endParaRPr sz="1800" dirty="0">
              <a:solidFill>
                <a:schemeClr val="dk1"/>
              </a:solidFill>
            </a:endParaRPr>
          </a:p>
        </p:txBody>
      </p:sp>
      <p:sp>
        <p:nvSpPr>
          <p:cNvPr id="324" name="Google Shape;324;p30"/>
          <p:cNvSpPr txBox="1">
            <a:spLocks noGrp="1"/>
          </p:cNvSpPr>
          <p:nvPr>
            <p:ph type="ctrTitle" idx="4294967295"/>
          </p:nvPr>
        </p:nvSpPr>
        <p:spPr>
          <a:xfrm>
            <a:off x="968852" y="0"/>
            <a:ext cx="6325566" cy="820882"/>
          </a:xfrm>
          <a:prstGeom prst="rect">
            <a:avLst/>
          </a:prstGeom>
        </p:spPr>
        <p:txBody>
          <a:bodyPr spcFirstLastPara="1" wrap="square" lIns="91425" tIns="91425" rIns="91425" bIns="91425" anchor="ctr" anchorCtr="0">
            <a:noAutofit/>
          </a:bodyPr>
          <a:lstStyle/>
          <a:p>
            <a:pPr lvl="0" algn="ctr">
              <a:spcBef>
                <a:spcPts val="1000"/>
              </a:spcBef>
              <a:spcAft>
                <a:spcPts val="1000"/>
              </a:spcAft>
            </a:pPr>
            <a:r>
              <a:rPr lang="en-US" sz="3600" dirty="0">
                <a:latin typeface="Times New Roman" panose="02020603050405020304" pitchFamily="18" charset="0"/>
                <a:cs typeface="Times New Roman" panose="02020603050405020304" pitchFamily="18" charset="0"/>
              </a:rPr>
              <a:t>ALGORITHMS USED</a:t>
            </a:r>
          </a:p>
        </p:txBody>
      </p:sp>
      <p:sp>
        <p:nvSpPr>
          <p:cNvPr id="330" name="Google Shape;330;p3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1D1D1B"/>
                </a:solidFill>
                <a:effectLst/>
                <a:uLnTx/>
                <a:uFillTx/>
                <a:latin typeface="Lora"/>
                <a:sym typeface="Lor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000" b="0" i="0" u="none" strike="noStrike" kern="0" cap="none" spc="0" normalizeH="0" baseline="0" noProof="0">
              <a:ln>
                <a:noFill/>
              </a:ln>
              <a:solidFill>
                <a:srgbClr val="1D1D1B"/>
              </a:solidFill>
              <a:effectLst/>
              <a:uLnTx/>
              <a:uFillTx/>
              <a:latin typeface="Lora"/>
              <a:sym typeface="Lora"/>
            </a:endParaRPr>
          </a:p>
        </p:txBody>
      </p:sp>
      <p:sp>
        <p:nvSpPr>
          <p:cNvPr id="5" name="Rectangle 4"/>
          <p:cNvSpPr/>
          <p:nvPr/>
        </p:nvSpPr>
        <p:spPr>
          <a:xfrm>
            <a:off x="235720" y="1333260"/>
            <a:ext cx="3588135" cy="1600438"/>
          </a:xfrm>
          <a:prstGeom prst="rect">
            <a:avLst/>
          </a:prstGeom>
        </p:spPr>
        <p:txBody>
          <a:bodyPr wrap="square">
            <a:spAutoFit/>
          </a:bodyPr>
          <a:lstStyle/>
          <a:p>
            <a:pPr lvl="0" algn="just"/>
            <a:r>
              <a:rPr lang="en-US" dirty="0">
                <a:latin typeface="Times New Roman" panose="02020603050405020304" pitchFamily="18" charset="0"/>
                <a:cs typeface="Times New Roman" panose="02020603050405020304" pitchFamily="18" charset="0"/>
              </a:rPr>
              <a:t>A decision tree is a type of machine learning algorithm that divides data into groups. Partitioning begins with a binary split and proceeds until no further splits are possible. Various branches of varying lengths develop. A decision tree's aim is to condense the training data into the shortest possible tree.</a:t>
            </a:r>
            <a:endParaRPr kumimoji="0" lang="en-US" sz="1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1227" y="1532924"/>
            <a:ext cx="4572000" cy="2737739"/>
          </a:xfrm>
          <a:prstGeom prst="rect">
            <a:avLst/>
          </a:prstGeom>
        </p:spPr>
      </p:pic>
      <p:sp>
        <p:nvSpPr>
          <p:cNvPr id="3" name="Rectangle 2"/>
          <p:cNvSpPr/>
          <p:nvPr/>
        </p:nvSpPr>
        <p:spPr>
          <a:xfrm>
            <a:off x="235720" y="912791"/>
            <a:ext cx="3312125" cy="307777"/>
          </a:xfrm>
          <a:prstGeom prst="rect">
            <a:avLst/>
          </a:prstGeom>
        </p:spPr>
        <p:txBody>
          <a:bodyPr wrap="none">
            <a:spAutoFit/>
          </a:bodyPr>
          <a:lstStyle/>
          <a:p>
            <a:pPr lvl="0" algn="just"/>
            <a:r>
              <a:rPr lang="en-US" b="1" dirty="0">
                <a:latin typeface="Times New Roman" panose="02020603050405020304" pitchFamily="18" charset="0"/>
                <a:cs typeface="Times New Roman" panose="02020603050405020304" pitchFamily="18" charset="0"/>
              </a:rPr>
              <a:t>DECISION TREE ALGORITHM (ID3)</a:t>
            </a:r>
          </a:p>
        </p:txBody>
      </p:sp>
    </p:spTree>
    <p:extLst>
      <p:ext uri="{BB962C8B-B14F-4D97-AF65-F5344CB8AC3E}">
        <p14:creationId xmlns:p14="http://schemas.microsoft.com/office/powerpoint/2010/main" val="136503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4"/>
                                        </p:tgtEl>
                                        <p:attrNameLst>
                                          <p:attrName>style.visibility</p:attrName>
                                        </p:attrNameLst>
                                      </p:cBhvr>
                                      <p:to>
                                        <p:strVal val="visible"/>
                                      </p:to>
                                    </p:set>
                                  </p:childTnLst>
                                </p:cTn>
                              </p:par>
                              <p:par>
                                <p:cTn id="7" presetID="53" presetClass="entr" presetSubtype="16"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anim calcmode="lin" valueType="num">
                                      <p:cBhvr>
                                        <p:cTn id="9"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11" dur="500"/>
                                        <p:tgtEl>
                                          <p:spTgt spid="5">
                                            <p:txEl>
                                              <p:pRg st="0" end="0"/>
                                            </p:txEl>
                                          </p:spTgt>
                                        </p:tgtEl>
                                      </p:cBhvr>
                                    </p:animEffect>
                                  </p:childTnLst>
                                </p:cTn>
                              </p:par>
                              <p:par>
                                <p:cTn id="12" presetID="42"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30" name="Google Shape;330;p30"/>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322" name="Google Shape;322;p30"/>
          <p:cNvSpPr txBox="1">
            <a:spLocks noGrp="1"/>
          </p:cNvSpPr>
          <p:nvPr>
            <p:ph type="body" idx="4294967295"/>
          </p:nvPr>
        </p:nvSpPr>
        <p:spPr>
          <a:xfrm>
            <a:off x="0" y="1619250"/>
            <a:ext cx="3425825" cy="323056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3600" b="1" i="1" dirty="0">
              <a:latin typeface="Lora"/>
              <a:ea typeface="Lora"/>
              <a:cs typeface="Lora"/>
              <a:sym typeface="Lora"/>
            </a:endParaRPr>
          </a:p>
          <a:p>
            <a:pPr marL="0" lvl="0" indent="0" algn="l" rtl="0">
              <a:spcBef>
                <a:spcPts val="600"/>
              </a:spcBef>
              <a:spcAft>
                <a:spcPts val="0"/>
              </a:spcAft>
              <a:buNone/>
            </a:pPr>
            <a:endParaRPr sz="1800" dirty="0">
              <a:solidFill>
                <a:schemeClr val="dk1"/>
              </a:solidFill>
            </a:endParaRPr>
          </a:p>
        </p:txBody>
      </p:sp>
      <p:sp>
        <p:nvSpPr>
          <p:cNvPr id="324" name="Google Shape;324;p30"/>
          <p:cNvSpPr txBox="1">
            <a:spLocks noGrp="1"/>
          </p:cNvSpPr>
          <p:nvPr>
            <p:ph type="title" idx="4294967295"/>
          </p:nvPr>
        </p:nvSpPr>
        <p:spPr>
          <a:xfrm>
            <a:off x="1148887" y="150595"/>
            <a:ext cx="6145531" cy="436563"/>
          </a:xfrm>
          <a:prstGeom prst="rect">
            <a:avLst/>
          </a:prstGeom>
        </p:spPr>
        <p:txBody>
          <a:bodyPr spcFirstLastPara="1" wrap="square" lIns="91425" tIns="91425" rIns="91425" bIns="91425" anchor="ctr" anchorCtr="0">
            <a:noAutofit/>
          </a:bodyPr>
          <a:lstStyle/>
          <a:p>
            <a:pPr lvl="0" algn="ctr">
              <a:spcBef>
                <a:spcPts val="1000"/>
              </a:spcBef>
              <a:spcAft>
                <a:spcPts val="1000"/>
              </a:spcAft>
            </a:pPr>
            <a:r>
              <a:rPr lang="en-US" sz="3600" dirty="0">
                <a:latin typeface="Times New Roman" panose="02020603050405020304" pitchFamily="18" charset="0"/>
                <a:cs typeface="Times New Roman" panose="02020603050405020304" pitchFamily="18" charset="0"/>
              </a:rPr>
              <a:t>DATA SET</a:t>
            </a:r>
          </a:p>
        </p:txBody>
      </p:sp>
      <p:sp>
        <p:nvSpPr>
          <p:cNvPr id="12" name="TextBox 11"/>
          <p:cNvSpPr txBox="1"/>
          <p:nvPr/>
        </p:nvSpPr>
        <p:spPr>
          <a:xfrm>
            <a:off x="483176" y="843608"/>
            <a:ext cx="3491345" cy="2462213"/>
          </a:xfrm>
          <a:prstGeom prst="rect">
            <a:avLst/>
          </a:prstGeom>
          <a:noFill/>
        </p:spPr>
        <p:txBody>
          <a:bodyPr wrap="square" rtlCol="0">
            <a:spAutoFit/>
          </a:bodyPr>
          <a:lstStyle/>
          <a:p>
            <a:pPr marL="342900" indent="-342900">
              <a:buAutoNum type="arabicParenR"/>
            </a:pPr>
            <a:r>
              <a:rPr lang="en-US" b="1" dirty="0">
                <a:latin typeface="Times New Roman" panose="02020603050405020304" pitchFamily="18" charset="0"/>
                <a:cs typeface="Times New Roman" panose="02020603050405020304" pitchFamily="18" charset="0"/>
              </a:rPr>
              <a:t>BCCD</a:t>
            </a:r>
            <a:r>
              <a:rPr lang="en-US" dirty="0">
                <a:latin typeface="Times New Roman" panose="02020603050405020304" pitchFamily="18" charset="0"/>
                <a:cs typeface="Times New Roman" panose="02020603050405020304" pitchFamily="18" charset="0"/>
              </a:rPr>
              <a:t>: Breast Cancer Coimbra Dataset. The BCCD data is made up of 116 instances, each with ten attributes. The dependent attribute is classification, which is represented as an integer between 1 and 2, with 1 representing healthy controls and 2 representing patients.</a:t>
            </a:r>
          </a:p>
          <a:p>
            <a:r>
              <a:rPr lang="en-US" dirty="0">
                <a:latin typeface="Times New Roman" panose="02020603050405020304" pitchFamily="18" charset="0"/>
                <a:cs typeface="Times New Roman" panose="02020603050405020304" pitchFamily="18" charset="0"/>
              </a:rPr>
              <a:t>The link for the dataset : </a:t>
            </a:r>
            <a:r>
              <a:rPr lang="en-US" b="1" dirty="0">
                <a:latin typeface="Times New Roman" panose="02020603050405020304" pitchFamily="18" charset="0"/>
                <a:cs typeface="Times New Roman" panose="02020603050405020304" pitchFamily="18" charset="0"/>
                <a:hlinkClick r:id="rId3"/>
              </a:rPr>
              <a:t>https://archive.ics.uci.edu/ml/machine-learning-databases/00451/</a:t>
            </a:r>
            <a:endParaRPr lang="en-US"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343397" y="2413268"/>
            <a:ext cx="4419145" cy="307777"/>
          </a:xfrm>
          <a:prstGeom prst="rect">
            <a:avLst/>
          </a:prstGeom>
          <a:noFill/>
        </p:spPr>
        <p:txBody>
          <a:bodyPr wrap="square" rtlCol="0">
            <a:spAutoFit/>
          </a:bodyPr>
          <a:lstStyle/>
          <a:p>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396" y="1142191"/>
            <a:ext cx="4419146" cy="3157707"/>
          </a:xfrm>
          <a:prstGeom prst="rect">
            <a:avLst/>
          </a:prstGeom>
        </p:spPr>
      </p:pic>
    </p:spTree>
    <p:extLst>
      <p:ext uri="{BB962C8B-B14F-4D97-AF65-F5344CB8AC3E}">
        <p14:creationId xmlns:p14="http://schemas.microsoft.com/office/powerpoint/2010/main" val="18714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4"/>
                                        </p:tgtEl>
                                        <p:attrNameLst>
                                          <p:attrName>style.visibility</p:attrName>
                                        </p:attrNameLst>
                                      </p:cBhvr>
                                      <p:to>
                                        <p:strVal val="visible"/>
                                      </p:to>
                                    </p:set>
                                  </p:childTnLst>
                                </p:cTn>
                              </p:par>
                              <p:par>
                                <p:cTn id="7" presetID="53" presetClass="entr" presetSubtype="16"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anim calcmode="lin" valueType="num">
                                      <p:cBhvr>
                                        <p:cTn id="9"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11" dur="500"/>
                                        <p:tgtEl>
                                          <p:spTgt spid="12">
                                            <p:txEl>
                                              <p:pRg st="0" end="0"/>
                                            </p:txEl>
                                          </p:spTgt>
                                        </p:tgtEl>
                                      </p:cBhvr>
                                    </p:animEffect>
                                  </p:childTnLst>
                                </p:cTn>
                              </p:par>
                              <p:par>
                                <p:cTn id="12" presetID="53" presetClass="entr" presetSubtype="16" fill="hold" nodeType="withEffect">
                                  <p:stCondLst>
                                    <p:cond delay="0"/>
                                  </p:stCondLst>
                                  <p:childTnLst>
                                    <p:set>
                                      <p:cBhvr>
                                        <p:cTn id="13" dur="1" fill="hold">
                                          <p:stCondLst>
                                            <p:cond delay="0"/>
                                          </p:stCondLst>
                                        </p:cTn>
                                        <p:tgtEl>
                                          <p:spTgt spid="12">
                                            <p:txEl>
                                              <p:pRg st="1" end="1"/>
                                            </p:txEl>
                                          </p:spTgt>
                                        </p:tgtEl>
                                        <p:attrNameLst>
                                          <p:attrName>style.visibility</p:attrName>
                                        </p:attrNameLst>
                                      </p:cBhvr>
                                      <p:to>
                                        <p:strVal val="visible"/>
                                      </p:to>
                                    </p:set>
                                    <p:anim calcmode="lin" valueType="num">
                                      <p:cBhvr>
                                        <p:cTn id="14" dur="5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2">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2">
                                            <p:txEl>
                                              <p:pRg st="1" end="1"/>
                                            </p:txEl>
                                          </p:spTgt>
                                        </p:tgtEl>
                                      </p:cBhvr>
                                    </p:animEffect>
                                  </p:childTnLst>
                                </p:cTn>
                              </p:par>
                              <p:par>
                                <p:cTn id="17" presetID="42"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3600" b="1" i="1" dirty="0">
              <a:latin typeface="Lora"/>
              <a:ea typeface="Lora"/>
              <a:cs typeface="Lora"/>
              <a:sym typeface="Lora"/>
            </a:endParaRPr>
          </a:p>
          <a:p>
            <a:pPr marL="0" lvl="0" indent="0" algn="l" rtl="0">
              <a:spcBef>
                <a:spcPts val="600"/>
              </a:spcBef>
              <a:spcAft>
                <a:spcPts val="0"/>
              </a:spcAft>
              <a:buNone/>
            </a:pPr>
            <a:endParaRPr sz="1800" dirty="0">
              <a:solidFill>
                <a:schemeClr val="dk1"/>
              </a:solidFill>
            </a:endParaRPr>
          </a:p>
        </p:txBody>
      </p:sp>
      <p:sp>
        <p:nvSpPr>
          <p:cNvPr id="324" name="Google Shape;324;p30"/>
          <p:cNvSpPr txBox="1">
            <a:spLocks noGrp="1"/>
          </p:cNvSpPr>
          <p:nvPr>
            <p:ph type="ctrTitle" idx="4294967295"/>
          </p:nvPr>
        </p:nvSpPr>
        <p:spPr>
          <a:xfrm>
            <a:off x="1058870" y="-25978"/>
            <a:ext cx="6325566" cy="820882"/>
          </a:xfrm>
          <a:prstGeom prst="rect">
            <a:avLst/>
          </a:prstGeom>
        </p:spPr>
        <p:txBody>
          <a:bodyPr spcFirstLastPara="1" wrap="square" lIns="91425" tIns="91425" rIns="91425" bIns="91425" anchor="ctr" anchorCtr="0">
            <a:noAutofit/>
          </a:bodyPr>
          <a:lstStyle/>
          <a:p>
            <a:pPr lvl="0" algn="ctr">
              <a:spcBef>
                <a:spcPts val="1000"/>
              </a:spcBef>
              <a:spcAft>
                <a:spcPts val="1000"/>
              </a:spcAft>
            </a:pPr>
            <a:r>
              <a:rPr lang="en-US" sz="3600" dirty="0">
                <a:latin typeface="Times New Roman" panose="02020603050405020304" pitchFamily="18" charset="0"/>
                <a:cs typeface="Times New Roman" panose="02020603050405020304" pitchFamily="18" charset="0"/>
              </a:rPr>
              <a:t>COMPARISON METRICES</a:t>
            </a:r>
          </a:p>
        </p:txBody>
      </p:sp>
      <p:sp>
        <p:nvSpPr>
          <p:cNvPr id="330" name="Google Shape;330;p3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1D1D1B"/>
                </a:solidFill>
                <a:effectLst/>
                <a:uLnTx/>
                <a:uFillTx/>
                <a:latin typeface="Lora"/>
                <a:sym typeface="Lor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000" b="0" i="0" u="none" strike="noStrike" kern="0" cap="none" spc="0" normalizeH="0" baseline="0" noProof="0">
              <a:ln>
                <a:noFill/>
              </a:ln>
              <a:solidFill>
                <a:srgbClr val="1D1D1B"/>
              </a:solidFill>
              <a:effectLst/>
              <a:uLnTx/>
              <a:uFillTx/>
              <a:latin typeface="Lora"/>
              <a:sym typeface="Lora"/>
            </a:endParaRPr>
          </a:p>
        </p:txBody>
      </p:sp>
      <p:sp>
        <p:nvSpPr>
          <p:cNvPr id="2" name="TextBox 1">
            <a:extLst>
              <a:ext uri="{FF2B5EF4-FFF2-40B4-BE49-F238E27FC236}">
                <a16:creationId xmlns:a16="http://schemas.microsoft.com/office/drawing/2014/main" id="{CF717EA8-9AD8-0D4C-B324-C111C7B48608}"/>
              </a:ext>
            </a:extLst>
          </p:cNvPr>
          <p:cNvSpPr txBox="1"/>
          <p:nvPr/>
        </p:nvSpPr>
        <p:spPr>
          <a:xfrm>
            <a:off x="233645" y="1755083"/>
            <a:ext cx="1410964" cy="307777"/>
          </a:xfrm>
          <a:prstGeom prst="rect">
            <a:avLst/>
          </a:prstGeom>
          <a:noFill/>
        </p:spPr>
        <p:txBody>
          <a:bodyPr wrap="none" rtlCol="0">
            <a:spAutoFit/>
          </a:bodyPr>
          <a:lstStyle/>
          <a:p>
            <a:r>
              <a:rPr lang="en-US" dirty="0"/>
              <a:t>BCCD Dataset.</a:t>
            </a:r>
          </a:p>
        </p:txBody>
      </p:sp>
      <p:sp>
        <p:nvSpPr>
          <p:cNvPr id="6" name="TextBox 5">
            <a:extLst>
              <a:ext uri="{FF2B5EF4-FFF2-40B4-BE49-F238E27FC236}">
                <a16:creationId xmlns:a16="http://schemas.microsoft.com/office/drawing/2014/main" id="{96CC3286-F08A-CF40-83B3-C6AA498F23E4}"/>
              </a:ext>
            </a:extLst>
          </p:cNvPr>
          <p:cNvSpPr txBox="1"/>
          <p:nvPr/>
        </p:nvSpPr>
        <p:spPr>
          <a:xfrm>
            <a:off x="2731494" y="698424"/>
            <a:ext cx="1430200" cy="307777"/>
          </a:xfrm>
          <a:prstGeom prst="rect">
            <a:avLst/>
          </a:prstGeom>
          <a:noFill/>
        </p:spPr>
        <p:txBody>
          <a:bodyPr wrap="none" rtlCol="0">
            <a:spAutoFit/>
          </a:bodyPr>
          <a:lstStyle/>
          <a:p>
            <a:r>
              <a:rPr lang="en-US" dirty="0"/>
              <a:t>SVM Algorithm.</a:t>
            </a:r>
          </a:p>
        </p:txBody>
      </p:sp>
      <p:sp>
        <p:nvSpPr>
          <p:cNvPr id="7" name="TextBox 6">
            <a:extLst>
              <a:ext uri="{FF2B5EF4-FFF2-40B4-BE49-F238E27FC236}">
                <a16:creationId xmlns:a16="http://schemas.microsoft.com/office/drawing/2014/main" id="{5195E955-0AED-7446-87AB-8D72E6A23999}"/>
              </a:ext>
            </a:extLst>
          </p:cNvPr>
          <p:cNvSpPr txBox="1"/>
          <p:nvPr/>
        </p:nvSpPr>
        <p:spPr>
          <a:xfrm>
            <a:off x="6558246" y="698424"/>
            <a:ext cx="1319592" cy="307777"/>
          </a:xfrm>
          <a:prstGeom prst="rect">
            <a:avLst/>
          </a:prstGeom>
          <a:noFill/>
        </p:spPr>
        <p:txBody>
          <a:bodyPr wrap="none" rtlCol="0">
            <a:spAutoFit/>
          </a:bodyPr>
          <a:lstStyle/>
          <a:p>
            <a:r>
              <a:rPr lang="en-US" dirty="0"/>
              <a:t>ID3 Algorithm.</a:t>
            </a:r>
          </a:p>
        </p:txBody>
      </p:sp>
      <p:sp>
        <p:nvSpPr>
          <p:cNvPr id="8" name="TextBox 7">
            <a:extLst>
              <a:ext uri="{FF2B5EF4-FFF2-40B4-BE49-F238E27FC236}">
                <a16:creationId xmlns:a16="http://schemas.microsoft.com/office/drawing/2014/main" id="{684C68AD-571E-534E-8536-F825172EB689}"/>
              </a:ext>
            </a:extLst>
          </p:cNvPr>
          <p:cNvSpPr txBox="1"/>
          <p:nvPr/>
        </p:nvSpPr>
        <p:spPr>
          <a:xfrm>
            <a:off x="233645" y="3699154"/>
            <a:ext cx="1451038" cy="307777"/>
          </a:xfrm>
          <a:prstGeom prst="rect">
            <a:avLst/>
          </a:prstGeom>
          <a:noFill/>
        </p:spPr>
        <p:txBody>
          <a:bodyPr wrap="none" rtlCol="0">
            <a:spAutoFit/>
          </a:bodyPr>
          <a:lstStyle/>
          <a:p>
            <a:r>
              <a:rPr lang="en-US" dirty="0"/>
              <a:t>WBCD Dataset.</a:t>
            </a:r>
          </a:p>
        </p:txBody>
      </p:sp>
      <p:pic>
        <p:nvPicPr>
          <p:cNvPr id="4" name="Picture 3" descr="Calendar&#10;&#10;Description automatically generated">
            <a:extLst>
              <a:ext uri="{FF2B5EF4-FFF2-40B4-BE49-F238E27FC236}">
                <a16:creationId xmlns:a16="http://schemas.microsoft.com/office/drawing/2014/main" id="{3289C961-B512-2840-80D5-768B713E57AB}"/>
              </a:ext>
            </a:extLst>
          </p:cNvPr>
          <p:cNvPicPr>
            <a:picLocks noChangeAspect="1"/>
          </p:cNvPicPr>
          <p:nvPr/>
        </p:nvPicPr>
        <p:blipFill>
          <a:blip r:embed="rId3"/>
          <a:stretch>
            <a:fillRect/>
          </a:stretch>
        </p:blipFill>
        <p:spPr>
          <a:xfrm>
            <a:off x="1914788" y="1006201"/>
            <a:ext cx="3205945" cy="1769656"/>
          </a:xfrm>
          <a:prstGeom prst="rect">
            <a:avLst/>
          </a:prstGeom>
        </p:spPr>
      </p:pic>
      <p:pic>
        <p:nvPicPr>
          <p:cNvPr id="9" name="Picture 8" descr="Calendar&#10;&#10;Description automatically generated">
            <a:extLst>
              <a:ext uri="{FF2B5EF4-FFF2-40B4-BE49-F238E27FC236}">
                <a16:creationId xmlns:a16="http://schemas.microsoft.com/office/drawing/2014/main" id="{4EE6886B-3E80-9344-8BF4-96120B25FFFA}"/>
              </a:ext>
            </a:extLst>
          </p:cNvPr>
          <p:cNvPicPr>
            <a:picLocks noChangeAspect="1"/>
          </p:cNvPicPr>
          <p:nvPr/>
        </p:nvPicPr>
        <p:blipFill>
          <a:blip r:embed="rId4"/>
          <a:stretch>
            <a:fillRect/>
          </a:stretch>
        </p:blipFill>
        <p:spPr>
          <a:xfrm>
            <a:off x="5546288" y="1006201"/>
            <a:ext cx="3205945" cy="1769656"/>
          </a:xfrm>
          <a:prstGeom prst="rect">
            <a:avLst/>
          </a:prstGeom>
        </p:spPr>
      </p:pic>
      <p:pic>
        <p:nvPicPr>
          <p:cNvPr id="11" name="Picture 10" descr="Calendar&#10;&#10;Description automatically generated">
            <a:extLst>
              <a:ext uri="{FF2B5EF4-FFF2-40B4-BE49-F238E27FC236}">
                <a16:creationId xmlns:a16="http://schemas.microsoft.com/office/drawing/2014/main" id="{862F9621-8881-BE4F-BFD7-E66A77B9EE13}"/>
              </a:ext>
            </a:extLst>
          </p:cNvPr>
          <p:cNvPicPr>
            <a:picLocks noChangeAspect="1"/>
          </p:cNvPicPr>
          <p:nvPr/>
        </p:nvPicPr>
        <p:blipFill>
          <a:blip r:embed="rId5"/>
          <a:stretch>
            <a:fillRect/>
          </a:stretch>
        </p:blipFill>
        <p:spPr>
          <a:xfrm>
            <a:off x="1914788" y="2832674"/>
            <a:ext cx="3205945" cy="2055012"/>
          </a:xfrm>
          <a:prstGeom prst="rect">
            <a:avLst/>
          </a:prstGeom>
        </p:spPr>
      </p:pic>
      <p:pic>
        <p:nvPicPr>
          <p:cNvPr id="13" name="Picture 12" descr="Calendar&#10;&#10;Description automatically generated">
            <a:extLst>
              <a:ext uri="{FF2B5EF4-FFF2-40B4-BE49-F238E27FC236}">
                <a16:creationId xmlns:a16="http://schemas.microsoft.com/office/drawing/2014/main" id="{9E51D955-E963-444F-9F4F-45A3C2F97D75}"/>
              </a:ext>
            </a:extLst>
          </p:cNvPr>
          <p:cNvPicPr>
            <a:picLocks noChangeAspect="1"/>
          </p:cNvPicPr>
          <p:nvPr/>
        </p:nvPicPr>
        <p:blipFill>
          <a:blip r:embed="rId6"/>
          <a:stretch>
            <a:fillRect/>
          </a:stretch>
        </p:blipFill>
        <p:spPr>
          <a:xfrm>
            <a:off x="5546288" y="2832674"/>
            <a:ext cx="3205945" cy="2055012"/>
          </a:xfrm>
          <a:prstGeom prst="rect">
            <a:avLst/>
          </a:prstGeom>
        </p:spPr>
      </p:pic>
    </p:spTree>
    <p:extLst>
      <p:ext uri="{BB962C8B-B14F-4D97-AF65-F5344CB8AC3E}">
        <p14:creationId xmlns:p14="http://schemas.microsoft.com/office/powerpoint/2010/main" val="4243054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3600" b="1" i="1" dirty="0">
              <a:latin typeface="Lora"/>
              <a:ea typeface="Lora"/>
              <a:cs typeface="Lora"/>
              <a:sym typeface="Lora"/>
            </a:endParaRPr>
          </a:p>
          <a:p>
            <a:pPr marL="0" lvl="0" indent="0" algn="l" rtl="0">
              <a:spcBef>
                <a:spcPts val="600"/>
              </a:spcBef>
              <a:spcAft>
                <a:spcPts val="0"/>
              </a:spcAft>
              <a:buNone/>
            </a:pPr>
            <a:endParaRPr sz="1800" dirty="0">
              <a:solidFill>
                <a:schemeClr val="dk1"/>
              </a:solidFill>
            </a:endParaRPr>
          </a:p>
        </p:txBody>
      </p:sp>
      <p:sp>
        <p:nvSpPr>
          <p:cNvPr id="324" name="Google Shape;324;p30"/>
          <p:cNvSpPr txBox="1">
            <a:spLocks noGrp="1"/>
          </p:cNvSpPr>
          <p:nvPr>
            <p:ph type="ctrTitle" idx="4294967295"/>
          </p:nvPr>
        </p:nvSpPr>
        <p:spPr>
          <a:xfrm>
            <a:off x="1148888" y="-33771"/>
            <a:ext cx="6325566" cy="820882"/>
          </a:xfrm>
          <a:prstGeom prst="rect">
            <a:avLst/>
          </a:prstGeom>
        </p:spPr>
        <p:txBody>
          <a:bodyPr spcFirstLastPara="1" wrap="square" lIns="91425" tIns="91425" rIns="91425" bIns="91425" anchor="ctr" anchorCtr="0">
            <a:noAutofit/>
          </a:bodyPr>
          <a:lstStyle/>
          <a:p>
            <a:pPr lvl="0" algn="ctr">
              <a:spcBef>
                <a:spcPts val="1000"/>
              </a:spcBef>
              <a:spcAft>
                <a:spcPts val="1000"/>
              </a:spcAft>
            </a:pPr>
            <a:r>
              <a:rPr lang="en-US" sz="3600" dirty="0">
                <a:latin typeface="Times New Roman" panose="02020603050405020304" pitchFamily="18" charset="0"/>
                <a:cs typeface="Times New Roman" panose="02020603050405020304" pitchFamily="18" charset="0"/>
              </a:rPr>
              <a:t>CROSS VALIDATION.</a:t>
            </a:r>
          </a:p>
        </p:txBody>
      </p:sp>
      <p:sp>
        <p:nvSpPr>
          <p:cNvPr id="330" name="Google Shape;330;p3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1D1D1B"/>
                </a:solidFill>
                <a:effectLst/>
                <a:uLnTx/>
                <a:uFillTx/>
                <a:latin typeface="Lora"/>
                <a:sym typeface="Lor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000" b="0" i="0" u="none" strike="noStrike" kern="0" cap="none" spc="0" normalizeH="0" baseline="0" noProof="0">
              <a:ln>
                <a:noFill/>
              </a:ln>
              <a:solidFill>
                <a:srgbClr val="1D1D1B"/>
              </a:solidFill>
              <a:effectLst/>
              <a:uLnTx/>
              <a:uFillTx/>
              <a:latin typeface="Lora"/>
              <a:sym typeface="Lora"/>
            </a:endParaRPr>
          </a:p>
        </p:txBody>
      </p:sp>
      <p:sp>
        <p:nvSpPr>
          <p:cNvPr id="2" name="TextBox 1">
            <a:extLst>
              <a:ext uri="{FF2B5EF4-FFF2-40B4-BE49-F238E27FC236}">
                <a16:creationId xmlns:a16="http://schemas.microsoft.com/office/drawing/2014/main" id="{B27D14C0-A20F-1C4C-9798-85D1D143A719}"/>
              </a:ext>
            </a:extLst>
          </p:cNvPr>
          <p:cNvSpPr txBox="1"/>
          <p:nvPr/>
        </p:nvSpPr>
        <p:spPr>
          <a:xfrm>
            <a:off x="990890" y="1244184"/>
            <a:ext cx="6641562" cy="2031325"/>
          </a:xfrm>
          <a:prstGeom prst="rect">
            <a:avLst/>
          </a:prstGeom>
          <a:noFill/>
        </p:spPr>
        <p:txBody>
          <a:bodyPr wrap="none" rtlCol="0">
            <a:spAutoFit/>
          </a:bodyPr>
          <a:lstStyle/>
          <a:p>
            <a:pPr marL="285750" indent="-285750" fontAlgn="base">
              <a:buFont typeface="Arial" panose="020B0604020202020204" pitchFamily="34" charset="0"/>
              <a:buChar char="•"/>
            </a:pPr>
            <a:r>
              <a:rPr lang="en-IN" dirty="0"/>
              <a:t>Shuffle the dataset randomly.</a:t>
            </a:r>
          </a:p>
          <a:p>
            <a:pPr marL="285750" indent="-285750" fontAlgn="base">
              <a:buFont typeface="Arial" panose="020B0604020202020204" pitchFamily="34" charset="0"/>
              <a:buChar char="•"/>
            </a:pPr>
            <a:r>
              <a:rPr lang="en-IN" dirty="0"/>
              <a:t>Split the dataset into k groups</a:t>
            </a:r>
          </a:p>
          <a:p>
            <a:pPr marL="285750" indent="-285750" fontAlgn="base">
              <a:buFont typeface="Arial" panose="020B0604020202020204" pitchFamily="34" charset="0"/>
              <a:buChar char="•"/>
            </a:pPr>
            <a:r>
              <a:rPr lang="en-IN" dirty="0"/>
              <a:t>For each unique group:</a:t>
            </a:r>
          </a:p>
          <a:p>
            <a:pPr marL="285750" lvl="1" indent="-285750" fontAlgn="base">
              <a:buFont typeface="Arial" panose="020B0604020202020204" pitchFamily="34" charset="0"/>
              <a:buChar char="•"/>
            </a:pPr>
            <a:r>
              <a:rPr lang="en-IN" dirty="0"/>
              <a:t>Take the group as a hold out or test data set</a:t>
            </a:r>
          </a:p>
          <a:p>
            <a:pPr marL="285750" lvl="1" indent="-285750" fontAlgn="base">
              <a:buFont typeface="Arial" panose="020B0604020202020204" pitchFamily="34" charset="0"/>
              <a:buChar char="•"/>
            </a:pPr>
            <a:r>
              <a:rPr lang="en-IN" dirty="0"/>
              <a:t>Take the remaining groups as a training data set</a:t>
            </a:r>
          </a:p>
          <a:p>
            <a:pPr marL="285750" lvl="1" indent="-285750" fontAlgn="base">
              <a:buFont typeface="Arial" panose="020B0604020202020204" pitchFamily="34" charset="0"/>
              <a:buChar char="•"/>
            </a:pPr>
            <a:r>
              <a:rPr lang="en-IN" dirty="0"/>
              <a:t>Fit a model on the training set and evaluate it on the test set</a:t>
            </a:r>
          </a:p>
          <a:p>
            <a:pPr marL="285750" lvl="1" indent="-285750" fontAlgn="base">
              <a:buFont typeface="Arial" panose="020B0604020202020204" pitchFamily="34" charset="0"/>
              <a:buChar char="•"/>
            </a:pPr>
            <a:r>
              <a:rPr lang="en-IN" dirty="0"/>
              <a:t>Retain the evaluation score and discard the model</a:t>
            </a:r>
          </a:p>
          <a:p>
            <a:pPr marL="285750" indent="-285750" fontAlgn="base">
              <a:buFont typeface="Arial" panose="020B0604020202020204" pitchFamily="34" charset="0"/>
              <a:buChar char="•"/>
            </a:pPr>
            <a:r>
              <a:rPr lang="en-IN" dirty="0"/>
              <a:t>Summarize the skill of the model using the sample of model evaluation scores</a:t>
            </a:r>
          </a:p>
          <a:p>
            <a:endParaRPr lang="en-US" dirty="0"/>
          </a:p>
        </p:txBody>
      </p:sp>
    </p:spTree>
    <p:extLst>
      <p:ext uri="{BB962C8B-B14F-4D97-AF65-F5344CB8AC3E}">
        <p14:creationId xmlns:p14="http://schemas.microsoft.com/office/powerpoint/2010/main" val="104127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3600" b="1" i="1" dirty="0">
              <a:latin typeface="Lora"/>
              <a:ea typeface="Lora"/>
              <a:cs typeface="Lora"/>
              <a:sym typeface="Lora"/>
            </a:endParaRPr>
          </a:p>
          <a:p>
            <a:pPr marL="0" lvl="0" indent="0" algn="l" rtl="0">
              <a:spcBef>
                <a:spcPts val="600"/>
              </a:spcBef>
              <a:spcAft>
                <a:spcPts val="0"/>
              </a:spcAft>
              <a:buNone/>
            </a:pPr>
            <a:endParaRPr sz="1800" dirty="0">
              <a:solidFill>
                <a:schemeClr val="dk1"/>
              </a:solidFill>
            </a:endParaRPr>
          </a:p>
        </p:txBody>
      </p:sp>
      <p:sp>
        <p:nvSpPr>
          <p:cNvPr id="324" name="Google Shape;324;p30"/>
          <p:cNvSpPr txBox="1">
            <a:spLocks noGrp="1"/>
          </p:cNvSpPr>
          <p:nvPr>
            <p:ph type="ctrTitle" idx="4294967295"/>
          </p:nvPr>
        </p:nvSpPr>
        <p:spPr>
          <a:xfrm>
            <a:off x="1058870" y="-25978"/>
            <a:ext cx="6325566" cy="820882"/>
          </a:xfrm>
          <a:prstGeom prst="rect">
            <a:avLst/>
          </a:prstGeom>
        </p:spPr>
        <p:txBody>
          <a:bodyPr spcFirstLastPara="1" wrap="square" lIns="91425" tIns="91425" rIns="91425" bIns="91425" anchor="ctr" anchorCtr="0">
            <a:noAutofit/>
          </a:bodyPr>
          <a:lstStyle/>
          <a:p>
            <a:pPr lvl="0" algn="ctr">
              <a:spcBef>
                <a:spcPts val="1000"/>
              </a:spcBef>
              <a:spcAft>
                <a:spcPts val="1000"/>
              </a:spcAft>
            </a:pPr>
            <a:r>
              <a:rPr lang="en-US" sz="3600" dirty="0">
                <a:latin typeface="Times New Roman" panose="02020603050405020304" pitchFamily="18" charset="0"/>
                <a:cs typeface="Times New Roman" panose="02020603050405020304" pitchFamily="18" charset="0"/>
              </a:rPr>
              <a:t>COMPARISON METRICES</a:t>
            </a:r>
          </a:p>
        </p:txBody>
      </p:sp>
      <p:sp>
        <p:nvSpPr>
          <p:cNvPr id="330" name="Google Shape;330;p3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1D1D1B"/>
                </a:solidFill>
                <a:effectLst/>
                <a:uLnTx/>
                <a:uFillTx/>
                <a:latin typeface="Lora"/>
                <a:sym typeface="Lor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000" b="0" i="0" u="none" strike="noStrike" kern="0" cap="none" spc="0" normalizeH="0" baseline="0" noProof="0">
              <a:ln>
                <a:noFill/>
              </a:ln>
              <a:solidFill>
                <a:srgbClr val="1D1D1B"/>
              </a:solidFill>
              <a:effectLst/>
              <a:uLnTx/>
              <a:uFillTx/>
              <a:latin typeface="Lora"/>
              <a:sym typeface="Lora"/>
            </a:endParaRPr>
          </a:p>
        </p:txBody>
      </p:sp>
      <p:sp>
        <p:nvSpPr>
          <p:cNvPr id="2" name="TextBox 1">
            <a:extLst>
              <a:ext uri="{FF2B5EF4-FFF2-40B4-BE49-F238E27FC236}">
                <a16:creationId xmlns:a16="http://schemas.microsoft.com/office/drawing/2014/main" id="{CF717EA8-9AD8-0D4C-B324-C111C7B48608}"/>
              </a:ext>
            </a:extLst>
          </p:cNvPr>
          <p:cNvSpPr txBox="1"/>
          <p:nvPr/>
        </p:nvSpPr>
        <p:spPr>
          <a:xfrm>
            <a:off x="233645" y="1755083"/>
            <a:ext cx="1410964" cy="307777"/>
          </a:xfrm>
          <a:prstGeom prst="rect">
            <a:avLst/>
          </a:prstGeom>
          <a:noFill/>
        </p:spPr>
        <p:txBody>
          <a:bodyPr wrap="none" rtlCol="0">
            <a:spAutoFit/>
          </a:bodyPr>
          <a:lstStyle/>
          <a:p>
            <a:r>
              <a:rPr lang="en-US" dirty="0"/>
              <a:t>BCCD Dataset.</a:t>
            </a:r>
          </a:p>
        </p:txBody>
      </p:sp>
      <p:sp>
        <p:nvSpPr>
          <p:cNvPr id="8" name="TextBox 7">
            <a:extLst>
              <a:ext uri="{FF2B5EF4-FFF2-40B4-BE49-F238E27FC236}">
                <a16:creationId xmlns:a16="http://schemas.microsoft.com/office/drawing/2014/main" id="{684C68AD-571E-534E-8536-F825172EB689}"/>
              </a:ext>
            </a:extLst>
          </p:cNvPr>
          <p:cNvSpPr txBox="1"/>
          <p:nvPr/>
        </p:nvSpPr>
        <p:spPr>
          <a:xfrm>
            <a:off x="233645" y="3699154"/>
            <a:ext cx="1451038" cy="307777"/>
          </a:xfrm>
          <a:prstGeom prst="rect">
            <a:avLst/>
          </a:prstGeom>
          <a:noFill/>
        </p:spPr>
        <p:txBody>
          <a:bodyPr wrap="none" rtlCol="0">
            <a:spAutoFit/>
          </a:bodyPr>
          <a:lstStyle/>
          <a:p>
            <a:r>
              <a:rPr lang="en-US" dirty="0"/>
              <a:t>WBCD Dataset.</a:t>
            </a:r>
          </a:p>
        </p:txBody>
      </p:sp>
      <p:pic>
        <p:nvPicPr>
          <p:cNvPr id="4" name="Picture 3">
            <a:extLst>
              <a:ext uri="{FF2B5EF4-FFF2-40B4-BE49-F238E27FC236}">
                <a16:creationId xmlns:a16="http://schemas.microsoft.com/office/drawing/2014/main" id="{3289C961-B512-2840-80D5-768B713E57AB}"/>
              </a:ext>
            </a:extLst>
          </p:cNvPr>
          <p:cNvPicPr>
            <a:picLocks noChangeAspect="1"/>
          </p:cNvPicPr>
          <p:nvPr/>
        </p:nvPicPr>
        <p:blipFill>
          <a:blip r:embed="rId3"/>
          <a:srcRect/>
          <a:stretch/>
        </p:blipFill>
        <p:spPr>
          <a:xfrm>
            <a:off x="1914788" y="1006201"/>
            <a:ext cx="3205945" cy="1769656"/>
          </a:xfrm>
          <a:prstGeom prst="rect">
            <a:avLst/>
          </a:prstGeom>
        </p:spPr>
      </p:pic>
      <p:pic>
        <p:nvPicPr>
          <p:cNvPr id="9" name="Picture 8">
            <a:extLst>
              <a:ext uri="{FF2B5EF4-FFF2-40B4-BE49-F238E27FC236}">
                <a16:creationId xmlns:a16="http://schemas.microsoft.com/office/drawing/2014/main" id="{4EE6886B-3E80-9344-8BF4-96120B25FFFA}"/>
              </a:ext>
            </a:extLst>
          </p:cNvPr>
          <p:cNvPicPr>
            <a:picLocks noChangeAspect="1"/>
          </p:cNvPicPr>
          <p:nvPr/>
        </p:nvPicPr>
        <p:blipFill>
          <a:blip r:embed="rId4"/>
          <a:srcRect/>
          <a:stretch/>
        </p:blipFill>
        <p:spPr>
          <a:xfrm>
            <a:off x="5546288" y="1006201"/>
            <a:ext cx="3205945" cy="1769656"/>
          </a:xfrm>
          <a:prstGeom prst="rect">
            <a:avLst/>
          </a:prstGeom>
        </p:spPr>
      </p:pic>
      <p:pic>
        <p:nvPicPr>
          <p:cNvPr id="11" name="Picture 10">
            <a:extLst>
              <a:ext uri="{FF2B5EF4-FFF2-40B4-BE49-F238E27FC236}">
                <a16:creationId xmlns:a16="http://schemas.microsoft.com/office/drawing/2014/main" id="{862F9621-8881-BE4F-BFD7-E66A77B9EE13}"/>
              </a:ext>
            </a:extLst>
          </p:cNvPr>
          <p:cNvPicPr>
            <a:picLocks noChangeAspect="1"/>
          </p:cNvPicPr>
          <p:nvPr/>
        </p:nvPicPr>
        <p:blipFill>
          <a:blip r:embed="rId5"/>
          <a:srcRect/>
          <a:stretch/>
        </p:blipFill>
        <p:spPr>
          <a:xfrm>
            <a:off x="1914788" y="2832674"/>
            <a:ext cx="3205945" cy="2055012"/>
          </a:xfrm>
          <a:prstGeom prst="rect">
            <a:avLst/>
          </a:prstGeom>
        </p:spPr>
      </p:pic>
      <p:pic>
        <p:nvPicPr>
          <p:cNvPr id="13" name="Picture 12">
            <a:extLst>
              <a:ext uri="{FF2B5EF4-FFF2-40B4-BE49-F238E27FC236}">
                <a16:creationId xmlns:a16="http://schemas.microsoft.com/office/drawing/2014/main" id="{9E51D955-E963-444F-9F4F-45A3C2F97D75}"/>
              </a:ext>
            </a:extLst>
          </p:cNvPr>
          <p:cNvPicPr>
            <a:picLocks noChangeAspect="1"/>
          </p:cNvPicPr>
          <p:nvPr/>
        </p:nvPicPr>
        <p:blipFill>
          <a:blip r:embed="rId6"/>
          <a:srcRect/>
          <a:stretch/>
        </p:blipFill>
        <p:spPr>
          <a:xfrm>
            <a:off x="5546289" y="2832674"/>
            <a:ext cx="3205944" cy="2055012"/>
          </a:xfrm>
          <a:prstGeom prst="rect">
            <a:avLst/>
          </a:prstGeom>
        </p:spPr>
      </p:pic>
      <p:sp>
        <p:nvSpPr>
          <p:cNvPr id="14" name="TextBox 13">
            <a:extLst>
              <a:ext uri="{FF2B5EF4-FFF2-40B4-BE49-F238E27FC236}">
                <a16:creationId xmlns:a16="http://schemas.microsoft.com/office/drawing/2014/main" id="{08CFF85A-4062-BD4D-8FB6-265683E51900}"/>
              </a:ext>
            </a:extLst>
          </p:cNvPr>
          <p:cNvSpPr txBox="1"/>
          <p:nvPr/>
        </p:nvSpPr>
        <p:spPr>
          <a:xfrm>
            <a:off x="2731494" y="698424"/>
            <a:ext cx="1539204" cy="307777"/>
          </a:xfrm>
          <a:prstGeom prst="rect">
            <a:avLst/>
          </a:prstGeom>
          <a:noFill/>
        </p:spPr>
        <p:txBody>
          <a:bodyPr wrap="none" rtlCol="0">
            <a:spAutoFit/>
          </a:bodyPr>
          <a:lstStyle/>
          <a:p>
            <a:r>
              <a:rPr lang="en-US" dirty="0"/>
              <a:t>Accuracy Score.</a:t>
            </a:r>
          </a:p>
        </p:txBody>
      </p:sp>
      <p:sp>
        <p:nvSpPr>
          <p:cNvPr id="15" name="TextBox 14">
            <a:extLst>
              <a:ext uri="{FF2B5EF4-FFF2-40B4-BE49-F238E27FC236}">
                <a16:creationId xmlns:a16="http://schemas.microsoft.com/office/drawing/2014/main" id="{7E001370-3465-8A4B-8807-B5732AAF11F2}"/>
              </a:ext>
            </a:extLst>
          </p:cNvPr>
          <p:cNvSpPr txBox="1"/>
          <p:nvPr/>
        </p:nvSpPr>
        <p:spPr>
          <a:xfrm>
            <a:off x="6491230" y="699016"/>
            <a:ext cx="1132041" cy="307777"/>
          </a:xfrm>
          <a:prstGeom prst="rect">
            <a:avLst/>
          </a:prstGeom>
          <a:noFill/>
        </p:spPr>
        <p:txBody>
          <a:bodyPr wrap="none" rtlCol="0">
            <a:spAutoFit/>
          </a:bodyPr>
          <a:lstStyle/>
          <a:p>
            <a:r>
              <a:rPr lang="en-US" dirty="0"/>
              <a:t>AUC Score.</a:t>
            </a:r>
          </a:p>
        </p:txBody>
      </p:sp>
    </p:spTree>
    <p:extLst>
      <p:ext uri="{BB962C8B-B14F-4D97-AF65-F5344CB8AC3E}">
        <p14:creationId xmlns:p14="http://schemas.microsoft.com/office/powerpoint/2010/main" val="3159846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 grpId="0"/>
    </p:bldLst>
  </p:timing>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884</TotalTime>
  <Words>2045</Words>
  <Application>Microsoft Macintosh PowerPoint</Application>
  <PresentationFormat>On-screen Show (16:9)</PresentationFormat>
  <Paragraphs>153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Times New Roman</vt:lpstr>
      <vt:lpstr>Quattrocento Sans</vt:lpstr>
      <vt:lpstr>Lora</vt:lpstr>
      <vt:lpstr>Arial</vt:lpstr>
      <vt:lpstr>Viola template</vt:lpstr>
      <vt:lpstr>VRIJE UNIVERSITEIT BRUSSEL</vt:lpstr>
      <vt:lpstr>INDEX</vt:lpstr>
      <vt:lpstr>GOAL OF PROJECT</vt:lpstr>
      <vt:lpstr>ALGORITHMS USED</vt:lpstr>
      <vt:lpstr>ALGORITHMS USED</vt:lpstr>
      <vt:lpstr>DATA SET</vt:lpstr>
      <vt:lpstr>COMPARISON METRICES</vt:lpstr>
      <vt:lpstr>CROSS VALIDATION.</vt:lpstr>
      <vt:lpstr>COMPARISON METRICES</vt:lpstr>
      <vt:lpstr>DATA SET</vt:lpstr>
      <vt:lpstr>PowerPoint Presentation</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VRIJE UNIVERSI</dc:title>
  <cp:lastModifiedBy>Abhisheik Krishnagiri Tupil Ravikanth</cp:lastModifiedBy>
  <cp:revision>47</cp:revision>
  <dcterms:modified xsi:type="dcterms:W3CDTF">2021-06-01T22:01:59Z</dcterms:modified>
</cp:coreProperties>
</file>