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F32A0-A1DF-4474-8813-EE45F15B7B84}">
  <a:tblStyle styleId="{E74F32A0-A1DF-4474-8813-EE45F15B7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5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84f2afe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84f2afe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84f2afe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84f2afe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984f2afe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984f2afe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984f2afe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984f2afe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984f2af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984f2af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84f2af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984f2af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984f2afe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984f2afe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984f2af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984f2af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84f2afe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84f2afe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84f2af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984f2af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84f2afe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84f2afe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84f2afe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984f2afe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ahir/protein-data-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Protein families classification using Machine/Deep Learning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Abishek Adhikari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Deep Learning Models (Model architecture):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7175"/>
            <a:ext cx="4419600" cy="28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750" y="1480975"/>
            <a:ext cx="4057475" cy="29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1253900" y="1172275"/>
            <a:ext cx="798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b="1">
                <a:solidFill>
                  <a:schemeClr val="dk2"/>
                </a:solidFill>
              </a:rPr>
              <a:t>LSTM</a:t>
            </a:r>
            <a:endParaRPr sz="1300" b="1"/>
          </a:p>
        </p:txBody>
      </p:sp>
      <p:sp>
        <p:nvSpPr>
          <p:cNvPr id="126" name="Google Shape;126;p22"/>
          <p:cNvSpPr txBox="1"/>
          <p:nvPr/>
        </p:nvSpPr>
        <p:spPr>
          <a:xfrm>
            <a:off x="6211600" y="1172275"/>
            <a:ext cx="1708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b="1">
                <a:solidFill>
                  <a:schemeClr val="dk2"/>
                </a:solidFill>
              </a:rPr>
              <a:t>BiDirectional LSTM</a:t>
            </a:r>
            <a:endParaRPr sz="13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07225" y="83250"/>
            <a:ext cx="269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1302363" y="695275"/>
          <a:ext cx="6255250" cy="1188630"/>
        </p:xfrm>
        <a:graphic>
          <a:graphicData uri="http://schemas.openxmlformats.org/drawingml/2006/table">
            <a:tbl>
              <a:tblPr>
                <a:noFill/>
                <a:tableStyleId>{E74F32A0-A1DF-4474-8813-EE45F15B7B84}</a:tableStyleId>
              </a:tblPr>
              <a:tblGrid>
                <a:gridCol w="12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AUC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BiLSTM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00" y="1996980"/>
            <a:ext cx="6604677" cy="299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6251"/>
            <a:ext cx="8839198" cy="41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1925"/>
            <a:ext cx="4987131" cy="474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 and recommendation:</a:t>
            </a: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179754" y="687754"/>
            <a:ext cx="8831384" cy="4134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This projects aims to classify 15 most common protein families using two separate approaches (Machine Learning and Deep Learning).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Machine learning algorithm uses physical and chemical properties of protein whereas deep learning uses amino acid sequence to predict the protein families.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Machine learning algorithms are not much useful to classify protein families because of the limited features.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Both LSTM and </a:t>
            </a:r>
            <a:r>
              <a:rPr lang="en-US" dirty="0" err="1"/>
              <a:t>BiLSTM</a:t>
            </a:r>
            <a:r>
              <a:rPr lang="en-US" dirty="0"/>
              <a:t> are some how useful to classify protein families.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Recommendation: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More features are need to ML model to improve its predictability.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More data is needed for LSTM to improve its predictability.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7BAD-5876-4E99-A3D8-A892EF91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2988" y="1535429"/>
            <a:ext cx="4018024" cy="122340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5600" dirty="0"/>
              <a:t>Thank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Motivation/Objective: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017725"/>
            <a:ext cx="8832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Proteins are the complex biomolecules that plays an important role in living organism.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Proteins are made up of amino acids; a long chain of chemical units represented by alphabets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20 most common amino acids that are arranged randomly in a sequence which generates millions of unique proteins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Traditional experimental methods uses chemical and physical properties to classify protein families, which is complex and time consuming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project aims to classify protein families using several Machine/Deep Learning approaches.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wrangling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3075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Protein sequence data is downloaded from Kaggle. (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https://www.kaggle.com/shahir/protein-data-set</a:t>
            </a:r>
            <a:r>
              <a:rPr lang="en-GB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two data files, one contains protein sequence whereas other is physical and chemical properties of protein.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than 85000 Protein families are present in the data sets with approximately 3900 classes.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features are carefully examine for missing values and the missing instances are removed from the data 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cleaning, approximately 75000 instances are available for the further steps.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14725"/>
            <a:ext cx="3022800" cy="5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data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68525"/>
            <a:ext cx="13104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25" y="1049050"/>
            <a:ext cx="2600427" cy="223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5" y="3785800"/>
            <a:ext cx="3329525" cy="13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11700" y="3389700"/>
            <a:ext cx="13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Dataset 2</a:t>
            </a: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100" y="506325"/>
            <a:ext cx="3022800" cy="33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090100" y="114725"/>
            <a:ext cx="320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Amino acids are represented by alphabets</a:t>
            </a:r>
            <a:endParaRPr sz="12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0250" y="788675"/>
            <a:ext cx="1726300" cy="30658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112900" y="206975"/>
            <a:ext cx="20310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“Hydrolase” family with 286 amino acid units</a:t>
            </a:r>
            <a:endParaRPr sz="12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90100" y="4010975"/>
            <a:ext cx="5053800" cy="11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0" y="652775"/>
            <a:ext cx="41289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" y="1038150"/>
            <a:ext cx="4021099" cy="28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375" y="501925"/>
            <a:ext cx="4452379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675"/>
            <a:ext cx="4481600" cy="30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000" y="725100"/>
            <a:ext cx="4181357" cy="4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75400"/>
            <a:ext cx="39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Models</a:t>
            </a:r>
            <a:endParaRPr/>
          </a:p>
        </p:txBody>
      </p:sp>
      <p:graphicFrame>
        <p:nvGraphicFramePr>
          <p:cNvPr id="102" name="Google Shape;102;p19"/>
          <p:cNvGraphicFramePr/>
          <p:nvPr>
            <p:extLst>
              <p:ext uri="{D42A27DB-BD31-4B8C-83A1-F6EECF244321}">
                <p14:modId xmlns:p14="http://schemas.microsoft.com/office/powerpoint/2010/main" val="761580602"/>
              </p:ext>
            </p:extLst>
          </p:nvPr>
        </p:nvGraphicFramePr>
        <p:xfrm>
          <a:off x="311700" y="1750300"/>
          <a:ext cx="5791200" cy="1584840"/>
        </p:xfrm>
        <a:graphic>
          <a:graphicData uri="http://schemas.openxmlformats.org/drawingml/2006/table">
            <a:tbl>
              <a:tblPr>
                <a:noFill/>
                <a:tableStyleId>{E74F32A0-A1DF-4474-8813-EE45F15B7B84}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Recall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Decision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0.52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0.52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0.57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0.28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0.28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0.27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Google Shape;103;p19"/>
          <p:cNvSpPr txBox="1"/>
          <p:nvPr/>
        </p:nvSpPr>
        <p:spPr>
          <a:xfrm>
            <a:off x="311700" y="648100"/>
            <a:ext cx="6216000" cy="11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Three ML algorithms (Random Forest, Decision Tree, and KNN) are trained and tested.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75% data are used to train the model and the remaining 25% are tested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Hyperparameters are tuned in each model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9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5" y="1634150"/>
            <a:ext cx="4196775" cy="24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607825" y="1019150"/>
            <a:ext cx="174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 b="1">
                <a:solidFill>
                  <a:schemeClr val="dk2"/>
                </a:solidFill>
              </a:rPr>
              <a:t>Feature Importance</a:t>
            </a:r>
            <a:endParaRPr sz="13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8C371-E7D6-4E05-88FE-232E8321E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476" y="278625"/>
            <a:ext cx="4572000" cy="4765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5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introduction of Sequential Model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5B655B-38E3-47D5-9CAE-0E078F5B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1" y="1116399"/>
            <a:ext cx="4159739" cy="19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3A6617-FA1F-43C2-9CBF-89C18A7D0CAD}"/>
              </a:ext>
            </a:extLst>
          </p:cNvPr>
          <p:cNvSpPr txBox="1"/>
          <p:nvPr/>
        </p:nvSpPr>
        <p:spPr>
          <a:xfrm>
            <a:off x="37123" y="3389174"/>
            <a:ext cx="44332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neural networks, all the inputs are independent of each other. But in RNN, all the inputs are related to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RNN can be thought of as multiple copies of the same network, each passing a message to a successor.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RNNs can learn to use the past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as that gap grows, RNNs become unable to learn to connect the information.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5DFE7-F102-4AAE-9744-9F458A5BC397}"/>
              </a:ext>
            </a:extLst>
          </p:cNvPr>
          <p:cNvSpPr txBox="1"/>
          <p:nvPr/>
        </p:nvSpPr>
        <p:spPr>
          <a:xfrm>
            <a:off x="201246" y="483222"/>
            <a:ext cx="29405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Recurring Neural Network (RNN)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4C5336-44DE-445A-A1E3-7239C3A53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1" y="825430"/>
            <a:ext cx="4042508" cy="2347370"/>
          </a:xfrm>
          <a:prstGeom prst="rect">
            <a:avLst/>
          </a:prstGeom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F29BDC0D-76F0-4B08-81FE-D429FA70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61" y="2952463"/>
            <a:ext cx="3929823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D7F359-0C06-4AA4-8772-9B6F2B174333}"/>
              </a:ext>
            </a:extLst>
          </p:cNvPr>
          <p:cNvSpPr txBox="1"/>
          <p:nvPr/>
        </p:nvSpPr>
        <p:spPr>
          <a:xfrm>
            <a:off x="5152292" y="597932"/>
            <a:ext cx="399170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“LSTMs” – are a special kind of RNN, capable of learning long-term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Remembering information for long periods of time is practically their default behavior, not something they struggle to learn!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 to LSTMs is the cell state, the horizontal line running through the top of the diagram.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LSTM does have the ability to remove or add information to the cell state, carefully regulated by structures called gates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23A62D-283E-4E0D-B9D8-5AA0BEC0ED3B}"/>
              </a:ext>
            </a:extLst>
          </p:cNvPr>
          <p:cNvSpPr txBox="1"/>
          <p:nvPr/>
        </p:nvSpPr>
        <p:spPr>
          <a:xfrm>
            <a:off x="5529702" y="317665"/>
            <a:ext cx="3223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585</Words>
  <Application>Microsoft Office PowerPoint</Application>
  <PresentationFormat>On-screen Show (16:9)</PresentationFormat>
  <Paragraphs>87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Protein families classification using Machine/Deep Learning</vt:lpstr>
      <vt:lpstr>Motivation/Objective: </vt:lpstr>
      <vt:lpstr>Data wrangling</vt:lpstr>
      <vt:lpstr>Understanding data</vt:lpstr>
      <vt:lpstr>Exploratory Data Analysis</vt:lpstr>
      <vt:lpstr>Exploratory Data Analysis</vt:lpstr>
      <vt:lpstr>Machine Learning Models</vt:lpstr>
      <vt:lpstr>Random Forest</vt:lpstr>
      <vt:lpstr>Brief introduction of Sequential Model</vt:lpstr>
      <vt:lpstr>Deep Learning Models (Model architecture): </vt:lpstr>
      <vt:lpstr>Model evaluation</vt:lpstr>
      <vt:lpstr>PowerPoint Presentation</vt:lpstr>
      <vt:lpstr>Summary and recommendation: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families classification using Machine/Deep Learning</dc:title>
  <cp:lastModifiedBy>Abishek Adhikari</cp:lastModifiedBy>
  <cp:revision>1</cp:revision>
  <dcterms:modified xsi:type="dcterms:W3CDTF">2021-12-22T17:47:51Z</dcterms:modified>
</cp:coreProperties>
</file>