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9" r:id="rId11"/>
    <p:sldId id="273" r:id="rId12"/>
    <p:sldId id="276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F32A0-A1DF-4474-8813-EE45F15B7B84}">
  <a:tblStyle styleId="{E74F32A0-A1DF-4474-8813-EE45F15B7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75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84f2afe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84f2afe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84f2afe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84f2afe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984f2af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984f2afe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84f2af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84f2af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84f2af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84f2af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84f2af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84f2af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84f2af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84f2af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84f2afe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84f2afe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84f2af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84f2af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84f2afe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84f2afe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84f2afe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84f2afe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D8CE-B2A7-4B49-925D-C3F58CBC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C82A-3892-4F1D-B6F9-D02D3A0A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1317-77F6-40B8-AC53-8DB1F28E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D6C2-C566-447B-B578-08A7B324FC2E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6576-5A3A-4BBF-9E5E-E0753F3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7745-A5F6-4835-ADC3-CAE494C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E710-13A4-4EBA-BF65-FF1889031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ahir/protein-data-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Protein families classification using Machine/Deep Learning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3015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Abishek Adhikari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Springboard 2021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;p19">
            <a:extLst>
              <a:ext uri="{FF2B5EF4-FFF2-40B4-BE49-F238E27FC236}">
                <a16:creationId xmlns:a16="http://schemas.microsoft.com/office/drawing/2014/main" id="{F631F6C6-496B-4CA8-97D5-A37760FBCC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1375" y="0"/>
            <a:ext cx="47371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II: Deep Learning Models</a:t>
            </a:r>
            <a:endParaRPr dirty="0"/>
          </a:p>
        </p:txBody>
      </p:sp>
      <p:pic>
        <p:nvPicPr>
          <p:cNvPr id="5" name="Google Shape;79;p16">
            <a:extLst>
              <a:ext uri="{FF2B5EF4-FFF2-40B4-BE49-F238E27FC236}">
                <a16:creationId xmlns:a16="http://schemas.microsoft.com/office/drawing/2014/main" id="{9A34F350-0AFA-4655-A5D8-D7391EC325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412" y="915988"/>
            <a:ext cx="1726300" cy="30658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CC5B47E9-8663-4F8C-B1B1-1A6AD2C1AFB4}"/>
              </a:ext>
            </a:extLst>
          </p:cNvPr>
          <p:cNvSpPr txBox="1"/>
          <p:nvPr/>
        </p:nvSpPr>
        <p:spPr>
          <a:xfrm>
            <a:off x="0" y="334288"/>
            <a:ext cx="2031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“Hydrolase” family with 286 amino acid units</a:t>
            </a:r>
            <a:endParaRPr sz="1200" dirty="0"/>
          </a:p>
        </p:txBody>
      </p:sp>
      <p:pic>
        <p:nvPicPr>
          <p:cNvPr id="7" name="Google Shape;81;p16">
            <a:extLst>
              <a:ext uri="{FF2B5EF4-FFF2-40B4-BE49-F238E27FC236}">
                <a16:creationId xmlns:a16="http://schemas.microsoft.com/office/drawing/2014/main" id="{464DF67B-DE99-44D8-B137-FA008E2E1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0" y="4086225"/>
            <a:ext cx="3576925" cy="9150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16">
            <a:extLst>
              <a:ext uri="{FF2B5EF4-FFF2-40B4-BE49-F238E27FC236}">
                <a16:creationId xmlns:a16="http://schemas.microsoft.com/office/drawing/2014/main" id="{076676AF-601B-4493-B73E-B0808768BAB7}"/>
              </a:ext>
            </a:extLst>
          </p:cNvPr>
          <p:cNvSpPr txBox="1"/>
          <p:nvPr/>
        </p:nvSpPr>
        <p:spPr>
          <a:xfrm>
            <a:off x="3271551" y="915988"/>
            <a:ext cx="3576924" cy="228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Character to numerical vectors: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 err="1">
                <a:solidFill>
                  <a:schemeClr val="dk2"/>
                </a:solidFill>
              </a:rPr>
              <a:t>Tf-idf</a:t>
            </a:r>
            <a:r>
              <a:rPr lang="en-GB" sz="1200" dirty="0">
                <a:solidFill>
                  <a:schemeClr val="dk2"/>
                </a:solidFill>
              </a:rPr>
              <a:t> is used to convert to the numerical vectors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 err="1">
                <a:solidFill>
                  <a:schemeClr val="dk2"/>
                </a:solidFill>
              </a:rPr>
              <a:t>ngram</a:t>
            </a:r>
            <a:r>
              <a:rPr lang="en-GB" sz="1200" dirty="0">
                <a:solidFill>
                  <a:schemeClr val="dk2"/>
                </a:solidFill>
              </a:rPr>
              <a:t> = 3. (it collects all the possible combinations of 3 adjacent letters from the whole datasets)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 err="1">
                <a:solidFill>
                  <a:schemeClr val="dk2"/>
                </a:solidFill>
              </a:rPr>
              <a:t>Tf-idf</a:t>
            </a:r>
            <a:r>
              <a:rPr lang="en-GB" sz="1200" dirty="0">
                <a:solidFill>
                  <a:schemeClr val="dk2"/>
                </a:solidFill>
              </a:rPr>
              <a:t> provides value between 0 to 1. Most important word has value closer to 1.</a:t>
            </a:r>
          </a:p>
        </p:txBody>
      </p:sp>
      <p:sp>
        <p:nvSpPr>
          <p:cNvPr id="9" name="Google Shape;80;p16">
            <a:extLst>
              <a:ext uri="{FF2B5EF4-FFF2-40B4-BE49-F238E27FC236}">
                <a16:creationId xmlns:a16="http://schemas.microsoft.com/office/drawing/2014/main" id="{E13603F8-07CE-4A6F-9F0F-17FD99A589C5}"/>
              </a:ext>
            </a:extLst>
          </p:cNvPr>
          <p:cNvSpPr txBox="1"/>
          <p:nvPr/>
        </p:nvSpPr>
        <p:spPr>
          <a:xfrm>
            <a:off x="4044513" y="4167879"/>
            <a:ext cx="2031000" cy="97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Levels are converted to the numerical vectors by one hot encoding method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147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6873-DC38-4E88-9E7D-F34E4B64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1"/>
            <a:ext cx="8420757" cy="5107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Brief intro of Sequential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594E-F17D-47CE-A23D-4D2B7567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" y="510779"/>
            <a:ext cx="9049407" cy="4346972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32629"/>
                </a:solidFill>
                <a:effectLst/>
              </a:rPr>
              <a:t>RNN are the "time series version" of ANNs. They are meant to process </a:t>
            </a:r>
            <a:r>
              <a:rPr lang="en-US" b="0" i="1" dirty="0">
                <a:solidFill>
                  <a:srgbClr val="232629"/>
                </a:solidFill>
                <a:effectLst/>
              </a:rPr>
              <a:t>sequences</a:t>
            </a:r>
            <a:r>
              <a:rPr lang="en-US" b="0" i="0" dirty="0">
                <a:solidFill>
                  <a:srgbClr val="232629"/>
                </a:solidFill>
                <a:effectLst/>
              </a:rPr>
              <a:t> of data.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A looping constraint on the hidden layer of ANN turns to RNN.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An RNN can be thought of as multiple copies of the same network, each passing a message to a successor.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RNNs can learn to use the past information but as that gap grows, RNNs become unable to learn to connect the information.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Also, vanishing and exploding gradient issues come with a simple RNN.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CB917-E4D0-4D85-8F01-197B24E8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31472"/>
            <a:ext cx="3857626" cy="1616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1B225E-1E8A-4FDB-875E-B0A99BB9E327}"/>
              </a:ext>
            </a:extLst>
          </p:cNvPr>
          <p:cNvSpPr txBox="1"/>
          <p:nvPr/>
        </p:nvSpPr>
        <p:spPr>
          <a:xfrm>
            <a:off x="2571751" y="4782444"/>
            <a:ext cx="6477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Reference: 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10252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3AD2-849F-4FA9-A66B-D43BC030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3853"/>
            <a:ext cx="2686049" cy="448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LSTM &amp; </a:t>
            </a:r>
            <a:r>
              <a:rPr lang="en-US" b="1" dirty="0" err="1"/>
              <a:t>BiLSTM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1495-F3DA-439D-B082-2CEAB81C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1507"/>
            <a:ext cx="9060180" cy="233505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“LSTMs” – are a special kind of RNN, capable of learning long-term dependencies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key to LSTMs is the cell state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LSTM does have the ability to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remove or add information to the cell state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carefully regulated by structures called gates.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EDD06-871E-4FD1-B64B-D693EC64902D}"/>
              </a:ext>
            </a:extLst>
          </p:cNvPr>
          <p:cNvSpPr txBox="1"/>
          <p:nvPr/>
        </p:nvSpPr>
        <p:spPr>
          <a:xfrm>
            <a:off x="5945857" y="1802205"/>
            <a:ext cx="2966085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Helvetica Neue"/>
              </a:rPr>
              <a:t>Forget gate: </a:t>
            </a:r>
            <a:r>
              <a:rPr lang="en-US" sz="1050" dirty="0">
                <a:latin typeface="Helvetica Neue"/>
              </a:rPr>
              <a:t>what is relevant to keep from the prior steps?</a:t>
            </a:r>
          </a:p>
          <a:p>
            <a:endParaRPr lang="en-US" sz="1050" dirty="0">
              <a:latin typeface="Helvetica Neue"/>
            </a:endParaRPr>
          </a:p>
          <a:p>
            <a:r>
              <a:rPr lang="en-US" sz="1050" b="1" dirty="0">
                <a:latin typeface="Helvetica Neue"/>
              </a:rPr>
              <a:t>Input gate: </a:t>
            </a:r>
            <a:r>
              <a:rPr lang="en-US" sz="1050" dirty="0">
                <a:latin typeface="Helvetica Neue"/>
              </a:rPr>
              <a:t>what information is relevant to add from the current state</a:t>
            </a:r>
          </a:p>
          <a:p>
            <a:endParaRPr lang="en-US" sz="1050" dirty="0">
              <a:latin typeface="Helvetica Neue"/>
            </a:endParaRPr>
          </a:p>
          <a:p>
            <a:r>
              <a:rPr lang="en-US" sz="1050" b="1" dirty="0">
                <a:latin typeface="Helvetica Neue"/>
              </a:rPr>
              <a:t>Output gate: </a:t>
            </a:r>
            <a:r>
              <a:rPr lang="en-US" sz="1050" dirty="0">
                <a:latin typeface="Helvetica Neue"/>
              </a:rPr>
              <a:t>determines next hidden states </a:t>
            </a:r>
            <a:endParaRPr lang="en-US" sz="105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C5D4F06-1114-4AE4-8099-97E9AD3D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7168" b="15478"/>
          <a:stretch/>
        </p:blipFill>
        <p:spPr>
          <a:xfrm>
            <a:off x="296476" y="1942646"/>
            <a:ext cx="5501143" cy="2335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DB115-F86D-4644-A219-82BFB77C6B51}"/>
              </a:ext>
            </a:extLst>
          </p:cNvPr>
          <p:cNvSpPr txBox="1"/>
          <p:nvPr/>
        </p:nvSpPr>
        <p:spPr>
          <a:xfrm>
            <a:off x="4800600" y="3552482"/>
            <a:ext cx="4343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LSTM only preserves information of the 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past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because the only inputs it has seen are from the past.</a:t>
            </a:r>
          </a:p>
          <a:p>
            <a:pPr algn="l" fontAlgn="base"/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BiLSTM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will run your inputs in two ways, one from past to future and one from future to past so it preserve information from </a:t>
            </a:r>
            <a:r>
              <a:rPr lang="en-US" b="1" i="0" dirty="0">
                <a:solidFill>
                  <a:srgbClr val="232629"/>
                </a:solidFill>
                <a:effectLst/>
                <a:latin typeface="inherit"/>
              </a:rPr>
              <a:t>both past and future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450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Deep Learning Models (Model architecture):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175"/>
            <a:ext cx="4419600" cy="2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750" y="1480975"/>
            <a:ext cx="4057475" cy="29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1253900" y="1172275"/>
            <a:ext cx="79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b="1">
                <a:solidFill>
                  <a:schemeClr val="dk2"/>
                </a:solidFill>
              </a:rPr>
              <a:t>LSTM</a:t>
            </a:r>
            <a:endParaRPr sz="1300" b="1"/>
          </a:p>
        </p:txBody>
      </p:sp>
      <p:sp>
        <p:nvSpPr>
          <p:cNvPr id="126" name="Google Shape;126;p22"/>
          <p:cNvSpPr txBox="1"/>
          <p:nvPr/>
        </p:nvSpPr>
        <p:spPr>
          <a:xfrm>
            <a:off x="6211600" y="1172275"/>
            <a:ext cx="170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b="1">
                <a:solidFill>
                  <a:schemeClr val="dk2"/>
                </a:solidFill>
              </a:rPr>
              <a:t>BiDirectional LSTM</a:t>
            </a:r>
            <a:endParaRPr sz="13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07225" y="83250"/>
            <a:ext cx="26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1302363" y="695275"/>
          <a:ext cx="6255250" cy="1188630"/>
        </p:xfrm>
        <a:graphic>
          <a:graphicData uri="http://schemas.openxmlformats.org/drawingml/2006/table">
            <a:tbl>
              <a:tblPr>
                <a:noFill/>
                <a:tableStyleId>{E74F32A0-A1DF-4474-8813-EE45F15B7B84}</a:tableStyleId>
              </a:tblPr>
              <a:tblGrid>
                <a:gridCol w="12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0.59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0.84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00" y="1996980"/>
            <a:ext cx="6604677" cy="299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6251"/>
            <a:ext cx="8839198" cy="41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1925"/>
            <a:ext cx="4987131" cy="474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 and recommendation:</a:t>
            </a: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179754" y="687754"/>
            <a:ext cx="8831384" cy="4134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This projects aims to classify 15 most common protein families using two separate approaches (Machine Learning and Deep Learning).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Machine learning algorithm uses physical and chemical properties of protein whereas deep learning uses amino acid sequence to predict the protein families.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Machine learning algorithms are not much useful to classify protein families because of the limited features.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Both LSTM and </a:t>
            </a:r>
            <a:r>
              <a:rPr lang="en-US" dirty="0" err="1"/>
              <a:t>BiLSTM</a:t>
            </a:r>
            <a:r>
              <a:rPr lang="en-US" dirty="0"/>
              <a:t> are some how useful to classify protein families.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Recommendation: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More features are need to ML model to improve its predictability.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More data is needed for LSTM to improve its predictability.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7BAD-5876-4E99-A3D8-A892EF91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2988" y="1535429"/>
            <a:ext cx="4018024" cy="122340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600" dirty="0"/>
              <a:t>Thank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Motivation/Objective: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" y="1017725"/>
            <a:ext cx="9001125" cy="37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Proteins are the complex biomolecules that plays an important role in living organism.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Proteins are made up of amino acids; a long chain of chemical units represented by alphabets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There are 20 most common amino acids that are arranged randomly in a sequence which generates millions of unique proteins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Traditional experimental methods uses chemical and physical properties to classify protein families, which is complex and time consuming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project aims to classify protein families using several Machine/Deep Learning approaches.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wrangling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3074" y="1017724"/>
            <a:ext cx="8599225" cy="378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Protein sequence data is downloaded from Kaggle. (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https://www.kaggle.com/shahir/protein-data-set</a:t>
            </a:r>
            <a:r>
              <a:rPr lang="en-GB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There are two data files, one contains protein sequence whereas other is physical and chemical properties of protein.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More than 85000 instances are present in the datasets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features are carefully examine for missing values and the missing instances are removed from the data set.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After cleaning, approximately 75000 instances are available for the further steps.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14725"/>
            <a:ext cx="30228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Understanding data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557825"/>
            <a:ext cx="13104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rcRect/>
          <a:stretch/>
        </p:blipFill>
        <p:spPr>
          <a:xfrm>
            <a:off x="311700" y="1044485"/>
            <a:ext cx="2893053" cy="219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5" y="3785800"/>
            <a:ext cx="3329525" cy="13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3389700"/>
            <a:ext cx="13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Dataset 2</a:t>
            </a: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100" y="506325"/>
            <a:ext cx="3022800" cy="33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090100" y="114725"/>
            <a:ext cx="320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Amino acids are represented by alphabets</a:t>
            </a:r>
            <a:endParaRPr sz="1200"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0250" y="788675"/>
            <a:ext cx="1726300" cy="30658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112900" y="206975"/>
            <a:ext cx="2031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“Hydrolase” family with 286 amino acid units</a:t>
            </a:r>
            <a:endParaRPr sz="1200"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0100" y="4010975"/>
            <a:ext cx="5053800" cy="11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  <p:bldP spid="76" grpId="0"/>
      <p:bldP spid="78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880312"/>
            <a:ext cx="4021099" cy="28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921" y="286350"/>
            <a:ext cx="4452379" cy="4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03D82E-BFC7-4BB2-8519-B00B2496D05F}"/>
              </a:ext>
            </a:extLst>
          </p:cNvPr>
          <p:cNvSpPr txBox="1"/>
          <p:nvPr/>
        </p:nvSpPr>
        <p:spPr>
          <a:xfrm>
            <a:off x="159300" y="3928235"/>
            <a:ext cx="36124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87% of Macromolecules belong to Protein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C3ED9-7E4B-4583-8E4D-7D3E224DB56C}"/>
              </a:ext>
            </a:extLst>
          </p:cNvPr>
          <p:cNvSpPr txBox="1"/>
          <p:nvPr/>
        </p:nvSpPr>
        <p:spPr>
          <a:xfrm>
            <a:off x="5838098" y="4552350"/>
            <a:ext cx="2286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Protein family class (label)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CFDC6-F190-42CD-8FC3-3A681B8C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35538"/>
            <a:ext cx="4056990" cy="2909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47B44-4732-421E-9576-E681BE13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73" y="935538"/>
            <a:ext cx="4370327" cy="2909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56F904-32F6-4CCD-9BEC-105BCB645BC5}"/>
              </a:ext>
            </a:extLst>
          </p:cNvPr>
          <p:cNvSpPr txBox="1"/>
          <p:nvPr/>
        </p:nvSpPr>
        <p:spPr>
          <a:xfrm>
            <a:off x="201673" y="3945776"/>
            <a:ext cx="457200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0000"/>
                </a:solidFill>
              </a:rPr>
              <a:t>Majority of sequences have lengths less than 500 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5B5B7-F018-4AF9-9AE8-DC6C8A7BBDAD}"/>
              </a:ext>
            </a:extLst>
          </p:cNvPr>
          <p:cNvSpPr txBox="1"/>
          <p:nvPr/>
        </p:nvSpPr>
        <p:spPr>
          <a:xfrm>
            <a:off x="3211573" y="533986"/>
            <a:ext cx="2922527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</a:rPr>
              <a:t>Normalized frequency distribution: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EB0D8-B9B9-4221-9553-1F36236554B8}"/>
              </a:ext>
            </a:extLst>
          </p:cNvPr>
          <p:cNvSpPr txBox="1"/>
          <p:nvPr/>
        </p:nvSpPr>
        <p:spPr>
          <a:xfrm>
            <a:off x="5562600" y="4010488"/>
            <a:ext cx="3248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number of residues in macromolecules</a:t>
            </a:r>
            <a:endParaRPr lang="en-US" dirty="0"/>
          </a:p>
        </p:txBody>
      </p:sp>
      <p:sp>
        <p:nvSpPr>
          <p:cNvPr id="15" name="Google Shape;96;p18">
            <a:extLst>
              <a:ext uri="{FF2B5EF4-FFF2-40B4-BE49-F238E27FC236}">
                <a16:creationId xmlns:a16="http://schemas.microsoft.com/office/drawing/2014/main" id="{A1491A79-EA87-4D0A-9C2A-FD71E7346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Exploratory Data Analysis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0E55C-3AA8-47BB-8A2A-C987A8EC93F0}"/>
              </a:ext>
            </a:extLst>
          </p:cNvPr>
          <p:cNvSpPr txBox="1"/>
          <p:nvPr/>
        </p:nvSpPr>
        <p:spPr>
          <a:xfrm>
            <a:off x="4773673" y="4404836"/>
            <a:ext cx="4370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residue refers to a single unit that makes up an amino acid in a protein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4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675"/>
            <a:ext cx="4481600" cy="30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00" y="725100"/>
            <a:ext cx="4181357" cy="4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Exploratory Data Analysis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450C-23DB-467D-AA05-962378DBF8D5}"/>
              </a:ext>
            </a:extLst>
          </p:cNvPr>
          <p:cNvSpPr txBox="1"/>
          <p:nvPr/>
        </p:nvSpPr>
        <p:spPr>
          <a:xfrm>
            <a:off x="1233518" y="4024493"/>
            <a:ext cx="18811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Acidic: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PhValue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&lt; 7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Ba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sic: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PhValue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&gt; 7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Neutral: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PhValue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= 7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998E50-357D-4291-ADB0-044C1C74F338}"/>
              </a:ext>
            </a:extLst>
          </p:cNvPr>
          <p:cNvSpPr txBox="1"/>
          <p:nvPr/>
        </p:nvSpPr>
        <p:spPr>
          <a:xfrm>
            <a:off x="4724400" y="398273"/>
            <a:ext cx="441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Features correlation with the classes label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75400"/>
            <a:ext cx="53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I: Machine Learning Models</a:t>
            </a:r>
            <a:endParaRPr dirty="0"/>
          </a:p>
        </p:txBody>
      </p:sp>
      <p:graphicFrame>
        <p:nvGraphicFramePr>
          <p:cNvPr id="102" name="Google Shape;102;p19"/>
          <p:cNvGraphicFramePr/>
          <p:nvPr>
            <p:extLst>
              <p:ext uri="{D42A27DB-BD31-4B8C-83A1-F6EECF244321}">
                <p14:modId xmlns:p14="http://schemas.microsoft.com/office/powerpoint/2010/main" val="1438337011"/>
              </p:ext>
            </p:extLst>
          </p:nvPr>
        </p:nvGraphicFramePr>
        <p:xfrm>
          <a:off x="1549950" y="2571750"/>
          <a:ext cx="5791200" cy="1584840"/>
        </p:xfrm>
        <a:graphic>
          <a:graphicData uri="http://schemas.openxmlformats.org/drawingml/2006/table">
            <a:tbl>
              <a:tblPr>
                <a:noFill/>
                <a:tableStyleId>{E74F32A0-A1DF-4474-8813-EE45F15B7B84}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0.52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0.52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0.57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0.28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0.28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0.27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1337549" y="886224"/>
            <a:ext cx="6349125" cy="128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Three ML algorithms (Random Forest, Decision Tree, and KNN) are trained and tested.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75% data are used to train the model and the remaining 25% are tested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dk2"/>
                </a:solidFill>
              </a:rPr>
              <a:t>Hyperparameters are tuned in each model</a:t>
            </a:r>
            <a:endParaRPr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9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6" y="1634150"/>
            <a:ext cx="3846526" cy="24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607825" y="1019150"/>
            <a:ext cx="174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b="1">
                <a:solidFill>
                  <a:schemeClr val="dk2"/>
                </a:solidFill>
              </a:rPr>
              <a:t>Feature Importance</a:t>
            </a:r>
            <a:endParaRPr sz="13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CA98-CAC0-47B0-BEE0-DFE2DDE7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149" y="0"/>
            <a:ext cx="5233851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2398</TotalTime>
  <Words>805</Words>
  <Application>Microsoft Office PowerPoint</Application>
  <PresentationFormat>On-screen Show (16:9)</PresentationFormat>
  <Paragraphs>123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Helvetica Neue</vt:lpstr>
      <vt:lpstr>inherit</vt:lpstr>
      <vt:lpstr>Roboto</vt:lpstr>
      <vt:lpstr>Simple Light</vt:lpstr>
      <vt:lpstr>Protein families classification using Machine/Deep Learning</vt:lpstr>
      <vt:lpstr>Motivation/Objective: </vt:lpstr>
      <vt:lpstr>Data wrangling</vt:lpstr>
      <vt:lpstr>Understanding data</vt:lpstr>
      <vt:lpstr>Exploratory Data Analysis</vt:lpstr>
      <vt:lpstr>Exploratory Data Analysis</vt:lpstr>
      <vt:lpstr>Exploratory Data Analysis</vt:lpstr>
      <vt:lpstr>Part I: Machine Learning Models</vt:lpstr>
      <vt:lpstr>Random Forest</vt:lpstr>
      <vt:lpstr>Part II: Deep Learning Models</vt:lpstr>
      <vt:lpstr>Brief intro of Sequential model</vt:lpstr>
      <vt:lpstr>LSTM &amp; BiLSTM</vt:lpstr>
      <vt:lpstr>Deep Learning Models (Model architecture): </vt:lpstr>
      <vt:lpstr>Model evaluation</vt:lpstr>
      <vt:lpstr>PowerPoint Presentation</vt:lpstr>
      <vt:lpstr>Summary and recommendation: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families classification using Machine/Deep Learning</dc:title>
  <cp:lastModifiedBy>Abishek Adhikari</cp:lastModifiedBy>
  <cp:revision>17</cp:revision>
  <dcterms:modified xsi:type="dcterms:W3CDTF">2022-01-01T16:13:39Z</dcterms:modified>
</cp:coreProperties>
</file>