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7" r:id="rId2"/>
    <p:sldId id="258" r:id="rId3"/>
    <p:sldId id="259" r:id="rId4"/>
    <p:sldId id="260" r:id="rId5"/>
    <p:sldId id="261" r:id="rId6"/>
    <p:sldId id="263" r:id="rId7"/>
    <p:sldId id="264" r:id="rId8"/>
    <p:sldId id="265" r:id="rId9"/>
    <p:sldId id="266"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08CD9E-7F77-4FEE-A6E2-C9196C9DF03F}">
  <a:tblStyle styleId="{0508CD9E-7F77-4FEE-A6E2-C9196C9DF0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8" d="100"/>
          <a:sy n="68" d="100"/>
        </p:scale>
        <p:origin x="142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429adf627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1429adf627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21429adf627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429adf627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429adf62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1429adf62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Segoe UI" panose="020B0502040204020203" pitchFamily="34" charset="0"/>
                <a:ea typeface="Poppins"/>
                <a:cs typeface="Segoe UI" panose="020B0502040204020203" pitchFamily="34" charset="0"/>
                <a:sym typeface="Poppins"/>
              </a:rPr>
              <a:t>OUTLINE</a:t>
            </a:r>
            <a:endParaRPr sz="3200" b="1" dirty="0">
              <a:latin typeface="Segoe UI" panose="020B0502040204020203" pitchFamily="34" charset="0"/>
              <a:ea typeface="Poppins"/>
              <a:cs typeface="Segoe UI" panose="020B0502040204020203" pitchFamily="34" charset="0"/>
              <a:sym typeface="Poppins"/>
            </a:endParaRPr>
          </a:p>
        </p:txBody>
      </p:sp>
      <p:sp>
        <p:nvSpPr>
          <p:cNvPr id="98" name="Google Shape;9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30200" algn="l" rtl="0">
              <a:lnSpc>
                <a:spcPct val="150000"/>
              </a:lnSpc>
              <a:spcBef>
                <a:spcPts val="0"/>
              </a:spcBef>
              <a:spcAft>
                <a:spcPts val="0"/>
              </a:spcAft>
              <a:buClr>
                <a:schemeClr val="dk1"/>
              </a:buClr>
              <a:buSzPts val="1800"/>
              <a:buFont typeface="Poppins"/>
              <a:buChar char="•"/>
            </a:pPr>
            <a:r>
              <a:rPr lang="en-US" sz="1800" dirty="0">
                <a:latin typeface="Segoe UI" panose="020B0502040204020203" pitchFamily="34" charset="0"/>
                <a:ea typeface="Poppins"/>
                <a:cs typeface="Segoe UI" panose="020B0502040204020203" pitchFamily="34" charset="0"/>
                <a:sym typeface="Poppins"/>
              </a:rPr>
              <a:t>ABSTRACT</a:t>
            </a:r>
            <a:endParaRPr sz="1800" dirty="0">
              <a:latin typeface="Segoe UI" panose="020B0502040204020203" pitchFamily="34" charset="0"/>
              <a:ea typeface="Poppins"/>
              <a:cs typeface="Segoe UI" panose="020B0502040204020203" pitchFamily="34" charset="0"/>
              <a:sym typeface="Poppins"/>
            </a:endParaRPr>
          </a:p>
          <a:p>
            <a:pPr marL="342900" lvl="0" indent="-330200" algn="l" rtl="0">
              <a:lnSpc>
                <a:spcPct val="150000"/>
              </a:lnSpc>
              <a:spcBef>
                <a:spcPts val="400"/>
              </a:spcBef>
              <a:spcAft>
                <a:spcPts val="0"/>
              </a:spcAft>
              <a:buClr>
                <a:schemeClr val="dk1"/>
              </a:buClr>
              <a:buSzPts val="1800"/>
              <a:buFont typeface="Poppins"/>
              <a:buChar char="•"/>
            </a:pPr>
            <a:r>
              <a:rPr lang="en-US" sz="1800" dirty="0">
                <a:latin typeface="Segoe UI" panose="020B0502040204020203" pitchFamily="34" charset="0"/>
                <a:ea typeface="Poppins"/>
                <a:cs typeface="Segoe UI" panose="020B0502040204020203" pitchFamily="34" charset="0"/>
                <a:sym typeface="Poppins"/>
              </a:rPr>
              <a:t>INTRODUCTION</a:t>
            </a:r>
          </a:p>
          <a:p>
            <a:pPr marL="342900" lvl="0" indent="-330200" algn="l" rtl="0">
              <a:lnSpc>
                <a:spcPct val="150000"/>
              </a:lnSpc>
              <a:spcBef>
                <a:spcPts val="400"/>
              </a:spcBef>
              <a:spcAft>
                <a:spcPts val="0"/>
              </a:spcAft>
              <a:buClr>
                <a:schemeClr val="dk1"/>
              </a:buClr>
              <a:buSzPts val="1800"/>
              <a:buFont typeface="Poppins"/>
              <a:buChar char="•"/>
            </a:pPr>
            <a:r>
              <a:rPr lang="en-US" sz="1800" dirty="0">
                <a:latin typeface="Segoe UI" panose="020B0502040204020203" pitchFamily="34" charset="0"/>
                <a:ea typeface="Poppins"/>
                <a:cs typeface="Segoe UI" panose="020B0502040204020203" pitchFamily="34" charset="0"/>
                <a:sym typeface="Poppins"/>
              </a:rPr>
              <a:t>LITERATURE STUDY</a:t>
            </a:r>
            <a:endParaRPr sz="1800" dirty="0">
              <a:latin typeface="Segoe UI" panose="020B0502040204020203" pitchFamily="34" charset="0"/>
              <a:ea typeface="Poppins"/>
              <a:cs typeface="Segoe UI" panose="020B0502040204020203" pitchFamily="34" charset="0"/>
              <a:sym typeface="Poppins"/>
            </a:endParaRPr>
          </a:p>
          <a:p>
            <a:pPr marL="342900" lvl="0" indent="-330200" algn="l" rtl="0">
              <a:lnSpc>
                <a:spcPct val="150000"/>
              </a:lnSpc>
              <a:spcBef>
                <a:spcPts val="400"/>
              </a:spcBef>
              <a:spcAft>
                <a:spcPts val="0"/>
              </a:spcAft>
              <a:buClr>
                <a:schemeClr val="dk1"/>
              </a:buClr>
              <a:buSzPts val="1800"/>
              <a:buFont typeface="Poppins"/>
              <a:buChar char="•"/>
            </a:pPr>
            <a:r>
              <a:rPr lang="en-US" sz="1800" dirty="0">
                <a:latin typeface="Segoe UI" panose="020B0502040204020203" pitchFamily="34" charset="0"/>
                <a:ea typeface="Poppins"/>
                <a:cs typeface="Segoe UI" panose="020B0502040204020203" pitchFamily="34" charset="0"/>
                <a:sym typeface="Poppins"/>
              </a:rPr>
              <a:t>ARCHITECTURE DIAGRAM</a:t>
            </a:r>
          </a:p>
          <a:p>
            <a:pPr marL="342900" lvl="0" indent="-330200" algn="l" rtl="0">
              <a:lnSpc>
                <a:spcPct val="150000"/>
              </a:lnSpc>
              <a:spcBef>
                <a:spcPts val="400"/>
              </a:spcBef>
              <a:spcAft>
                <a:spcPts val="0"/>
              </a:spcAft>
              <a:buClr>
                <a:schemeClr val="dk1"/>
              </a:buClr>
              <a:buSzPts val="1800"/>
              <a:buFont typeface="Poppins"/>
              <a:buChar char="•"/>
            </a:pPr>
            <a:r>
              <a:rPr lang="en-US" sz="1800" dirty="0">
                <a:latin typeface="Segoe UI" panose="020B0502040204020203" pitchFamily="34" charset="0"/>
                <a:ea typeface="Poppins"/>
                <a:cs typeface="Segoe UI" panose="020B0502040204020203" pitchFamily="34" charset="0"/>
                <a:sym typeface="Poppins"/>
              </a:rPr>
              <a:t>MODULES</a:t>
            </a:r>
            <a:endParaRPr sz="1800" dirty="0">
              <a:latin typeface="Segoe UI" panose="020B0502040204020203" pitchFamily="34" charset="0"/>
              <a:ea typeface="Poppins"/>
              <a:cs typeface="Segoe UI" panose="020B0502040204020203" pitchFamily="34" charset="0"/>
              <a:sym typeface="Poppins"/>
            </a:endParaRPr>
          </a:p>
          <a:p>
            <a:pPr marL="342900" lvl="0" indent="-330200" algn="l" rtl="0">
              <a:lnSpc>
                <a:spcPct val="150000"/>
              </a:lnSpc>
              <a:spcBef>
                <a:spcPts val="400"/>
              </a:spcBef>
              <a:spcAft>
                <a:spcPts val="0"/>
              </a:spcAft>
              <a:buClr>
                <a:schemeClr val="dk1"/>
              </a:buClr>
              <a:buSzPts val="1800"/>
              <a:buFont typeface="Poppins"/>
              <a:buChar char="•"/>
            </a:pPr>
            <a:r>
              <a:rPr lang="en-US" sz="1800" dirty="0">
                <a:latin typeface="Segoe UI" panose="020B0502040204020203" pitchFamily="34" charset="0"/>
                <a:ea typeface="Poppins"/>
                <a:cs typeface="Segoe UI" panose="020B0502040204020203" pitchFamily="34" charset="0"/>
                <a:sym typeface="Poppins"/>
              </a:rPr>
              <a:t>ADVANTAGES</a:t>
            </a:r>
            <a:endParaRPr sz="1800" dirty="0">
              <a:latin typeface="Segoe UI" panose="020B0502040204020203" pitchFamily="34" charset="0"/>
              <a:ea typeface="Poppins"/>
              <a:cs typeface="Segoe UI" panose="020B0502040204020203" pitchFamily="34" charset="0"/>
              <a:sym typeface="Poppins"/>
            </a:endParaRPr>
          </a:p>
          <a:p>
            <a:pPr marL="342900" lvl="0" indent="-330200" algn="l" rtl="0">
              <a:lnSpc>
                <a:spcPct val="150000"/>
              </a:lnSpc>
              <a:spcBef>
                <a:spcPts val="400"/>
              </a:spcBef>
              <a:spcAft>
                <a:spcPts val="0"/>
              </a:spcAft>
              <a:buClr>
                <a:schemeClr val="dk1"/>
              </a:buClr>
              <a:buSzPts val="1800"/>
              <a:buFont typeface="Poppins"/>
              <a:buChar char="•"/>
            </a:pPr>
            <a:r>
              <a:rPr lang="en-US" sz="1800" dirty="0">
                <a:latin typeface="Segoe UI" panose="020B0502040204020203" pitchFamily="34" charset="0"/>
                <a:ea typeface="Poppins"/>
                <a:cs typeface="Segoe UI" panose="020B0502040204020203" pitchFamily="34" charset="0"/>
                <a:sym typeface="Poppins"/>
              </a:rPr>
              <a:t>SYSTEM REQUIREMENTS</a:t>
            </a:r>
          </a:p>
          <a:p>
            <a:pPr marL="342900" lvl="0" indent="-330200" algn="l" rtl="0">
              <a:lnSpc>
                <a:spcPct val="150000"/>
              </a:lnSpc>
              <a:spcBef>
                <a:spcPts val="400"/>
              </a:spcBef>
              <a:spcAft>
                <a:spcPts val="0"/>
              </a:spcAft>
              <a:buClr>
                <a:schemeClr val="dk1"/>
              </a:buClr>
              <a:buSzPts val="1800"/>
              <a:buFont typeface="Poppins"/>
              <a:buChar char="•"/>
            </a:pPr>
            <a:r>
              <a:rPr lang="en-US" sz="1800" dirty="0">
                <a:latin typeface="Segoe UI" panose="020B0502040204020203" pitchFamily="34" charset="0"/>
                <a:ea typeface="Poppins"/>
                <a:cs typeface="Segoe UI" panose="020B0502040204020203" pitchFamily="34" charset="0"/>
                <a:sym typeface="Poppins"/>
              </a:rPr>
              <a:t>REFERENCES</a:t>
            </a:r>
            <a:endParaRPr sz="1800" dirty="0">
              <a:latin typeface="Segoe UI" panose="020B0502040204020203" pitchFamily="34" charset="0"/>
              <a:ea typeface="Poppins"/>
              <a:cs typeface="Segoe UI" panose="020B0502040204020203" pitchFamily="34" charset="0"/>
              <a:sym typeface="Poppins"/>
            </a:endParaRPr>
          </a:p>
          <a:p>
            <a:pPr marL="342900" lvl="0" indent="-215900" algn="l" rtl="0">
              <a:lnSpc>
                <a:spcPct val="150000"/>
              </a:lnSpc>
              <a:spcBef>
                <a:spcPts val="400"/>
              </a:spcBef>
              <a:spcAft>
                <a:spcPts val="0"/>
              </a:spcAft>
              <a:buClr>
                <a:schemeClr val="dk1"/>
              </a:buClr>
              <a:buSzPts val="2000"/>
              <a:buNone/>
            </a:pPr>
            <a:endParaRPr sz="1800" dirty="0">
              <a:latin typeface="Segoe UI" panose="020B0502040204020203" pitchFamily="34" charset="0"/>
              <a:ea typeface="Poppins"/>
              <a:cs typeface="Segoe UI" panose="020B0502040204020203" pitchFamily="34" charset="0"/>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21836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Segoe UI" panose="020B0502040204020203" pitchFamily="34" charset="0"/>
                <a:ea typeface="Poppins"/>
                <a:cs typeface="Segoe UI" panose="020B0502040204020203" pitchFamily="34" charset="0"/>
                <a:sym typeface="Poppins"/>
              </a:rPr>
              <a:t>ABSTRACT</a:t>
            </a:r>
            <a:endParaRPr sz="3200" b="1">
              <a:latin typeface="Segoe UI" panose="020B0502040204020203" pitchFamily="34" charset="0"/>
              <a:ea typeface="Poppins"/>
              <a:cs typeface="Segoe UI" panose="020B0502040204020203" pitchFamily="34" charset="0"/>
              <a:sym typeface="Poppins"/>
            </a:endParaRPr>
          </a:p>
        </p:txBody>
      </p:sp>
      <p:sp>
        <p:nvSpPr>
          <p:cNvPr id="104" name="Google Shape;104;p15"/>
          <p:cNvSpPr txBox="1">
            <a:spLocks noGrp="1"/>
          </p:cNvSpPr>
          <p:nvPr>
            <p:ph type="body" idx="1"/>
          </p:nvPr>
        </p:nvSpPr>
        <p:spPr>
          <a:xfrm>
            <a:off x="457200" y="1417650"/>
            <a:ext cx="8229600" cy="4841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000"/>
              <a:buFont typeface="Poppins"/>
              <a:buChar char="•"/>
            </a:pPr>
            <a:r>
              <a:rPr lang="en-US" sz="2000" dirty="0">
                <a:latin typeface="Segoe UI" panose="020B0502040204020203" pitchFamily="34" charset="0"/>
                <a:ea typeface="Poppins"/>
                <a:cs typeface="Segoe UI" panose="020B0502040204020203" pitchFamily="34" charset="0"/>
                <a:sym typeface="Poppins"/>
              </a:rPr>
              <a:t>Motion detection is an important component of security systems, as it allows for the identification of potential threats in real-time. In recent years, computer vision techniques have become increasingly popular for motion detection, particularly using the OpenCV library.</a:t>
            </a:r>
            <a:endParaRPr sz="2000" dirty="0">
              <a:latin typeface="Segoe UI" panose="020B0502040204020203" pitchFamily="34" charset="0"/>
              <a:ea typeface="Poppins"/>
              <a:cs typeface="Segoe UI" panose="020B0502040204020203" pitchFamily="34" charset="0"/>
              <a:sym typeface="Poppins"/>
            </a:endParaRPr>
          </a:p>
          <a:p>
            <a:pPr marL="0" lvl="0" indent="0" algn="l" rtl="0">
              <a:lnSpc>
                <a:spcPct val="100000"/>
              </a:lnSpc>
              <a:spcBef>
                <a:spcPts val="400"/>
              </a:spcBef>
              <a:spcAft>
                <a:spcPts val="0"/>
              </a:spcAft>
              <a:buClr>
                <a:schemeClr val="dk1"/>
              </a:buClr>
              <a:buSzPts val="2000"/>
              <a:buNone/>
            </a:pPr>
            <a:endParaRPr sz="2000" dirty="0">
              <a:latin typeface="Segoe UI" panose="020B0502040204020203" pitchFamily="34" charset="0"/>
              <a:ea typeface="Poppins"/>
              <a:cs typeface="Segoe UI" panose="020B0502040204020203" pitchFamily="34" charset="0"/>
              <a:sym typeface="Poppins"/>
            </a:endParaRPr>
          </a:p>
          <a:p>
            <a:pPr marL="342900" lvl="0" indent="-342900" algn="l" rtl="0">
              <a:lnSpc>
                <a:spcPct val="100000"/>
              </a:lnSpc>
              <a:spcBef>
                <a:spcPts val="400"/>
              </a:spcBef>
              <a:spcAft>
                <a:spcPts val="0"/>
              </a:spcAft>
              <a:buClr>
                <a:schemeClr val="dk1"/>
              </a:buClr>
              <a:buSzPts val="2000"/>
              <a:buFont typeface="Poppins"/>
              <a:buChar char="•"/>
            </a:pPr>
            <a:r>
              <a:rPr lang="en-US" sz="2000" dirty="0">
                <a:latin typeface="Segoe UI" panose="020B0502040204020203" pitchFamily="34" charset="0"/>
                <a:ea typeface="Poppins"/>
                <a:cs typeface="Segoe UI" panose="020B0502040204020203" pitchFamily="34" charset="0"/>
                <a:sym typeface="Poppins"/>
              </a:rPr>
              <a:t>The motion detection alarm system using OpenCV detects motion in real-time through a camera and the OpenCV library, using tools like background subtraction.</a:t>
            </a:r>
          </a:p>
          <a:p>
            <a:pPr marL="0" lvl="0" indent="0" algn="l" rtl="0">
              <a:lnSpc>
                <a:spcPct val="100000"/>
              </a:lnSpc>
              <a:spcBef>
                <a:spcPts val="400"/>
              </a:spcBef>
              <a:spcAft>
                <a:spcPts val="0"/>
              </a:spcAft>
              <a:buClr>
                <a:schemeClr val="dk1"/>
              </a:buClr>
              <a:buSzPts val="2000"/>
              <a:buNone/>
            </a:pPr>
            <a:endParaRPr sz="2000" dirty="0">
              <a:latin typeface="Segoe UI" panose="020B0502040204020203" pitchFamily="34" charset="0"/>
              <a:ea typeface="Poppins"/>
              <a:cs typeface="Segoe UI" panose="020B0502040204020203" pitchFamily="34" charset="0"/>
              <a:sym typeface="Poppins"/>
            </a:endParaRPr>
          </a:p>
          <a:p>
            <a:pPr marL="342900" lvl="0" indent="-342900" algn="l" rtl="0">
              <a:lnSpc>
                <a:spcPct val="100000"/>
              </a:lnSpc>
              <a:spcBef>
                <a:spcPts val="400"/>
              </a:spcBef>
              <a:spcAft>
                <a:spcPts val="0"/>
              </a:spcAft>
              <a:buClr>
                <a:schemeClr val="dk1"/>
              </a:buClr>
              <a:buSzPts val="2000"/>
              <a:buFont typeface="Poppins"/>
              <a:buChar char="•"/>
            </a:pPr>
            <a:r>
              <a:rPr lang="en-US" sz="2000" dirty="0">
                <a:latin typeface="Segoe UI" panose="020B0502040204020203" pitchFamily="34" charset="0"/>
                <a:ea typeface="Poppins"/>
                <a:cs typeface="Segoe UI" panose="020B0502040204020203" pitchFamily="34" charset="0"/>
                <a:sym typeface="Poppins"/>
              </a:rPr>
              <a:t>This system will detect motion in real-time using a camera and OpenCV library tools, triggering an alarm to alert users when motion is detected, making it useful for security, industrial, and traffic monitoring 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57200" y="274647"/>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Segoe UI" panose="020B0502040204020203" pitchFamily="34" charset="0"/>
                <a:ea typeface="Poppins"/>
                <a:cs typeface="Segoe UI" panose="020B0502040204020203" pitchFamily="34" charset="0"/>
                <a:sym typeface="Poppins"/>
              </a:rPr>
              <a:t>INTRODUCTION</a:t>
            </a:r>
            <a:endParaRPr sz="3200" b="1">
              <a:latin typeface="Segoe UI" panose="020B0502040204020203" pitchFamily="34" charset="0"/>
              <a:ea typeface="Poppins"/>
              <a:cs typeface="Segoe UI" panose="020B0502040204020203" pitchFamily="34" charset="0"/>
              <a:sym typeface="Poppins"/>
            </a:endParaRPr>
          </a:p>
        </p:txBody>
      </p:sp>
      <p:sp>
        <p:nvSpPr>
          <p:cNvPr id="110" name="Google Shape;110;p16"/>
          <p:cNvSpPr txBox="1">
            <a:spLocks noGrp="1"/>
          </p:cNvSpPr>
          <p:nvPr>
            <p:ph type="body" idx="1"/>
          </p:nvPr>
        </p:nvSpPr>
        <p:spPr>
          <a:xfrm>
            <a:off x="457200" y="1287145"/>
            <a:ext cx="8229600" cy="5414645"/>
          </a:xfrm>
          <a:prstGeom prst="rect">
            <a:avLst/>
          </a:prstGeom>
          <a:noFill/>
          <a:ln>
            <a:noFill/>
          </a:ln>
        </p:spPr>
        <p:txBody>
          <a:bodyPr spcFirstLastPara="1" wrap="square" lIns="91425" tIns="45700" rIns="91425" bIns="45700" anchor="t" anchorCtr="0">
            <a:noAutofit/>
          </a:bodyPr>
          <a:lstStyle/>
          <a:p>
            <a:pPr marL="6350" lvl="0" indent="0" algn="just" rtl="0">
              <a:lnSpc>
                <a:spcPct val="150000"/>
              </a:lnSpc>
              <a:spcBef>
                <a:spcPts val="0"/>
              </a:spcBef>
              <a:spcAft>
                <a:spcPts val="0"/>
              </a:spcAft>
              <a:buClr>
                <a:srgbClr val="000000"/>
              </a:buClr>
              <a:buSzPts val="2400"/>
              <a:buNone/>
            </a:pPr>
            <a:r>
              <a:rPr lang="en-US" sz="1800" dirty="0">
                <a:solidFill>
                  <a:srgbClr val="000000"/>
                </a:solidFill>
                <a:latin typeface="Segoe UI" panose="020B0502040204020203" pitchFamily="34" charset="0"/>
                <a:ea typeface="Poppins"/>
                <a:cs typeface="Segoe UI" panose="020B0502040204020203" pitchFamily="34" charset="0"/>
                <a:sym typeface="Poppins"/>
              </a:rPr>
              <a:t>	A motion detection alarm system using OpenCV is a real-time monitoring system that uses a camera and OpenCV library tools to detect motion. The system works by capturing a video feed of the area being monitored and processing it in real-time using the OpenCV library to detect any changes in the scene. When motion is detected, an alarm is triggered to alert the user of the potential threat. This system offers benefits such as affordability, accessibility, and ease of use. With the increasing availability of affordable cameras and the widespread use of computer vision techniques, motion detection alarm systems using OpenCV are becoming more accessible and popular. Overall, it offers a reliable, effective, and user-friendly solution for real-time monitoring and detection of potential threats.</a:t>
            </a:r>
            <a:endParaRPr sz="1800" dirty="0">
              <a:latin typeface="Segoe UI" panose="020B0502040204020203" pitchFamily="34" charset="0"/>
              <a:ea typeface="Poppins"/>
              <a:cs typeface="Segoe UI" panose="020B0502040204020203" pitchFamily="34" charset="0"/>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57200" y="274646"/>
            <a:ext cx="8229600" cy="757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b="1" dirty="0">
                <a:latin typeface="Segoe UI" panose="020B0502040204020203" pitchFamily="34" charset="0"/>
                <a:ea typeface="Poppins"/>
                <a:cs typeface="Segoe UI" panose="020B0502040204020203" pitchFamily="34" charset="0"/>
                <a:sym typeface="Poppins"/>
              </a:rPr>
              <a:t>LITERATURE STUDY</a:t>
            </a:r>
            <a:endParaRPr sz="3200" b="1" dirty="0">
              <a:latin typeface="Segoe UI" panose="020B0502040204020203" pitchFamily="34" charset="0"/>
              <a:ea typeface="Poppins"/>
              <a:cs typeface="Segoe UI" panose="020B0502040204020203" pitchFamily="34" charset="0"/>
              <a:sym typeface="Poppins"/>
            </a:endParaRPr>
          </a:p>
        </p:txBody>
      </p:sp>
      <p:graphicFrame>
        <p:nvGraphicFramePr>
          <p:cNvPr id="117" name="Google Shape;117;p17"/>
          <p:cNvGraphicFramePr/>
          <p:nvPr>
            <p:extLst>
              <p:ext uri="{D42A27DB-BD31-4B8C-83A1-F6EECF244321}">
                <p14:modId xmlns:p14="http://schemas.microsoft.com/office/powerpoint/2010/main" val="2582244113"/>
              </p:ext>
            </p:extLst>
          </p:nvPr>
        </p:nvGraphicFramePr>
        <p:xfrm>
          <a:off x="457200" y="1198575"/>
          <a:ext cx="8229600" cy="5429080"/>
        </p:xfrm>
        <a:graphic>
          <a:graphicData uri="http://schemas.openxmlformats.org/drawingml/2006/table">
            <a:tbl>
              <a:tblPr>
                <a:noFill/>
                <a:tableStyleId>{0508CD9E-7F77-4FEE-A6E2-C9196C9DF03F}</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99700">
                <a:tc>
                  <a:txBody>
                    <a:bodyPr/>
                    <a:lstStyle/>
                    <a:p>
                      <a:pPr marL="0" lvl="0" indent="0" algn="ctr" rtl="0">
                        <a:spcBef>
                          <a:spcPts val="0"/>
                        </a:spcBef>
                        <a:spcAft>
                          <a:spcPts val="0"/>
                        </a:spcAft>
                        <a:buNone/>
                      </a:pPr>
                      <a:r>
                        <a:rPr lang="en-US" sz="2400" b="1" dirty="0">
                          <a:latin typeface="Segoe UI" panose="020B0502040204020203" pitchFamily="34" charset="0"/>
                          <a:cs typeface="Segoe UI" panose="020B0502040204020203" pitchFamily="34" charset="0"/>
                        </a:rPr>
                        <a:t>Title</a:t>
                      </a:r>
                      <a:endParaRPr sz="2400" b="1" dirty="0">
                        <a:latin typeface="Segoe UI" panose="020B0502040204020203" pitchFamily="34" charset="0"/>
                        <a:cs typeface="Segoe UI" panose="020B0502040204020203" pitchFamily="34" charset="0"/>
                      </a:endParaRPr>
                    </a:p>
                  </a:txBody>
                  <a:tcPr marL="91425" marR="91425" marT="91425" marB="91425"/>
                </a:tc>
                <a:tc>
                  <a:txBody>
                    <a:bodyPr/>
                    <a:lstStyle/>
                    <a:p>
                      <a:pPr marL="0" lvl="0" indent="0" algn="ctr" rtl="0">
                        <a:spcBef>
                          <a:spcPts val="0"/>
                        </a:spcBef>
                        <a:spcAft>
                          <a:spcPts val="0"/>
                        </a:spcAft>
                        <a:buNone/>
                      </a:pPr>
                      <a:r>
                        <a:rPr lang="en-US" sz="2400" b="1">
                          <a:latin typeface="Segoe UI" panose="020B0502040204020203" pitchFamily="34" charset="0"/>
                          <a:cs typeface="Segoe UI" panose="020B0502040204020203" pitchFamily="34" charset="0"/>
                        </a:rPr>
                        <a:t>Advantages</a:t>
                      </a:r>
                      <a:endParaRPr sz="2400" b="1">
                        <a:latin typeface="Segoe UI" panose="020B0502040204020203" pitchFamily="34" charset="0"/>
                        <a:cs typeface="Segoe UI" panose="020B0502040204020203" pitchFamily="34" charset="0"/>
                      </a:endParaRPr>
                    </a:p>
                  </a:txBody>
                  <a:tcPr marL="91425" marR="91425" marT="91425" marB="91425"/>
                </a:tc>
                <a:tc>
                  <a:txBody>
                    <a:bodyPr/>
                    <a:lstStyle/>
                    <a:p>
                      <a:pPr marL="0" lvl="0" indent="0" algn="ctr" rtl="0">
                        <a:spcBef>
                          <a:spcPts val="0"/>
                        </a:spcBef>
                        <a:spcAft>
                          <a:spcPts val="0"/>
                        </a:spcAft>
                        <a:buNone/>
                      </a:pPr>
                      <a:r>
                        <a:rPr lang="en-US" sz="2400" b="1">
                          <a:latin typeface="Segoe UI" panose="020B0502040204020203" pitchFamily="34" charset="0"/>
                          <a:cs typeface="Segoe UI" panose="020B0502040204020203" pitchFamily="34" charset="0"/>
                        </a:rPr>
                        <a:t>Disadvantages</a:t>
                      </a:r>
                      <a:endParaRPr sz="2400" b="1">
                        <a:latin typeface="Segoe UI" panose="020B0502040204020203" pitchFamily="34" charset="0"/>
                        <a:cs typeface="Segoe UI" panose="020B0502040204020203" pitchFamily="34" charset="0"/>
                      </a:endParaRPr>
                    </a:p>
                  </a:txBody>
                  <a:tcPr marL="91425" marR="91425" marT="91425" marB="91425"/>
                </a:tc>
                <a:extLst>
                  <a:ext uri="{0D108BD9-81ED-4DB2-BD59-A6C34878D82A}">
                    <a16:rowId xmlns:a16="http://schemas.microsoft.com/office/drawing/2014/main" val="10000"/>
                  </a:ext>
                </a:extLst>
              </a:tr>
              <a:tr h="13981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Segoe UI" panose="020B0502040204020203" pitchFamily="34" charset="0"/>
                          <a:ea typeface="Poppins"/>
                          <a:cs typeface="Segoe UI" panose="020B0502040204020203" pitchFamily="34" charset="0"/>
                          <a:sym typeface="Poppins"/>
                        </a:rPr>
                        <a:t>"Motion Detection Algorithm based on OpenCV" by Zhang </a:t>
                      </a:r>
                      <a:r>
                        <a:rPr lang="en-US" sz="1400" dirty="0" err="1">
                          <a:latin typeface="Segoe UI" panose="020B0502040204020203" pitchFamily="34" charset="0"/>
                          <a:ea typeface="Poppins"/>
                          <a:cs typeface="Segoe UI" panose="020B0502040204020203" pitchFamily="34" charset="0"/>
                          <a:sym typeface="Poppins"/>
                        </a:rPr>
                        <a:t>Xuecheng</a:t>
                      </a:r>
                      <a:r>
                        <a:rPr lang="en-US" sz="1400" dirty="0">
                          <a:latin typeface="Segoe UI" panose="020B0502040204020203" pitchFamily="34" charset="0"/>
                          <a:ea typeface="Poppins"/>
                          <a:cs typeface="Segoe UI" panose="020B0502040204020203" pitchFamily="34" charset="0"/>
                          <a:sym typeface="Poppins"/>
                        </a:rPr>
                        <a:t> and Zou </a:t>
                      </a:r>
                      <a:r>
                        <a:rPr lang="en-US" sz="1400" dirty="0" err="1">
                          <a:latin typeface="Segoe UI" panose="020B0502040204020203" pitchFamily="34" charset="0"/>
                          <a:ea typeface="Poppins"/>
                          <a:cs typeface="Segoe UI" panose="020B0502040204020203" pitchFamily="34" charset="0"/>
                          <a:sym typeface="Poppins"/>
                        </a:rPr>
                        <a:t>Jianping</a:t>
                      </a:r>
                      <a:r>
                        <a:rPr lang="en-US" sz="1400" dirty="0">
                          <a:latin typeface="Segoe UI" panose="020B0502040204020203" pitchFamily="34" charset="0"/>
                          <a:ea typeface="Poppins"/>
                          <a:cs typeface="Segoe UI" panose="020B0502040204020203" pitchFamily="34" charset="0"/>
                          <a:sym typeface="Poppins"/>
                        </a:rPr>
                        <a:t>. Journal of Physics: Conference Series, vol. 1529, no. 1, 2020.</a:t>
                      </a:r>
                      <a:endParaRPr dirty="0">
                        <a:solidFill>
                          <a:schemeClr val="dk1"/>
                        </a:solidFill>
                        <a:latin typeface="Segoe UI" panose="020B0502040204020203" pitchFamily="34" charset="0"/>
                        <a:cs typeface="Segoe UI" panose="020B0502040204020203" pitchFamily="34"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Segoe UI" panose="020B0502040204020203" pitchFamily="34" charset="0"/>
                          <a:cs typeface="Segoe UI" panose="020B0502040204020203" pitchFamily="34" charset="0"/>
                        </a:rPr>
                        <a:t>Evaluates the performance of the system on a dataset of vehicles and reports high detection and classification accuracy.</a:t>
                      </a:r>
                    </a:p>
                    <a:p>
                      <a:pPr marL="0" lvl="0" indent="0" algn="l" rtl="0">
                        <a:spcBef>
                          <a:spcPts val="0"/>
                        </a:spcBef>
                        <a:spcAft>
                          <a:spcPts val="0"/>
                        </a:spcAft>
                        <a:buNone/>
                      </a:pPr>
                      <a:endParaRPr dirty="0">
                        <a:solidFill>
                          <a:schemeClr val="dk1"/>
                        </a:solidFill>
                        <a:latin typeface="Segoe UI" panose="020B0502040204020203" pitchFamily="34" charset="0"/>
                        <a:cs typeface="Segoe UI" panose="020B0502040204020203" pitchFamily="34" charset="0"/>
                      </a:endParaRPr>
                    </a:p>
                  </a:txBody>
                  <a:tcPr marL="91425" marR="91425" marT="91425" marB="91425"/>
                </a:tc>
                <a:tc>
                  <a:txBody>
                    <a:bodyPr/>
                    <a:lstStyle/>
                    <a:p>
                      <a:pPr marL="457200" lvl="0" indent="-317500" algn="l" rtl="0">
                        <a:spcBef>
                          <a:spcPts val="0"/>
                        </a:spcBef>
                        <a:spcAft>
                          <a:spcPts val="0"/>
                        </a:spcAft>
                        <a:buSzPts val="1400"/>
                        <a:buChar char="●"/>
                      </a:pPr>
                      <a:r>
                        <a:rPr lang="en-US" dirty="0">
                          <a:highlight>
                            <a:srgbClr val="FFFFFF"/>
                          </a:highlight>
                          <a:latin typeface="Segoe UI" panose="020B0502040204020203" pitchFamily="34" charset="0"/>
                          <a:cs typeface="Segoe UI" panose="020B0502040204020203" pitchFamily="34" charset="0"/>
                        </a:rPr>
                        <a:t>Incomplete or Inaccurate Documentation </a:t>
                      </a:r>
                    </a:p>
                    <a:p>
                      <a:pPr marL="0" lvl="0" indent="0" algn="l" rtl="0">
                        <a:spcBef>
                          <a:spcPts val="0"/>
                        </a:spcBef>
                        <a:spcAft>
                          <a:spcPts val="0"/>
                        </a:spcAft>
                        <a:buNone/>
                      </a:pPr>
                      <a:endParaRPr lang="en-US" dirty="0">
                        <a:highlight>
                          <a:srgbClr val="FFFFFF"/>
                        </a:highlight>
                        <a:latin typeface="Segoe UI" panose="020B0502040204020203" pitchFamily="34" charset="0"/>
                        <a:cs typeface="Segoe UI" panose="020B0502040204020203" pitchFamily="34" charset="0"/>
                      </a:endParaRPr>
                    </a:p>
                    <a:p>
                      <a:pPr marL="457200" lvl="0" indent="-317500" algn="l" rtl="0">
                        <a:spcBef>
                          <a:spcPts val="0"/>
                        </a:spcBef>
                        <a:spcAft>
                          <a:spcPts val="0"/>
                        </a:spcAft>
                        <a:buSzPts val="1400"/>
                        <a:buChar char="●"/>
                      </a:pPr>
                      <a:r>
                        <a:rPr lang="en-US" dirty="0">
                          <a:highlight>
                            <a:srgbClr val="FFFFFF"/>
                          </a:highlight>
                          <a:latin typeface="Segoe UI" panose="020B0502040204020203" pitchFamily="34" charset="0"/>
                          <a:cs typeface="Segoe UI" panose="020B0502040204020203" pitchFamily="34" charset="0"/>
                        </a:rPr>
                        <a:t>Insufficient Evaluation and Benchmarking</a:t>
                      </a:r>
                    </a:p>
                    <a:p>
                      <a:pPr marL="457200" lvl="0" indent="-317500" algn="l" rtl="0">
                        <a:spcBef>
                          <a:spcPts val="0"/>
                        </a:spcBef>
                        <a:spcAft>
                          <a:spcPts val="0"/>
                        </a:spcAft>
                        <a:buSzPts val="1400"/>
                        <a:buChar char="●"/>
                      </a:pPr>
                      <a:endParaRPr dirty="0">
                        <a:solidFill>
                          <a:schemeClr val="dk1"/>
                        </a:solidFill>
                        <a:highlight>
                          <a:srgbClr val="FFFFFF"/>
                        </a:highlight>
                        <a:latin typeface="Segoe UI" panose="020B0502040204020203" pitchFamily="34" charset="0"/>
                        <a:cs typeface="Segoe UI" panose="020B0502040204020203" pitchFamily="34" charset="0"/>
                      </a:endParaRPr>
                    </a:p>
                  </a:txBody>
                  <a:tcPr marL="91425" marR="91425" marT="91425" marB="91425"/>
                </a:tc>
                <a:extLst>
                  <a:ext uri="{0D108BD9-81ED-4DB2-BD59-A6C34878D82A}">
                    <a16:rowId xmlns:a16="http://schemas.microsoft.com/office/drawing/2014/main" val="10001"/>
                  </a:ext>
                </a:extLst>
              </a:tr>
              <a:tr h="1690000">
                <a:tc>
                  <a:txBody>
                    <a:bodyPr/>
                    <a:lstStyle/>
                    <a:p>
                      <a:pPr marL="6350" lvl="0" indent="0" algn="l" rtl="0">
                        <a:lnSpc>
                          <a:spcPct val="100000"/>
                        </a:lnSpc>
                        <a:spcBef>
                          <a:spcPts val="340"/>
                        </a:spcBef>
                        <a:spcAft>
                          <a:spcPts val="0"/>
                        </a:spcAft>
                        <a:buClr>
                          <a:schemeClr val="dk1"/>
                        </a:buClr>
                        <a:buSzPts val="1600"/>
                        <a:buFont typeface="Poppins"/>
                        <a:buNone/>
                      </a:pPr>
                      <a:r>
                        <a:rPr lang="en-US" sz="1400" dirty="0">
                          <a:highlight>
                            <a:srgbClr val="FFFFFF"/>
                          </a:highlight>
                          <a:latin typeface="Segoe UI" panose="020B0502040204020203" pitchFamily="34" charset="0"/>
                          <a:ea typeface="Poppins"/>
                          <a:cs typeface="Segoe UI" panose="020B0502040204020203" pitchFamily="34" charset="0"/>
                          <a:sym typeface="Poppins"/>
                        </a:rPr>
                        <a:t>"Motion Detection using OpenCV and Deep Learning" by R. Priyadarshini and P. Ramesh. International Journal of Computer Science and Mobile Computing, vol. 8, no. 10, 2019.</a:t>
                      </a:r>
                    </a:p>
                  </a:txBody>
                  <a:tcPr marL="91425" marR="91425" marT="91425" marB="91425"/>
                </a:tc>
                <a:tc>
                  <a:txBody>
                    <a:bodyPr/>
                    <a:lstStyle/>
                    <a:p>
                      <a:pPr marL="0" lvl="0" indent="0" algn="l" rtl="0">
                        <a:spcBef>
                          <a:spcPts val="0"/>
                        </a:spcBef>
                        <a:spcAft>
                          <a:spcPts val="0"/>
                        </a:spcAft>
                        <a:buNone/>
                      </a:pPr>
                      <a:r>
                        <a:rPr lang="en-US" dirty="0">
                          <a:solidFill>
                            <a:srgbClr val="222222"/>
                          </a:solidFill>
                          <a:highlight>
                            <a:srgbClr val="FFFFFF"/>
                          </a:highlight>
                          <a:latin typeface="Segoe UI" panose="020B0502040204020203" pitchFamily="34" charset="0"/>
                          <a:cs typeface="Segoe UI" panose="020B0502040204020203" pitchFamily="34" charset="0"/>
                        </a:rPr>
                        <a:t>Provides an overview of various motion detection models, including region-based and single-shot detectors. Discusses the challenges in motion detection, such as occlusion, scale </a:t>
                      </a:r>
                      <a:r>
                        <a:rPr lang="en-US" dirty="0" err="1">
                          <a:solidFill>
                            <a:srgbClr val="222222"/>
                          </a:solidFill>
                          <a:highlight>
                            <a:srgbClr val="FFFFFF"/>
                          </a:highlight>
                          <a:latin typeface="Segoe UI" panose="020B0502040204020203" pitchFamily="34" charset="0"/>
                          <a:cs typeface="Segoe UI" panose="020B0502040204020203" pitchFamily="34" charset="0"/>
                        </a:rPr>
                        <a:t>variation,etc</a:t>
                      </a:r>
                      <a:r>
                        <a:rPr lang="en-US" dirty="0">
                          <a:solidFill>
                            <a:srgbClr val="222222"/>
                          </a:solidFill>
                          <a:highlight>
                            <a:srgbClr val="FFFFFF"/>
                          </a:highlight>
                          <a:latin typeface="Segoe UI" panose="020B0502040204020203" pitchFamily="34" charset="0"/>
                          <a:cs typeface="Segoe UI" panose="020B0502040204020203" pitchFamily="34" charset="0"/>
                        </a:rPr>
                        <a:t>.</a:t>
                      </a:r>
                      <a:endParaRPr dirty="0">
                        <a:solidFill>
                          <a:srgbClr val="222222"/>
                        </a:solidFill>
                        <a:highlight>
                          <a:srgbClr val="FFFFFF"/>
                        </a:highlight>
                        <a:latin typeface="Segoe UI" panose="020B0502040204020203" pitchFamily="34" charset="0"/>
                        <a:cs typeface="Segoe UI" panose="020B0502040204020203" pitchFamily="34" charset="0"/>
                      </a:endParaRPr>
                    </a:p>
                  </a:txBody>
                  <a:tcPr marL="91425" marR="91425" marT="91425" marB="91425"/>
                </a:tc>
                <a:tc>
                  <a:txBody>
                    <a:bodyPr/>
                    <a:lstStyle/>
                    <a:p>
                      <a:pPr marL="457200" lvl="0" indent="-317500" algn="l" rtl="0">
                        <a:spcBef>
                          <a:spcPts val="0"/>
                        </a:spcBef>
                        <a:spcAft>
                          <a:spcPts val="0"/>
                        </a:spcAft>
                        <a:buClr>
                          <a:schemeClr val="dk1"/>
                        </a:buClr>
                        <a:buSzPts val="1400"/>
                        <a:buChar char="●"/>
                      </a:pPr>
                      <a:r>
                        <a:rPr lang="en-US">
                          <a:solidFill>
                            <a:schemeClr val="dk1"/>
                          </a:solidFill>
                          <a:latin typeface="Segoe UI" panose="020B0502040204020203" pitchFamily="34" charset="0"/>
                          <a:cs typeface="Segoe UI" panose="020B0502040204020203" pitchFamily="34" charset="0"/>
                        </a:rPr>
                        <a:t>Limited Scope or Generalizability</a:t>
                      </a:r>
                      <a:endParaRPr>
                        <a:solidFill>
                          <a:schemeClr val="dk1"/>
                        </a:solidFill>
                        <a:latin typeface="Segoe UI" panose="020B0502040204020203" pitchFamily="34" charset="0"/>
                        <a:cs typeface="Segoe UI" panose="020B0502040204020203" pitchFamily="34" charset="0"/>
                      </a:endParaRPr>
                    </a:p>
                    <a:p>
                      <a:pPr marL="457200" lvl="0" indent="0" algn="l" rtl="0">
                        <a:spcBef>
                          <a:spcPts val="0"/>
                        </a:spcBef>
                        <a:spcAft>
                          <a:spcPts val="0"/>
                        </a:spcAft>
                        <a:buNone/>
                      </a:pPr>
                      <a:endParaRPr>
                        <a:solidFill>
                          <a:schemeClr val="dk1"/>
                        </a:solidFill>
                        <a:latin typeface="Segoe UI" panose="020B0502040204020203" pitchFamily="34" charset="0"/>
                        <a:cs typeface="Segoe UI" panose="020B0502040204020203" pitchFamily="34" charset="0"/>
                      </a:endParaRPr>
                    </a:p>
                    <a:p>
                      <a:pPr marL="457200" lvl="0" indent="-317500" algn="l" rtl="0">
                        <a:spcBef>
                          <a:spcPts val="0"/>
                        </a:spcBef>
                        <a:spcAft>
                          <a:spcPts val="0"/>
                        </a:spcAft>
                        <a:buClr>
                          <a:schemeClr val="dk1"/>
                        </a:buClr>
                        <a:buSzPts val="1400"/>
                        <a:buChar char="●"/>
                      </a:pPr>
                      <a:r>
                        <a:rPr lang="en-US">
                          <a:solidFill>
                            <a:schemeClr val="dk1"/>
                          </a:solidFill>
                          <a:latin typeface="Segoe UI" panose="020B0502040204020203" pitchFamily="34" charset="0"/>
                          <a:cs typeface="Segoe UI" panose="020B0502040204020203" pitchFamily="34" charset="0"/>
                        </a:rPr>
                        <a:t>Outdated Information</a:t>
                      </a:r>
                      <a:endParaRPr>
                        <a:solidFill>
                          <a:schemeClr val="dk1"/>
                        </a:solidFill>
                        <a:latin typeface="Segoe UI" panose="020B0502040204020203" pitchFamily="34" charset="0"/>
                        <a:cs typeface="Segoe UI" panose="020B0502040204020203" pitchFamily="34" charset="0"/>
                      </a:endParaRPr>
                    </a:p>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a:txBody>
                  <a:tcPr marL="91425" marR="91425" marT="91425" marB="91425"/>
                </a:tc>
                <a:extLst>
                  <a:ext uri="{0D108BD9-81ED-4DB2-BD59-A6C34878D82A}">
                    <a16:rowId xmlns:a16="http://schemas.microsoft.com/office/drawing/2014/main" val="10002"/>
                  </a:ext>
                </a:extLst>
              </a:tr>
              <a:tr h="1602050">
                <a:tc>
                  <a:txBody>
                    <a:bodyPr/>
                    <a:lstStyle/>
                    <a:p>
                      <a:pPr marL="6350" lvl="0" indent="0" algn="l" rtl="0">
                        <a:lnSpc>
                          <a:spcPct val="100000"/>
                        </a:lnSpc>
                        <a:spcBef>
                          <a:spcPts val="340"/>
                        </a:spcBef>
                        <a:spcAft>
                          <a:spcPts val="0"/>
                        </a:spcAft>
                        <a:buClr>
                          <a:schemeClr val="dk1"/>
                        </a:buClr>
                        <a:buSzPts val="1600"/>
                        <a:buFont typeface="Poppins"/>
                        <a:buNone/>
                      </a:pPr>
                      <a:r>
                        <a:rPr lang="en-US" sz="1400" dirty="0">
                          <a:latin typeface="Segoe UI" panose="020B0502040204020203" pitchFamily="34" charset="0"/>
                          <a:ea typeface="Poppins"/>
                          <a:cs typeface="Segoe UI" panose="020B0502040204020203" pitchFamily="34" charset="0"/>
                          <a:sym typeface="Poppins"/>
                        </a:rPr>
                        <a:t>"Real-Time Motion Detection Using OpenCV" by Fahim Rahman, Md. </a:t>
                      </a:r>
                      <a:r>
                        <a:rPr lang="en-US" sz="1400" dirty="0" err="1">
                          <a:latin typeface="Segoe UI" panose="020B0502040204020203" pitchFamily="34" charset="0"/>
                          <a:ea typeface="Poppins"/>
                          <a:cs typeface="Segoe UI" panose="020B0502040204020203" pitchFamily="34" charset="0"/>
                          <a:sym typeface="Poppins"/>
                        </a:rPr>
                        <a:t>Munirul</a:t>
                      </a:r>
                      <a:r>
                        <a:rPr lang="en-US" sz="1400" dirty="0">
                          <a:latin typeface="Segoe UI" panose="020B0502040204020203" pitchFamily="34" charset="0"/>
                          <a:ea typeface="Poppins"/>
                          <a:cs typeface="Segoe UI" panose="020B0502040204020203" pitchFamily="34" charset="0"/>
                          <a:sym typeface="Poppins"/>
                        </a:rPr>
                        <a:t> Islam, and Shyamal Chandra Das. International Journal of Computer Applications, vol. 58, no. 4, 2012. [4].</a:t>
                      </a:r>
                    </a:p>
                  </a:txBody>
                  <a:tcPr marL="91425" marR="91425" marT="91425" marB="91425"/>
                </a:tc>
                <a:tc>
                  <a:txBody>
                    <a:bodyPr/>
                    <a:lstStyle/>
                    <a:p>
                      <a:pPr marL="0" lvl="0" indent="0" algn="l" rtl="0">
                        <a:spcBef>
                          <a:spcPts val="0"/>
                        </a:spcBef>
                        <a:spcAft>
                          <a:spcPts val="0"/>
                        </a:spcAft>
                        <a:buNone/>
                      </a:pPr>
                      <a:r>
                        <a:rPr lang="en-US" dirty="0">
                          <a:latin typeface="Segoe UI" panose="020B0502040204020203" pitchFamily="34" charset="0"/>
                          <a:cs typeface="Segoe UI" panose="020B0502040204020203" pitchFamily="34" charset="0"/>
                        </a:rPr>
                        <a:t>Provides a comprehensive review of deep learning-based motion detection, including Faster R-CNN, YOLO</a:t>
                      </a:r>
                      <a:endParaRPr dirty="0">
                        <a:latin typeface="Segoe UI" panose="020B0502040204020203" pitchFamily="34" charset="0"/>
                        <a:cs typeface="Segoe UI" panose="020B0502040204020203" pitchFamily="34" charset="0"/>
                      </a:endParaRPr>
                    </a:p>
                  </a:txBody>
                  <a:tcPr marL="91425" marR="91425" marT="91425" marB="91425"/>
                </a:tc>
                <a:tc>
                  <a:txBody>
                    <a:bodyPr/>
                    <a:lstStyle/>
                    <a:p>
                      <a:pPr marL="457200" lvl="0" indent="-317500" algn="l" rtl="0">
                        <a:spcBef>
                          <a:spcPts val="0"/>
                        </a:spcBef>
                        <a:spcAft>
                          <a:spcPts val="0"/>
                        </a:spcAft>
                        <a:buSzPts val="1400"/>
                        <a:buChar char="●"/>
                      </a:pPr>
                      <a:r>
                        <a:rPr lang="en-US" dirty="0">
                          <a:latin typeface="Segoe UI" panose="020B0502040204020203" pitchFamily="34" charset="0"/>
                          <a:cs typeface="Segoe UI" panose="020B0502040204020203" pitchFamily="34" charset="0"/>
                        </a:rPr>
                        <a:t>Bias or limitations in methodology</a:t>
                      </a:r>
                    </a:p>
                    <a:p>
                      <a:pPr marL="457200" lvl="0" indent="-317500" algn="l" rtl="0">
                        <a:spcBef>
                          <a:spcPts val="0"/>
                        </a:spcBef>
                        <a:spcAft>
                          <a:spcPts val="0"/>
                        </a:spcAft>
                        <a:buSzPts val="1400"/>
                        <a:buChar char="●"/>
                      </a:pPr>
                      <a:endParaRPr lang="en-US" dirty="0">
                        <a:latin typeface="Segoe UI" panose="020B0502040204020203" pitchFamily="34" charset="0"/>
                        <a:cs typeface="Segoe UI" panose="020B0502040204020203" pitchFamily="34" charset="0"/>
                      </a:endParaRPr>
                    </a:p>
                    <a:p>
                      <a:pPr marL="457200" lvl="0" indent="-317500" algn="l" rtl="0">
                        <a:spcBef>
                          <a:spcPts val="0"/>
                        </a:spcBef>
                        <a:spcAft>
                          <a:spcPts val="0"/>
                        </a:spcAft>
                        <a:buSzPts val="1400"/>
                        <a:buChar char="●"/>
                      </a:pPr>
                      <a:r>
                        <a:rPr lang="en-US" dirty="0">
                          <a:latin typeface="Segoe UI" panose="020B0502040204020203" pitchFamily="34" charset="0"/>
                          <a:cs typeface="Segoe UI" panose="020B0502040204020203" pitchFamily="34" charset="0"/>
                        </a:rPr>
                        <a:t>Lack of comparative analysis</a:t>
                      </a:r>
                    </a:p>
                    <a:p>
                      <a:pPr marL="457200" lvl="0" indent="-317500" algn="l" rtl="0">
                        <a:spcBef>
                          <a:spcPts val="0"/>
                        </a:spcBef>
                        <a:spcAft>
                          <a:spcPts val="0"/>
                        </a:spcAft>
                        <a:buSzPts val="1400"/>
                        <a:buChar char="●"/>
                      </a:pPr>
                      <a:endParaRPr dirty="0">
                        <a:latin typeface="Segoe UI" panose="020B0502040204020203" pitchFamily="34" charset="0"/>
                        <a:cs typeface="Segoe UI" panose="020B0502040204020203" pitchFamily="34" charset="0"/>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57200" y="274648"/>
            <a:ext cx="8229600" cy="897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sz="3200" b="1" dirty="0">
                <a:latin typeface="Segoe UI" panose="020B0502040204020203" pitchFamily="34" charset="0"/>
                <a:ea typeface="Poppins"/>
                <a:cs typeface="Segoe UI" panose="020B0502040204020203" pitchFamily="34" charset="0"/>
                <a:sym typeface="Poppins"/>
              </a:rPr>
              <a:t>ARCHITECTURE DIAGRAM</a:t>
            </a:r>
            <a:endParaRPr sz="3200" b="1" dirty="0">
              <a:latin typeface="Segoe UI" panose="020B0502040204020203" pitchFamily="34" charset="0"/>
              <a:ea typeface="Poppins"/>
              <a:cs typeface="Segoe UI" panose="020B0502040204020203" pitchFamily="34" charset="0"/>
              <a:sym typeface="Poppins"/>
            </a:endParaRPr>
          </a:p>
        </p:txBody>
      </p:sp>
      <p:pic>
        <p:nvPicPr>
          <p:cNvPr id="123" name="Google Shape;123;p18"/>
          <p:cNvPicPr preferRelativeResize="0"/>
          <p:nvPr/>
        </p:nvPicPr>
        <p:blipFill>
          <a:blip r:embed="rId3"/>
          <a:srcRect t="3953" b="3953"/>
          <a:stretch/>
        </p:blipFill>
        <p:spPr>
          <a:xfrm>
            <a:off x="1188719" y="1664627"/>
            <a:ext cx="6766561" cy="41453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b="1" dirty="0">
                <a:latin typeface="Segoe UI" panose="020B0502040204020203" pitchFamily="34" charset="0"/>
                <a:ea typeface="Poppins"/>
                <a:cs typeface="Segoe UI" panose="020B0502040204020203" pitchFamily="34" charset="0"/>
                <a:sym typeface="Poppins"/>
              </a:rPr>
              <a:t>MODULES</a:t>
            </a:r>
            <a:endParaRPr sz="3200" b="1" dirty="0">
              <a:latin typeface="Segoe UI" panose="020B0502040204020203" pitchFamily="34" charset="0"/>
              <a:ea typeface="Poppins"/>
              <a:cs typeface="Segoe UI" panose="020B0502040204020203" pitchFamily="34" charset="0"/>
              <a:sym typeface="Poppins"/>
            </a:endParaRPr>
          </a:p>
        </p:txBody>
      </p:sp>
      <p:sp>
        <p:nvSpPr>
          <p:cNvPr id="140" name="Google Shape;140;p20"/>
          <p:cNvSpPr txBox="1">
            <a:spLocks noGrp="1"/>
          </p:cNvSpPr>
          <p:nvPr>
            <p:ph type="body" idx="1"/>
          </p:nvPr>
        </p:nvSpPr>
        <p:spPr>
          <a:xfrm>
            <a:off x="457200" y="1581325"/>
            <a:ext cx="8229600" cy="4545000"/>
          </a:xfrm>
          <a:prstGeom prst="rect">
            <a:avLst/>
          </a:prstGeom>
        </p:spPr>
        <p:txBody>
          <a:bodyPr spcFirstLastPara="1" wrap="square" lIns="91425" tIns="45700" rIns="91425" bIns="45700" anchor="t" anchorCtr="0">
            <a:normAutofit/>
          </a:bodyPr>
          <a:lstStyle/>
          <a:p>
            <a:pPr marL="457200" lvl="0" indent="-355600" algn="just" rtl="0">
              <a:spcBef>
                <a:spcPts val="360"/>
              </a:spcBef>
              <a:spcAft>
                <a:spcPts val="0"/>
              </a:spcAft>
              <a:buSzPts val="2000"/>
              <a:buFont typeface="Poppins"/>
              <a:buChar char="●"/>
            </a:pPr>
            <a:r>
              <a:rPr lang="en-US" sz="2000" b="1" dirty="0">
                <a:latin typeface="Segoe UI" panose="020B0502040204020203" pitchFamily="34" charset="0"/>
                <a:ea typeface="Poppins"/>
                <a:cs typeface="Segoe UI" panose="020B0502040204020203" pitchFamily="34" charset="0"/>
                <a:sym typeface="Poppins"/>
              </a:rPr>
              <a:t>Main.py </a:t>
            </a:r>
            <a:r>
              <a:rPr lang="en-US" sz="2000" dirty="0">
                <a:latin typeface="Segoe UI" panose="020B0502040204020203" pitchFamily="34" charset="0"/>
                <a:ea typeface="Poppins"/>
                <a:cs typeface="Segoe UI" panose="020B0502040204020203" pitchFamily="34" charset="0"/>
                <a:sym typeface="Poppins"/>
              </a:rPr>
              <a:t>– This is the main processing module of the system which gets the video stream as the input and converts it into frames and checks the variation in the threshold of the two frames and triggers the alarm.</a:t>
            </a:r>
          </a:p>
          <a:p>
            <a:pPr marL="101600" lvl="0" indent="0" algn="just" rtl="0">
              <a:spcBef>
                <a:spcPts val="360"/>
              </a:spcBef>
              <a:spcAft>
                <a:spcPts val="0"/>
              </a:spcAft>
              <a:buSzPts val="2000"/>
              <a:buNone/>
            </a:pPr>
            <a:endParaRPr sz="2000" dirty="0">
              <a:latin typeface="Segoe UI" panose="020B0502040204020203" pitchFamily="34" charset="0"/>
              <a:ea typeface="Poppins"/>
              <a:cs typeface="Segoe UI" panose="020B0502040204020203" pitchFamily="34" charset="0"/>
              <a:sym typeface="Poppins"/>
            </a:endParaRPr>
          </a:p>
          <a:p>
            <a:pPr marL="457200" lvl="0" indent="-355600" algn="just" rtl="0">
              <a:spcBef>
                <a:spcPts val="360"/>
              </a:spcBef>
              <a:spcAft>
                <a:spcPts val="0"/>
              </a:spcAft>
              <a:buSzPts val="2000"/>
              <a:buFont typeface="Poppins"/>
              <a:buChar char="●"/>
            </a:pPr>
            <a:r>
              <a:rPr lang="en-US" sz="2000" b="1" dirty="0">
                <a:latin typeface="Segoe UI" panose="020B0502040204020203" pitchFamily="34" charset="0"/>
                <a:ea typeface="Poppins"/>
                <a:cs typeface="Segoe UI" panose="020B0502040204020203" pitchFamily="34" charset="0"/>
                <a:sym typeface="Poppins"/>
              </a:rPr>
              <a:t>Keys.py </a:t>
            </a:r>
            <a:r>
              <a:rPr lang="en-US" sz="2000" dirty="0">
                <a:latin typeface="Segoe UI" panose="020B0502040204020203" pitchFamily="34" charset="0"/>
                <a:ea typeface="Poppins"/>
                <a:cs typeface="Segoe UI" panose="020B0502040204020203" pitchFamily="34" charset="0"/>
                <a:sym typeface="Poppins"/>
              </a:rPr>
              <a:t>– This is the secondary module which comprises of the API keys that are made use to generate the alert SMS and the emergency numbers of the users to which the SMS is sent.</a:t>
            </a:r>
            <a:endParaRPr sz="2000" dirty="0">
              <a:latin typeface="Segoe UI" panose="020B0502040204020203" pitchFamily="34" charset="0"/>
              <a:ea typeface="Poppins"/>
              <a:cs typeface="Segoe UI" panose="020B0502040204020203" pitchFamily="34" charset="0"/>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457200" y="274647"/>
            <a:ext cx="8229600" cy="8739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sz="3200" b="1" dirty="0">
                <a:latin typeface="Segoe UI" panose="020B0502040204020203" pitchFamily="34" charset="0"/>
                <a:ea typeface="Poppins"/>
                <a:cs typeface="Segoe UI" panose="020B0502040204020203" pitchFamily="34" charset="0"/>
                <a:sym typeface="Poppins"/>
              </a:rPr>
              <a:t>ADVANTAGES</a:t>
            </a:r>
            <a:endParaRPr sz="3200" b="1" dirty="0">
              <a:latin typeface="Segoe UI" panose="020B0502040204020203" pitchFamily="34" charset="0"/>
              <a:ea typeface="Poppins"/>
              <a:cs typeface="Segoe UI" panose="020B0502040204020203" pitchFamily="34" charset="0"/>
              <a:sym typeface="Poppins"/>
            </a:endParaRPr>
          </a:p>
        </p:txBody>
      </p:sp>
      <p:sp>
        <p:nvSpPr>
          <p:cNvPr id="146" name="Google Shape;146;p21"/>
          <p:cNvSpPr txBox="1">
            <a:spLocks noGrp="1"/>
          </p:cNvSpPr>
          <p:nvPr>
            <p:ph type="body" idx="1"/>
          </p:nvPr>
        </p:nvSpPr>
        <p:spPr>
          <a:xfrm>
            <a:off x="457200" y="1331650"/>
            <a:ext cx="8229600" cy="52269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Font typeface="Poppins"/>
              <a:buChar char="•"/>
            </a:pPr>
            <a:r>
              <a:rPr lang="en-US" sz="2000" b="1" dirty="0">
                <a:latin typeface="Segoe UI" panose="020B0502040204020203" pitchFamily="34" charset="0"/>
                <a:ea typeface="Poppins"/>
                <a:cs typeface="Segoe UI" panose="020B0502040204020203" pitchFamily="34" charset="0"/>
                <a:sym typeface="Poppins"/>
              </a:rPr>
              <a:t>Real-time monitoring: </a:t>
            </a:r>
            <a:r>
              <a:rPr lang="en-US" sz="2000" dirty="0">
                <a:latin typeface="Segoe UI" panose="020B0502040204020203" pitchFamily="34" charset="0"/>
                <a:ea typeface="Poppins"/>
                <a:cs typeface="Segoe UI" panose="020B0502040204020203" pitchFamily="34" charset="0"/>
                <a:sym typeface="Poppins"/>
              </a:rPr>
              <a:t>The system detects motion in real-time, allowing for immediate action to be taken if a threat is identified.</a:t>
            </a:r>
          </a:p>
          <a:p>
            <a:pPr marL="342900" lvl="0" indent="-342900" algn="l" rtl="0">
              <a:spcBef>
                <a:spcPts val="0"/>
              </a:spcBef>
              <a:spcAft>
                <a:spcPts val="0"/>
              </a:spcAft>
              <a:buClr>
                <a:schemeClr val="dk1"/>
              </a:buClr>
              <a:buSzPts val="1800"/>
              <a:buFont typeface="Poppins"/>
              <a:buChar char="•"/>
            </a:pPr>
            <a:endParaRPr lang="en-US" sz="2000" b="1" dirty="0">
              <a:latin typeface="Segoe UI" panose="020B0502040204020203" pitchFamily="34" charset="0"/>
              <a:ea typeface="Poppins"/>
              <a:cs typeface="Segoe UI" panose="020B0502040204020203" pitchFamily="34" charset="0"/>
              <a:sym typeface="Poppins"/>
            </a:endParaRPr>
          </a:p>
          <a:p>
            <a:pPr marL="342900" lvl="0" indent="-342900" algn="l" rtl="0">
              <a:spcBef>
                <a:spcPts val="0"/>
              </a:spcBef>
              <a:spcAft>
                <a:spcPts val="0"/>
              </a:spcAft>
              <a:buClr>
                <a:schemeClr val="dk1"/>
              </a:buClr>
              <a:buSzPts val="1800"/>
              <a:buFont typeface="Poppins"/>
              <a:buChar char="•"/>
            </a:pPr>
            <a:r>
              <a:rPr lang="en-US" sz="2000" b="1" dirty="0">
                <a:latin typeface="Segoe UI" panose="020B0502040204020203" pitchFamily="34" charset="0"/>
                <a:ea typeface="Poppins"/>
                <a:cs typeface="Segoe UI" panose="020B0502040204020203" pitchFamily="34" charset="0"/>
                <a:sym typeface="Poppins"/>
              </a:rPr>
              <a:t>Cost-effective: </a:t>
            </a:r>
            <a:r>
              <a:rPr lang="en-US" sz="2000" dirty="0">
                <a:latin typeface="Segoe UI" panose="020B0502040204020203" pitchFamily="34" charset="0"/>
                <a:ea typeface="Poppins"/>
                <a:cs typeface="Segoe UI" panose="020B0502040204020203" pitchFamily="34" charset="0"/>
                <a:sym typeface="Poppins"/>
              </a:rPr>
              <a:t>The system is affordable, as it uses readily available components, such as cameras and the OpenCV library.</a:t>
            </a:r>
          </a:p>
          <a:p>
            <a:pPr marL="342900" lvl="0" indent="-342900" algn="l" rtl="0">
              <a:spcBef>
                <a:spcPts val="0"/>
              </a:spcBef>
              <a:spcAft>
                <a:spcPts val="0"/>
              </a:spcAft>
              <a:buClr>
                <a:schemeClr val="dk1"/>
              </a:buClr>
              <a:buSzPts val="1800"/>
              <a:buFont typeface="Poppins"/>
              <a:buChar char="•"/>
            </a:pPr>
            <a:endParaRPr lang="en-US" sz="2000" b="1" dirty="0">
              <a:latin typeface="Segoe UI" panose="020B0502040204020203" pitchFamily="34" charset="0"/>
              <a:ea typeface="Poppins"/>
              <a:cs typeface="Segoe UI" panose="020B0502040204020203" pitchFamily="34" charset="0"/>
              <a:sym typeface="Poppins"/>
            </a:endParaRPr>
          </a:p>
          <a:p>
            <a:pPr marL="342900" lvl="0" indent="-342900" algn="l" rtl="0">
              <a:spcBef>
                <a:spcPts val="0"/>
              </a:spcBef>
              <a:spcAft>
                <a:spcPts val="0"/>
              </a:spcAft>
              <a:buClr>
                <a:schemeClr val="dk1"/>
              </a:buClr>
              <a:buSzPts val="1800"/>
              <a:buFont typeface="Poppins"/>
              <a:buChar char="•"/>
            </a:pPr>
            <a:r>
              <a:rPr lang="en-US" sz="2000" b="1" dirty="0">
                <a:latin typeface="Segoe UI" panose="020B0502040204020203" pitchFamily="34" charset="0"/>
                <a:ea typeface="Poppins"/>
                <a:cs typeface="Segoe UI" panose="020B0502040204020203" pitchFamily="34" charset="0"/>
                <a:sym typeface="Poppins"/>
              </a:rPr>
              <a:t>Easy to use: </a:t>
            </a:r>
            <a:r>
              <a:rPr lang="en-US" sz="2000" dirty="0">
                <a:latin typeface="Segoe UI" panose="020B0502040204020203" pitchFamily="34" charset="0"/>
                <a:ea typeface="Poppins"/>
                <a:cs typeface="Segoe UI" panose="020B0502040204020203" pitchFamily="34" charset="0"/>
                <a:sym typeface="Poppins"/>
              </a:rPr>
              <a:t>The system is user-friendly, as it can be set up and configured easily, with no specialized knowledge required.</a:t>
            </a:r>
          </a:p>
          <a:p>
            <a:pPr marL="342900" lvl="0" indent="-342900" algn="l" rtl="0">
              <a:spcBef>
                <a:spcPts val="0"/>
              </a:spcBef>
              <a:spcAft>
                <a:spcPts val="0"/>
              </a:spcAft>
              <a:buClr>
                <a:schemeClr val="dk1"/>
              </a:buClr>
              <a:buSzPts val="1800"/>
              <a:buFont typeface="Poppins"/>
              <a:buChar char="•"/>
            </a:pPr>
            <a:endParaRPr lang="en-US" sz="2000" b="1" dirty="0">
              <a:latin typeface="Segoe UI" panose="020B0502040204020203" pitchFamily="34" charset="0"/>
              <a:ea typeface="Poppins"/>
              <a:cs typeface="Segoe UI" panose="020B0502040204020203" pitchFamily="34" charset="0"/>
              <a:sym typeface="Poppins"/>
            </a:endParaRPr>
          </a:p>
          <a:p>
            <a:pPr marL="342900" lvl="0" indent="-342900" algn="l" rtl="0">
              <a:spcBef>
                <a:spcPts val="0"/>
              </a:spcBef>
              <a:spcAft>
                <a:spcPts val="0"/>
              </a:spcAft>
              <a:buClr>
                <a:schemeClr val="dk1"/>
              </a:buClr>
              <a:buSzPts val="1800"/>
              <a:buFont typeface="Poppins"/>
              <a:buChar char="•"/>
            </a:pPr>
            <a:r>
              <a:rPr lang="en-US" sz="2000" b="1" dirty="0">
                <a:latin typeface="Segoe UI" panose="020B0502040204020203" pitchFamily="34" charset="0"/>
                <a:ea typeface="Poppins"/>
                <a:cs typeface="Segoe UI" panose="020B0502040204020203" pitchFamily="34" charset="0"/>
                <a:sym typeface="Poppins"/>
              </a:rPr>
              <a:t>Versatile: </a:t>
            </a:r>
            <a:r>
              <a:rPr lang="en-US" sz="2000" dirty="0">
                <a:latin typeface="Segoe UI" panose="020B0502040204020203" pitchFamily="34" charset="0"/>
                <a:ea typeface="Poppins"/>
                <a:cs typeface="Segoe UI" panose="020B0502040204020203" pitchFamily="34" charset="0"/>
                <a:sym typeface="Poppins"/>
              </a:rPr>
              <a:t>The system can be used in a variety of applications, including home security, industrial monitoring, and traffic surveillance, making it a versatile solution for a range of monitoring needs.</a:t>
            </a:r>
            <a:endParaRPr sz="2000" dirty="0">
              <a:latin typeface="Segoe UI" panose="020B0502040204020203" pitchFamily="34" charset="0"/>
              <a:ea typeface="Poppins"/>
              <a:cs typeface="Segoe UI" panose="020B0502040204020203" pitchFamily="34" charset="0"/>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1192098" y="1269627"/>
            <a:ext cx="6716400" cy="791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2500" b="1" u="sng">
                <a:latin typeface="Segoe UI" panose="020B0502040204020203" pitchFamily="34" charset="0"/>
                <a:ea typeface="Poppins"/>
                <a:cs typeface="Segoe UI" panose="020B0502040204020203" pitchFamily="34" charset="0"/>
                <a:sym typeface="Poppins"/>
              </a:rPr>
              <a:t>HARDWARE REQUIREMENTS</a:t>
            </a:r>
            <a:endParaRPr sz="2500" b="1" u="sng">
              <a:latin typeface="Segoe UI" panose="020B0502040204020203" pitchFamily="34" charset="0"/>
              <a:ea typeface="Poppins"/>
              <a:cs typeface="Segoe UI" panose="020B0502040204020203" pitchFamily="34" charset="0"/>
              <a:sym typeface="Poppins"/>
            </a:endParaRPr>
          </a:p>
        </p:txBody>
      </p:sp>
      <p:sp>
        <p:nvSpPr>
          <p:cNvPr id="153" name="Google Shape;153;p22"/>
          <p:cNvSpPr txBox="1">
            <a:spLocks noGrp="1"/>
          </p:cNvSpPr>
          <p:nvPr>
            <p:ph type="body" idx="1"/>
          </p:nvPr>
        </p:nvSpPr>
        <p:spPr>
          <a:xfrm>
            <a:off x="435500" y="2234650"/>
            <a:ext cx="8229600" cy="19266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000"/>
              <a:buFont typeface="Poppins"/>
              <a:buChar char="•"/>
            </a:pPr>
            <a:r>
              <a:rPr lang="en-US" sz="2000" b="1" dirty="0">
                <a:latin typeface="Segoe UI" panose="020B0502040204020203" pitchFamily="34" charset="0"/>
                <a:ea typeface="Poppins"/>
                <a:cs typeface="Segoe UI" panose="020B0502040204020203" pitchFamily="34" charset="0"/>
                <a:sym typeface="Poppins"/>
              </a:rPr>
              <a:t>Processor </a:t>
            </a:r>
            <a:r>
              <a:rPr lang="en-US" sz="2000" dirty="0">
                <a:latin typeface="Segoe UI" panose="020B0502040204020203" pitchFamily="34" charset="0"/>
                <a:ea typeface="Poppins"/>
                <a:cs typeface="Segoe UI" panose="020B0502040204020203" pitchFamily="34" charset="0"/>
                <a:sym typeface="Poppins"/>
              </a:rPr>
              <a:t>		: Intel i3 5</a:t>
            </a:r>
            <a:r>
              <a:rPr lang="en-US" sz="2000" baseline="30000" dirty="0">
                <a:latin typeface="Segoe UI" panose="020B0502040204020203" pitchFamily="34" charset="0"/>
                <a:ea typeface="Poppins"/>
                <a:cs typeface="Segoe UI" panose="020B0502040204020203" pitchFamily="34" charset="0"/>
                <a:sym typeface="Poppins"/>
              </a:rPr>
              <a:t>th</a:t>
            </a:r>
            <a:r>
              <a:rPr lang="en-US" sz="2000" dirty="0">
                <a:latin typeface="Segoe UI" panose="020B0502040204020203" pitchFamily="34" charset="0"/>
                <a:ea typeface="Poppins"/>
                <a:cs typeface="Segoe UI" panose="020B0502040204020203" pitchFamily="34" charset="0"/>
                <a:sym typeface="Poppins"/>
              </a:rPr>
              <a:t> Gen or Higher</a:t>
            </a:r>
            <a:endParaRPr sz="2000" dirty="0">
              <a:latin typeface="Segoe UI" panose="020B0502040204020203" pitchFamily="34" charset="0"/>
              <a:ea typeface="Poppins"/>
              <a:cs typeface="Segoe UI" panose="020B0502040204020203" pitchFamily="34" charset="0"/>
              <a:sym typeface="Poppins"/>
            </a:endParaRPr>
          </a:p>
          <a:p>
            <a:pPr marL="342900" lvl="0" indent="-342900" algn="l" rtl="0">
              <a:lnSpc>
                <a:spcPct val="150000"/>
              </a:lnSpc>
              <a:spcBef>
                <a:spcPts val="400"/>
              </a:spcBef>
              <a:spcAft>
                <a:spcPts val="0"/>
              </a:spcAft>
              <a:buClr>
                <a:schemeClr val="dk1"/>
              </a:buClr>
              <a:buSzPts val="2000"/>
              <a:buFont typeface="Poppins"/>
              <a:buChar char="•"/>
            </a:pPr>
            <a:r>
              <a:rPr lang="en-US" sz="2000" b="1" dirty="0">
                <a:latin typeface="Segoe UI" panose="020B0502040204020203" pitchFamily="34" charset="0"/>
                <a:ea typeface="Poppins"/>
                <a:cs typeface="Segoe UI" panose="020B0502040204020203" pitchFamily="34" charset="0"/>
                <a:sym typeface="Poppins"/>
              </a:rPr>
              <a:t>OS</a:t>
            </a:r>
            <a:r>
              <a:rPr lang="en-US" sz="2000" dirty="0">
                <a:latin typeface="Segoe UI" panose="020B0502040204020203" pitchFamily="34" charset="0"/>
                <a:ea typeface="Poppins"/>
                <a:cs typeface="Segoe UI" panose="020B0502040204020203" pitchFamily="34" charset="0"/>
                <a:sym typeface="Poppins"/>
              </a:rPr>
              <a:t>			: Windows 10 or higher  </a:t>
            </a:r>
            <a:endParaRPr sz="2000" dirty="0">
              <a:latin typeface="Segoe UI" panose="020B0502040204020203" pitchFamily="34" charset="0"/>
              <a:ea typeface="Poppins"/>
              <a:cs typeface="Segoe UI" panose="020B0502040204020203" pitchFamily="34" charset="0"/>
              <a:sym typeface="Poppins"/>
            </a:endParaRPr>
          </a:p>
          <a:p>
            <a:pPr marL="342900" lvl="0" indent="-342900" algn="l" rtl="0">
              <a:lnSpc>
                <a:spcPct val="150000"/>
              </a:lnSpc>
              <a:spcBef>
                <a:spcPts val="400"/>
              </a:spcBef>
              <a:spcAft>
                <a:spcPts val="0"/>
              </a:spcAft>
              <a:buClr>
                <a:schemeClr val="dk1"/>
              </a:buClr>
              <a:buSzPts val="2000"/>
              <a:buFont typeface="Poppins"/>
              <a:buChar char="•"/>
            </a:pPr>
            <a:r>
              <a:rPr lang="en-US" sz="2000" b="1" dirty="0">
                <a:latin typeface="Segoe UI" panose="020B0502040204020203" pitchFamily="34" charset="0"/>
                <a:ea typeface="Poppins"/>
                <a:cs typeface="Segoe UI" panose="020B0502040204020203" pitchFamily="34" charset="0"/>
                <a:sym typeface="Poppins"/>
              </a:rPr>
              <a:t>RAM</a:t>
            </a:r>
            <a:r>
              <a:rPr lang="en-US" sz="2000" dirty="0">
                <a:latin typeface="Segoe UI" panose="020B0502040204020203" pitchFamily="34" charset="0"/>
                <a:ea typeface="Poppins"/>
                <a:cs typeface="Segoe UI" panose="020B0502040204020203" pitchFamily="34" charset="0"/>
                <a:sym typeface="Poppins"/>
              </a:rPr>
              <a:t>	  	: 4 GB</a:t>
            </a:r>
            <a:endParaRPr sz="2000" dirty="0">
              <a:latin typeface="Segoe UI" panose="020B0502040204020203" pitchFamily="34" charset="0"/>
              <a:ea typeface="Poppins"/>
              <a:cs typeface="Segoe UI" panose="020B0502040204020203" pitchFamily="34" charset="0"/>
              <a:sym typeface="Poppins"/>
            </a:endParaRPr>
          </a:p>
          <a:p>
            <a:pPr marL="342900" lvl="0" indent="-215900" algn="l" rtl="0">
              <a:lnSpc>
                <a:spcPct val="150000"/>
              </a:lnSpc>
              <a:spcBef>
                <a:spcPts val="400"/>
              </a:spcBef>
              <a:spcAft>
                <a:spcPts val="0"/>
              </a:spcAft>
              <a:buClr>
                <a:schemeClr val="dk1"/>
              </a:buClr>
              <a:buSzPts val="2000"/>
              <a:buNone/>
            </a:pPr>
            <a:endParaRPr sz="2000" dirty="0">
              <a:latin typeface="Segoe UI" panose="020B0502040204020203" pitchFamily="34" charset="0"/>
              <a:ea typeface="Poppins"/>
              <a:cs typeface="Segoe UI" panose="020B0502040204020203" pitchFamily="34" charset="0"/>
              <a:sym typeface="Poppins"/>
            </a:endParaRPr>
          </a:p>
        </p:txBody>
      </p:sp>
      <p:sp>
        <p:nvSpPr>
          <p:cNvPr id="154" name="Google Shape;154;p22"/>
          <p:cNvSpPr txBox="1"/>
          <p:nvPr/>
        </p:nvSpPr>
        <p:spPr>
          <a:xfrm>
            <a:off x="570450" y="3960992"/>
            <a:ext cx="8003100" cy="477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u="sng">
                <a:solidFill>
                  <a:schemeClr val="dk1"/>
                </a:solidFill>
                <a:latin typeface="Segoe UI" panose="020B0502040204020203" pitchFamily="34" charset="0"/>
                <a:ea typeface="Poppins"/>
                <a:cs typeface="Segoe UI" panose="020B0502040204020203" pitchFamily="34" charset="0"/>
                <a:sym typeface="Poppins"/>
              </a:rPr>
              <a:t>SOFTWARE REQUIREMENTS</a:t>
            </a:r>
            <a:endParaRPr sz="2500" b="1" u="sng">
              <a:solidFill>
                <a:schemeClr val="dk1"/>
              </a:solidFill>
              <a:latin typeface="Segoe UI" panose="020B0502040204020203" pitchFamily="34" charset="0"/>
              <a:ea typeface="Poppins"/>
              <a:cs typeface="Segoe UI" panose="020B0502040204020203" pitchFamily="34" charset="0"/>
              <a:sym typeface="Poppins"/>
            </a:endParaRPr>
          </a:p>
        </p:txBody>
      </p:sp>
      <p:sp>
        <p:nvSpPr>
          <p:cNvPr id="155" name="Google Shape;155;p22"/>
          <p:cNvSpPr txBox="1"/>
          <p:nvPr/>
        </p:nvSpPr>
        <p:spPr>
          <a:xfrm>
            <a:off x="435500" y="4677425"/>
            <a:ext cx="8229600" cy="147728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000"/>
              <a:buFont typeface="Poppins"/>
              <a:buChar char="•"/>
            </a:pPr>
            <a:r>
              <a:rPr lang="en-US" sz="2000" b="1" dirty="0">
                <a:solidFill>
                  <a:schemeClr val="dk1"/>
                </a:solidFill>
                <a:latin typeface="Segoe UI" panose="020B0502040204020203" pitchFamily="34" charset="0"/>
                <a:ea typeface="Poppins"/>
                <a:cs typeface="Segoe UI" panose="020B0502040204020203" pitchFamily="34" charset="0"/>
                <a:sym typeface="Poppins"/>
              </a:rPr>
              <a:t>Software </a:t>
            </a:r>
            <a:r>
              <a:rPr lang="en-US" sz="2000" dirty="0">
                <a:solidFill>
                  <a:schemeClr val="dk1"/>
                </a:solidFill>
                <a:latin typeface="Segoe UI" panose="020B0502040204020203" pitchFamily="34" charset="0"/>
                <a:ea typeface="Poppins"/>
                <a:cs typeface="Segoe UI" panose="020B0502040204020203" pitchFamily="34" charset="0"/>
                <a:sym typeface="Poppins"/>
              </a:rPr>
              <a:t> 		: Visual Studio Code , Anaconda</a:t>
            </a:r>
            <a:endParaRPr sz="2000" dirty="0">
              <a:solidFill>
                <a:schemeClr val="dk1"/>
              </a:solidFill>
              <a:latin typeface="Segoe UI" panose="020B0502040204020203" pitchFamily="34" charset="0"/>
              <a:ea typeface="Poppins"/>
              <a:cs typeface="Segoe UI" panose="020B0502040204020203" pitchFamily="34" charset="0"/>
              <a:sym typeface="Poppins"/>
            </a:endParaRPr>
          </a:p>
          <a:p>
            <a:pPr marL="457200" marR="0" lvl="0" indent="-457200" algn="l" rtl="0">
              <a:lnSpc>
                <a:spcPct val="150000"/>
              </a:lnSpc>
              <a:spcBef>
                <a:spcPts val="0"/>
              </a:spcBef>
              <a:spcAft>
                <a:spcPts val="0"/>
              </a:spcAft>
              <a:buClr>
                <a:schemeClr val="dk1"/>
              </a:buClr>
              <a:buSzPts val="2000"/>
              <a:buFont typeface="Poppins"/>
              <a:buChar char="•"/>
            </a:pPr>
            <a:r>
              <a:rPr lang="en-US" sz="2000" b="1" dirty="0">
                <a:solidFill>
                  <a:schemeClr val="dk1"/>
                </a:solidFill>
                <a:latin typeface="Segoe UI" panose="020B0502040204020203" pitchFamily="34" charset="0"/>
                <a:ea typeface="Poppins"/>
                <a:cs typeface="Segoe UI" panose="020B0502040204020203" pitchFamily="34" charset="0"/>
                <a:sym typeface="Poppins"/>
              </a:rPr>
              <a:t>Version</a:t>
            </a:r>
            <a:r>
              <a:rPr lang="en-US" sz="2000" dirty="0">
                <a:solidFill>
                  <a:schemeClr val="dk1"/>
                </a:solidFill>
                <a:latin typeface="Segoe UI" panose="020B0502040204020203" pitchFamily="34" charset="0"/>
                <a:ea typeface="Poppins"/>
                <a:cs typeface="Segoe UI" panose="020B0502040204020203" pitchFamily="34" charset="0"/>
                <a:sym typeface="Poppins"/>
              </a:rPr>
              <a:t>		: 3.8.0 or above</a:t>
            </a:r>
            <a:endParaRPr sz="2000" dirty="0">
              <a:solidFill>
                <a:schemeClr val="dk1"/>
              </a:solidFill>
              <a:latin typeface="Segoe UI" panose="020B0502040204020203" pitchFamily="34" charset="0"/>
              <a:ea typeface="Poppins"/>
              <a:cs typeface="Segoe UI" panose="020B0502040204020203" pitchFamily="34" charset="0"/>
              <a:sym typeface="Poppins"/>
            </a:endParaRPr>
          </a:p>
          <a:p>
            <a:pPr marL="457200" marR="0" lvl="0" indent="-457200" algn="l" rtl="0">
              <a:lnSpc>
                <a:spcPct val="150000"/>
              </a:lnSpc>
              <a:spcBef>
                <a:spcPts val="0"/>
              </a:spcBef>
              <a:spcAft>
                <a:spcPts val="0"/>
              </a:spcAft>
              <a:buClr>
                <a:schemeClr val="dk1"/>
              </a:buClr>
              <a:buSzPts val="2000"/>
              <a:buFont typeface="Poppins"/>
              <a:buChar char="•"/>
            </a:pPr>
            <a:r>
              <a:rPr lang="en-US" sz="2000" b="1" dirty="0">
                <a:solidFill>
                  <a:schemeClr val="dk1"/>
                </a:solidFill>
                <a:latin typeface="Segoe UI" panose="020B0502040204020203" pitchFamily="34" charset="0"/>
                <a:ea typeface="Poppins"/>
                <a:cs typeface="Segoe UI" panose="020B0502040204020203" pitchFamily="34" charset="0"/>
                <a:sym typeface="Poppins"/>
              </a:rPr>
              <a:t>Language </a:t>
            </a:r>
            <a:r>
              <a:rPr lang="en-US" sz="2000" dirty="0">
                <a:solidFill>
                  <a:schemeClr val="dk1"/>
                </a:solidFill>
                <a:latin typeface="Segoe UI" panose="020B0502040204020203" pitchFamily="34" charset="0"/>
                <a:ea typeface="Poppins"/>
                <a:cs typeface="Segoe UI" panose="020B0502040204020203" pitchFamily="34" charset="0"/>
                <a:sym typeface="Poppins"/>
              </a:rPr>
              <a:t>		: Python , SQL</a:t>
            </a:r>
            <a:endParaRPr sz="2000" dirty="0">
              <a:solidFill>
                <a:schemeClr val="dk1"/>
              </a:solidFill>
              <a:latin typeface="Segoe UI" panose="020B0502040204020203" pitchFamily="34" charset="0"/>
              <a:ea typeface="Poppins"/>
              <a:cs typeface="Segoe UI" panose="020B0502040204020203" pitchFamily="34" charset="0"/>
              <a:sym typeface="Poppins"/>
            </a:endParaRPr>
          </a:p>
        </p:txBody>
      </p:sp>
      <p:sp>
        <p:nvSpPr>
          <p:cNvPr id="156" name="Google Shape;156;p22"/>
          <p:cNvSpPr txBox="1"/>
          <p:nvPr/>
        </p:nvSpPr>
        <p:spPr>
          <a:xfrm>
            <a:off x="2071893" y="511569"/>
            <a:ext cx="5000213"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Segoe UI" panose="020B0502040204020203" pitchFamily="34" charset="0"/>
                <a:ea typeface="Poppins"/>
                <a:cs typeface="Segoe UI" panose="020B0502040204020203" pitchFamily="34" charset="0"/>
                <a:sym typeface="Poppins"/>
              </a:rPr>
              <a:t>SYSTEM REQUIREMENTS</a:t>
            </a:r>
            <a:endParaRPr sz="3200" b="1" dirty="0">
              <a:solidFill>
                <a:schemeClr val="dk1"/>
              </a:solidFill>
              <a:latin typeface="Segoe UI" panose="020B0502040204020203" pitchFamily="34" charset="0"/>
              <a:ea typeface="Poppins"/>
              <a:cs typeface="Segoe UI" panose="020B0502040204020203" pitchFamily="34" charset="0"/>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457200" y="274650"/>
            <a:ext cx="8229600" cy="657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dirty="0">
                <a:latin typeface="Segoe UI" panose="020B0502040204020203" pitchFamily="34" charset="0"/>
                <a:ea typeface="Poppins"/>
                <a:cs typeface="Segoe UI" panose="020B0502040204020203" pitchFamily="34" charset="0"/>
                <a:sym typeface="Poppins"/>
              </a:rPr>
              <a:t>REFERENCE</a:t>
            </a:r>
            <a:endParaRPr sz="3200" b="1" dirty="0">
              <a:latin typeface="Segoe UI" panose="020B0502040204020203" pitchFamily="34" charset="0"/>
              <a:ea typeface="Poppins"/>
              <a:cs typeface="Segoe UI" panose="020B0502040204020203" pitchFamily="34" charset="0"/>
              <a:sym typeface="Poppins"/>
            </a:endParaRPr>
          </a:p>
        </p:txBody>
      </p:sp>
      <p:sp>
        <p:nvSpPr>
          <p:cNvPr id="162" name="Google Shape;162;p23"/>
          <p:cNvSpPr txBox="1">
            <a:spLocks noGrp="1"/>
          </p:cNvSpPr>
          <p:nvPr>
            <p:ph type="body" idx="1"/>
          </p:nvPr>
        </p:nvSpPr>
        <p:spPr>
          <a:xfrm>
            <a:off x="457200" y="1208405"/>
            <a:ext cx="8229600" cy="53962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700"/>
              <a:buNone/>
            </a:pPr>
            <a:r>
              <a:rPr lang="en-US" sz="1800" dirty="0">
                <a:latin typeface="Segoe UI" panose="020B0502040204020203" pitchFamily="34" charset="0"/>
                <a:ea typeface="Poppins"/>
                <a:cs typeface="Segoe UI" panose="020B0502040204020203" pitchFamily="34" charset="0"/>
                <a:sym typeface="Poppins"/>
              </a:rPr>
              <a:t>There are several papers available in IEEE that can be used as references for </a:t>
            </a:r>
            <a:r>
              <a:rPr lang="en-US" sz="1800">
                <a:latin typeface="Segoe UI" panose="020B0502040204020203" pitchFamily="34" charset="0"/>
                <a:ea typeface="Poppins"/>
                <a:cs typeface="Segoe UI" panose="020B0502040204020203" pitchFamily="34" charset="0"/>
                <a:sym typeface="Poppins"/>
              </a:rPr>
              <a:t>OpenCV based motion </a:t>
            </a:r>
            <a:r>
              <a:rPr lang="en-US" sz="1800" dirty="0">
                <a:latin typeface="Segoe UI" panose="020B0502040204020203" pitchFamily="34" charset="0"/>
                <a:ea typeface="Poppins"/>
                <a:cs typeface="Segoe UI" panose="020B0502040204020203" pitchFamily="34" charset="0"/>
                <a:sym typeface="Poppins"/>
              </a:rPr>
              <a:t>detection projects.</a:t>
            </a:r>
            <a:endParaRPr sz="1800" dirty="0">
              <a:latin typeface="Segoe UI" panose="020B0502040204020203" pitchFamily="34" charset="0"/>
              <a:ea typeface="Poppins"/>
              <a:cs typeface="Segoe UI" panose="020B0502040204020203" pitchFamily="34" charset="0"/>
              <a:sym typeface="Poppins"/>
            </a:endParaRPr>
          </a:p>
          <a:p>
            <a:pPr marL="0" lvl="0" indent="0" algn="l" rtl="0">
              <a:lnSpc>
                <a:spcPct val="100000"/>
              </a:lnSpc>
              <a:spcBef>
                <a:spcPts val="340"/>
              </a:spcBef>
              <a:spcAft>
                <a:spcPts val="0"/>
              </a:spcAft>
              <a:buClr>
                <a:schemeClr val="dk1"/>
              </a:buClr>
              <a:buSzPts val="1700"/>
              <a:buNone/>
            </a:pPr>
            <a:endParaRPr sz="1800" dirty="0">
              <a:latin typeface="Segoe UI" panose="020B0502040204020203" pitchFamily="34" charset="0"/>
              <a:ea typeface="Poppins"/>
              <a:cs typeface="Segoe UI" panose="020B0502040204020203" pitchFamily="34" charset="0"/>
              <a:sym typeface="Poppins"/>
            </a:endParaRPr>
          </a:p>
          <a:p>
            <a:pPr marL="342900" lvl="0" indent="-336550" algn="l" rtl="0">
              <a:lnSpc>
                <a:spcPct val="100000"/>
              </a:lnSpc>
              <a:spcBef>
                <a:spcPts val="340"/>
              </a:spcBef>
              <a:spcAft>
                <a:spcPts val="0"/>
              </a:spcAft>
              <a:buClr>
                <a:schemeClr val="dk1"/>
              </a:buClr>
              <a:buSzPts val="1600"/>
              <a:buFont typeface="Poppins"/>
              <a:buChar char="•"/>
            </a:pPr>
            <a:r>
              <a:rPr lang="en-US" sz="1800" dirty="0">
                <a:latin typeface="Segoe UI" panose="020B0502040204020203" pitchFamily="34" charset="0"/>
                <a:ea typeface="Poppins"/>
                <a:cs typeface="Segoe UI" panose="020B0502040204020203" pitchFamily="34" charset="0"/>
                <a:sym typeface="Poppins"/>
              </a:rPr>
              <a:t>"Motion Detection Algorithm based on OpenCV" by Zhang </a:t>
            </a:r>
            <a:r>
              <a:rPr lang="en-US" sz="1800" dirty="0" err="1">
                <a:latin typeface="Segoe UI" panose="020B0502040204020203" pitchFamily="34" charset="0"/>
                <a:ea typeface="Poppins"/>
                <a:cs typeface="Segoe UI" panose="020B0502040204020203" pitchFamily="34" charset="0"/>
                <a:sym typeface="Poppins"/>
              </a:rPr>
              <a:t>Xuecheng</a:t>
            </a:r>
            <a:r>
              <a:rPr lang="en-US" sz="1800" dirty="0">
                <a:latin typeface="Segoe UI" panose="020B0502040204020203" pitchFamily="34" charset="0"/>
                <a:ea typeface="Poppins"/>
                <a:cs typeface="Segoe UI" panose="020B0502040204020203" pitchFamily="34" charset="0"/>
                <a:sym typeface="Poppins"/>
              </a:rPr>
              <a:t> and Zou </a:t>
            </a:r>
            <a:r>
              <a:rPr lang="en-US" sz="1800" dirty="0" err="1">
                <a:latin typeface="Segoe UI" panose="020B0502040204020203" pitchFamily="34" charset="0"/>
                <a:ea typeface="Poppins"/>
                <a:cs typeface="Segoe UI" panose="020B0502040204020203" pitchFamily="34" charset="0"/>
                <a:sym typeface="Poppins"/>
              </a:rPr>
              <a:t>Jianping</a:t>
            </a:r>
            <a:r>
              <a:rPr lang="en-US" sz="1800" dirty="0">
                <a:latin typeface="Segoe UI" panose="020B0502040204020203" pitchFamily="34" charset="0"/>
                <a:ea typeface="Poppins"/>
                <a:cs typeface="Segoe UI" panose="020B0502040204020203" pitchFamily="34" charset="0"/>
                <a:sym typeface="Poppins"/>
              </a:rPr>
              <a:t>. Journal of Physics: Conference Series, vol. 1529, no. 1, 2020.[1].</a:t>
            </a:r>
            <a:endParaRPr sz="1800" dirty="0">
              <a:latin typeface="Segoe UI" panose="020B0502040204020203" pitchFamily="34" charset="0"/>
              <a:ea typeface="Poppins"/>
              <a:cs typeface="Segoe UI" panose="020B0502040204020203" pitchFamily="34" charset="0"/>
              <a:sym typeface="Poppins"/>
            </a:endParaRPr>
          </a:p>
          <a:p>
            <a:pPr marL="0" lvl="0" indent="0" algn="l" rtl="0">
              <a:lnSpc>
                <a:spcPct val="100000"/>
              </a:lnSpc>
              <a:spcBef>
                <a:spcPts val="340"/>
              </a:spcBef>
              <a:spcAft>
                <a:spcPts val="0"/>
              </a:spcAft>
              <a:buClr>
                <a:schemeClr val="dk1"/>
              </a:buClr>
              <a:buSzPts val="1700"/>
              <a:buNone/>
            </a:pPr>
            <a:endParaRPr sz="1800" dirty="0">
              <a:latin typeface="Segoe UI" panose="020B0502040204020203" pitchFamily="34" charset="0"/>
              <a:ea typeface="Poppins"/>
              <a:cs typeface="Segoe UI" panose="020B0502040204020203" pitchFamily="34" charset="0"/>
              <a:sym typeface="Poppins"/>
            </a:endParaRPr>
          </a:p>
          <a:p>
            <a:pPr marL="342900" lvl="0" indent="-336550" algn="l" rtl="0">
              <a:lnSpc>
                <a:spcPct val="100000"/>
              </a:lnSpc>
              <a:spcBef>
                <a:spcPts val="340"/>
              </a:spcBef>
              <a:spcAft>
                <a:spcPts val="0"/>
              </a:spcAft>
              <a:buClr>
                <a:schemeClr val="dk1"/>
              </a:buClr>
              <a:buSzPts val="1600"/>
              <a:buFont typeface="Poppins"/>
              <a:buChar char="•"/>
            </a:pPr>
            <a:r>
              <a:rPr lang="en-US" sz="1800" dirty="0">
                <a:latin typeface="Segoe UI" panose="020B0502040204020203" pitchFamily="34" charset="0"/>
                <a:ea typeface="Poppins"/>
                <a:cs typeface="Segoe UI" panose="020B0502040204020203" pitchFamily="34" charset="0"/>
                <a:sym typeface="Poppins"/>
              </a:rPr>
              <a:t>"Motion Detection using OpenCV and Deep Learning" by R. Priyadarshini and P. Ramesh. International Journal of Computer Science and Mobile Computing, vol. 8, no. 10, 2019. [2].</a:t>
            </a:r>
            <a:endParaRPr sz="1800" dirty="0">
              <a:latin typeface="Segoe UI" panose="020B0502040204020203" pitchFamily="34" charset="0"/>
              <a:ea typeface="Poppins"/>
              <a:cs typeface="Segoe UI" panose="020B0502040204020203" pitchFamily="34" charset="0"/>
              <a:sym typeface="Poppins"/>
            </a:endParaRPr>
          </a:p>
          <a:p>
            <a:pPr marL="0" lvl="0" indent="0" algn="l" rtl="0">
              <a:lnSpc>
                <a:spcPct val="100000"/>
              </a:lnSpc>
              <a:spcBef>
                <a:spcPts val="340"/>
              </a:spcBef>
              <a:spcAft>
                <a:spcPts val="0"/>
              </a:spcAft>
              <a:buClr>
                <a:schemeClr val="dk1"/>
              </a:buClr>
              <a:buSzPts val="1700"/>
              <a:buNone/>
            </a:pPr>
            <a:endParaRPr sz="1800" dirty="0">
              <a:latin typeface="Segoe UI" panose="020B0502040204020203" pitchFamily="34" charset="0"/>
              <a:ea typeface="Poppins"/>
              <a:cs typeface="Segoe UI" panose="020B0502040204020203" pitchFamily="34" charset="0"/>
              <a:sym typeface="Poppins"/>
            </a:endParaRPr>
          </a:p>
          <a:p>
            <a:pPr marL="342900" lvl="0" indent="-336550" algn="l" rtl="0">
              <a:lnSpc>
                <a:spcPct val="100000"/>
              </a:lnSpc>
              <a:spcBef>
                <a:spcPts val="340"/>
              </a:spcBef>
              <a:spcAft>
                <a:spcPts val="0"/>
              </a:spcAft>
              <a:buClr>
                <a:schemeClr val="dk1"/>
              </a:buClr>
              <a:buSzPts val="1600"/>
              <a:buFont typeface="Poppins"/>
              <a:buChar char="•"/>
            </a:pPr>
            <a:r>
              <a:rPr lang="en-US" sz="1800" dirty="0">
                <a:latin typeface="Segoe UI" panose="020B0502040204020203" pitchFamily="34" charset="0"/>
                <a:ea typeface="Poppins"/>
                <a:cs typeface="Segoe UI" panose="020B0502040204020203" pitchFamily="34" charset="0"/>
                <a:sym typeface="Poppins"/>
              </a:rPr>
              <a:t>"Motion Detection using OpenCV and Optical Flow Analysis" by R. G. Gaikwad and P. R. Deshmukh. International Journal of Advanced Research in Computer Science and Software Engineering, vol. 3, no. 9, 2013. [3]</a:t>
            </a:r>
          </a:p>
          <a:p>
            <a:pPr marL="342900" lvl="0" indent="-336550" algn="l" rtl="0">
              <a:lnSpc>
                <a:spcPct val="100000"/>
              </a:lnSpc>
              <a:spcBef>
                <a:spcPts val="340"/>
              </a:spcBef>
              <a:spcAft>
                <a:spcPts val="0"/>
              </a:spcAft>
              <a:buClr>
                <a:schemeClr val="dk1"/>
              </a:buClr>
              <a:buSzPts val="1600"/>
              <a:buFont typeface="Poppins"/>
              <a:buChar char="•"/>
            </a:pPr>
            <a:endParaRPr lang="en-US" sz="1800" dirty="0">
              <a:latin typeface="Segoe UI" panose="020B0502040204020203" pitchFamily="34" charset="0"/>
              <a:ea typeface="Poppins"/>
              <a:cs typeface="Segoe UI" panose="020B0502040204020203" pitchFamily="34" charset="0"/>
              <a:sym typeface="Poppins"/>
            </a:endParaRPr>
          </a:p>
          <a:p>
            <a:pPr marL="342900" lvl="0" indent="-336550" algn="l" rtl="0">
              <a:lnSpc>
                <a:spcPct val="100000"/>
              </a:lnSpc>
              <a:spcBef>
                <a:spcPts val="340"/>
              </a:spcBef>
              <a:spcAft>
                <a:spcPts val="0"/>
              </a:spcAft>
              <a:buClr>
                <a:schemeClr val="dk1"/>
              </a:buClr>
              <a:buSzPts val="1600"/>
              <a:buFont typeface="Poppins"/>
              <a:buChar char="•"/>
            </a:pPr>
            <a:r>
              <a:rPr lang="en-US" sz="1800" dirty="0">
                <a:latin typeface="Segoe UI" panose="020B0502040204020203" pitchFamily="34" charset="0"/>
                <a:ea typeface="Poppins"/>
                <a:cs typeface="Segoe UI" panose="020B0502040204020203" pitchFamily="34" charset="0"/>
                <a:sym typeface="Poppins"/>
              </a:rPr>
              <a:t>"Real-Time Motion Detection Using OpenCV" by Fahim Rahman, Md. </a:t>
            </a:r>
            <a:r>
              <a:rPr lang="en-US" sz="1800" dirty="0" err="1">
                <a:latin typeface="Segoe UI" panose="020B0502040204020203" pitchFamily="34" charset="0"/>
                <a:ea typeface="Poppins"/>
                <a:cs typeface="Segoe UI" panose="020B0502040204020203" pitchFamily="34" charset="0"/>
                <a:sym typeface="Poppins"/>
              </a:rPr>
              <a:t>Munirul</a:t>
            </a:r>
            <a:r>
              <a:rPr lang="en-US" sz="1800" dirty="0">
                <a:latin typeface="Segoe UI" panose="020B0502040204020203" pitchFamily="34" charset="0"/>
                <a:ea typeface="Poppins"/>
                <a:cs typeface="Segoe UI" panose="020B0502040204020203" pitchFamily="34" charset="0"/>
                <a:sym typeface="Poppins"/>
              </a:rPr>
              <a:t> Islam, and Shyamal Chandra Das. International Journal of Computer Applications, vol. 58, no. 4, 2012. [4].</a:t>
            </a:r>
            <a:endParaRPr sz="1800" dirty="0">
              <a:latin typeface="Segoe UI" panose="020B0502040204020203" pitchFamily="34" charset="0"/>
              <a:ea typeface="Poppins"/>
              <a:cs typeface="Segoe UI" panose="020B0502040204020203" pitchFamily="34" charset="0"/>
              <a:sym typeface="Poppi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892</Words>
  <Application>Microsoft Office PowerPoint</Application>
  <PresentationFormat>On-screen Show (4:3)</PresentationFormat>
  <Paragraphs>71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Poppins</vt:lpstr>
      <vt:lpstr>Segoe UI</vt:lpstr>
      <vt:lpstr>Times New Roman</vt:lpstr>
      <vt:lpstr>Office Theme</vt:lpstr>
      <vt:lpstr>OUTLINE</vt:lpstr>
      <vt:lpstr>ABSTRACT</vt:lpstr>
      <vt:lpstr>INTRODUCTION</vt:lpstr>
      <vt:lpstr>LITERATURE STUDY</vt:lpstr>
      <vt:lpstr>ARCHITECTURE DIAGRAM</vt:lpstr>
      <vt:lpstr>MODULES</vt:lpstr>
      <vt:lpstr>ADVANTAGES</vt:lpstr>
      <vt:lpstr>HARDWARE REQUIREMENTS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dc:creator>
  <cp:lastModifiedBy>Sameer</cp:lastModifiedBy>
  <cp:revision>15</cp:revision>
  <dcterms:modified xsi:type="dcterms:W3CDTF">2023-05-14T08:35:45Z</dcterms:modified>
</cp:coreProperties>
</file>