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1"/>
  </p:sldMasterIdLst>
  <p:sldIdLst>
    <p:sldId id="257" r:id="rId2"/>
    <p:sldId id="259" r:id="rId3"/>
    <p:sldId id="261" r:id="rId4"/>
    <p:sldId id="262" r:id="rId5"/>
    <p:sldId id="263" r:id="rId6"/>
    <p:sldId id="265" r:id="rId7"/>
    <p:sldId id="279" r:id="rId8"/>
    <p:sldId id="280" r:id="rId9"/>
    <p:sldId id="282" r:id="rId10"/>
    <p:sldId id="266" r:id="rId11"/>
    <p:sldId id="268" r:id="rId12"/>
    <p:sldId id="271" r:id="rId13"/>
    <p:sldId id="276" r:id="rId14"/>
    <p:sldId id="270" r:id="rId15"/>
    <p:sldId id="272" r:id="rId16"/>
    <p:sldId id="273" r:id="rId17"/>
    <p:sldId id="274" r:id="rId18"/>
    <p:sldId id="275" r:id="rId19"/>
    <p:sldId id="277" r:id="rId20"/>
    <p:sldId id="281" r:id="rId21"/>
    <p:sldId id="267" r:id="rId22"/>
    <p:sldId id="285" r:id="rId23"/>
    <p:sldId id="287" r:id="rId24"/>
    <p:sldId id="289" r:id="rId25"/>
    <p:sldId id="291" r:id="rId26"/>
    <p:sldId id="290" r:id="rId27"/>
    <p:sldId id="283" r:id="rId28"/>
    <p:sldId id="284" r:id="rId29"/>
    <p:sldId id="288"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82" autoAdjust="0"/>
    <p:restoredTop sz="94660"/>
  </p:normalViewPr>
  <p:slideViewPr>
    <p:cSldViewPr snapToGrid="0">
      <p:cViewPr varScale="1">
        <p:scale>
          <a:sx n="109" d="100"/>
          <a:sy n="109"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377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146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074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301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469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6490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44835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991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327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283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54025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948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94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478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8018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200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72713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888/notebooks/EDA%20Nov%2025.ipynb#Strategies-followed-by-the-high-risk-rating-Fun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Morning star European Funds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473262" cy="1547385"/>
          </a:xfrm>
        </p:spPr>
        <p:txBody>
          <a:bodyPr>
            <a:normAutofit/>
          </a:bodyPr>
          <a:lstStyle/>
          <a:p>
            <a:r>
              <a:rPr lang="en-US" sz="2400" dirty="0">
                <a:solidFill>
                  <a:schemeClr val="tx1">
                    <a:lumMod val="85000"/>
                    <a:lumOff val="15000"/>
                  </a:schemeClr>
                </a:solidFill>
              </a:rPr>
              <a:t>Pavani </a:t>
            </a:r>
            <a:r>
              <a:rPr lang="en-US" sz="2400" dirty="0" err="1">
                <a:solidFill>
                  <a:schemeClr val="tx1">
                    <a:lumMod val="85000"/>
                    <a:lumOff val="15000"/>
                  </a:schemeClr>
                </a:solidFill>
              </a:rPr>
              <a:t>chella</a:t>
            </a:r>
            <a:endParaRPr lang="en-US" sz="2400" dirty="0">
              <a:solidFill>
                <a:schemeClr val="tx1">
                  <a:lumMod val="85000"/>
                  <a:lumOff val="15000"/>
                </a:schemeClr>
              </a:solidFill>
            </a:endParaRPr>
          </a:p>
          <a:p>
            <a:r>
              <a:rPr lang="en-US" sz="2400" dirty="0">
                <a:solidFill>
                  <a:schemeClr val="tx1">
                    <a:lumMod val="85000"/>
                    <a:lumOff val="15000"/>
                  </a:schemeClr>
                </a:solidFill>
              </a:rPr>
              <a:t>Siddarth</a:t>
            </a:r>
          </a:p>
          <a:p>
            <a:r>
              <a:rPr lang="en-US" sz="2400">
                <a:solidFill>
                  <a:schemeClr val="tx1">
                    <a:lumMod val="85000"/>
                    <a:lumOff val="15000"/>
                  </a:schemeClr>
                </a:solidFill>
              </a:rPr>
              <a:t>Abishek </a:t>
            </a:r>
            <a:r>
              <a:rPr lang="en-US" sz="2400" dirty="0">
                <a:solidFill>
                  <a:schemeClr val="tx1">
                    <a:lumMod val="85000"/>
                    <a:lumOff val="15000"/>
                  </a:schemeClr>
                </a:solidFill>
              </a:rPr>
              <a:t>Chiffon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1EB7EE-9C61-47CA-B64A-52153E407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2" y="1335740"/>
            <a:ext cx="10702757" cy="5011271"/>
          </a:xfrm>
          <a:prstGeom prst="rect">
            <a:avLst/>
          </a:prstGeom>
        </p:spPr>
      </p:pic>
      <p:sp>
        <p:nvSpPr>
          <p:cNvPr id="6" name="TextBox 5">
            <a:extLst>
              <a:ext uri="{FF2B5EF4-FFF2-40B4-BE49-F238E27FC236}">
                <a16:creationId xmlns:a16="http://schemas.microsoft.com/office/drawing/2014/main" id="{6F994C00-89EE-472D-BD48-56387C39C377}"/>
              </a:ext>
            </a:extLst>
          </p:cNvPr>
          <p:cNvSpPr txBox="1"/>
          <p:nvPr/>
        </p:nvSpPr>
        <p:spPr>
          <a:xfrm flipH="1">
            <a:off x="1246990" y="735106"/>
            <a:ext cx="6543339" cy="369332"/>
          </a:xfrm>
          <a:prstGeom prst="rect">
            <a:avLst/>
          </a:prstGeom>
          <a:noFill/>
        </p:spPr>
        <p:txBody>
          <a:bodyPr wrap="square" rtlCol="0">
            <a:spAutoFit/>
          </a:bodyPr>
          <a:lstStyle/>
          <a:p>
            <a:r>
              <a:rPr lang="en-US"/>
              <a:t>Histograms of Financial Returns and Asset Levels</a:t>
            </a:r>
          </a:p>
        </p:txBody>
      </p:sp>
    </p:spTree>
    <p:extLst>
      <p:ext uri="{BB962C8B-B14F-4D97-AF65-F5344CB8AC3E}">
        <p14:creationId xmlns:p14="http://schemas.microsoft.com/office/powerpoint/2010/main" val="3996582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C966C-0556-4B51-BDD9-5933C01C2244}"/>
              </a:ext>
            </a:extLst>
          </p:cNvPr>
          <p:cNvSpPr txBox="1"/>
          <p:nvPr/>
        </p:nvSpPr>
        <p:spPr>
          <a:xfrm flipH="1">
            <a:off x="906331" y="528918"/>
            <a:ext cx="7009504" cy="369332"/>
          </a:xfrm>
          <a:prstGeom prst="rect">
            <a:avLst/>
          </a:prstGeom>
          <a:noFill/>
        </p:spPr>
        <p:txBody>
          <a:bodyPr wrap="square" rtlCol="0">
            <a:spAutoFit/>
          </a:bodyPr>
          <a:lstStyle/>
          <a:p>
            <a:r>
              <a:rPr lang="en-US" dirty="0"/>
              <a:t>Fund Return Growth from 2015 to 2020 by Equity Style</a:t>
            </a:r>
            <a:endParaRPr lang="en-IN" dirty="0"/>
          </a:p>
        </p:txBody>
      </p:sp>
      <p:pic>
        <p:nvPicPr>
          <p:cNvPr id="5" name="Picture 4">
            <a:extLst>
              <a:ext uri="{FF2B5EF4-FFF2-40B4-BE49-F238E27FC236}">
                <a16:creationId xmlns:a16="http://schemas.microsoft.com/office/drawing/2014/main" id="{766151A6-B0D1-4B1D-B1C9-9A0F51236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070" y="898250"/>
            <a:ext cx="8026493" cy="5505906"/>
          </a:xfrm>
          <a:prstGeom prst="rect">
            <a:avLst/>
          </a:prstGeom>
        </p:spPr>
      </p:pic>
    </p:spTree>
    <p:extLst>
      <p:ext uri="{BB962C8B-B14F-4D97-AF65-F5344CB8AC3E}">
        <p14:creationId xmlns:p14="http://schemas.microsoft.com/office/powerpoint/2010/main" val="194866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7A766D-5A2E-4F5F-8E4C-A5BCDF7B6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130"/>
            <a:ext cx="12192000" cy="4015740"/>
          </a:xfrm>
          <a:prstGeom prst="rect">
            <a:avLst/>
          </a:prstGeom>
        </p:spPr>
      </p:pic>
      <p:sp>
        <p:nvSpPr>
          <p:cNvPr id="5" name="TextBox 4">
            <a:extLst>
              <a:ext uri="{FF2B5EF4-FFF2-40B4-BE49-F238E27FC236}">
                <a16:creationId xmlns:a16="http://schemas.microsoft.com/office/drawing/2014/main" id="{D37E80C8-0403-4381-A3B0-910FC08FC661}"/>
              </a:ext>
            </a:extLst>
          </p:cNvPr>
          <p:cNvSpPr txBox="1"/>
          <p:nvPr/>
        </p:nvSpPr>
        <p:spPr>
          <a:xfrm flipH="1">
            <a:off x="430306" y="797859"/>
            <a:ext cx="7126046" cy="369332"/>
          </a:xfrm>
          <a:prstGeom prst="rect">
            <a:avLst/>
          </a:prstGeom>
          <a:noFill/>
        </p:spPr>
        <p:txBody>
          <a:bodyPr wrap="square" rtlCol="0">
            <a:spAutoFit/>
          </a:bodyPr>
          <a:lstStyle/>
          <a:p>
            <a:r>
              <a:rPr lang="en-US" dirty="0"/>
              <a:t>Fund Return 2019 vs asset levels</a:t>
            </a:r>
            <a:endParaRPr lang="en-IN" dirty="0"/>
          </a:p>
        </p:txBody>
      </p:sp>
    </p:spTree>
    <p:extLst>
      <p:ext uri="{BB962C8B-B14F-4D97-AF65-F5344CB8AC3E}">
        <p14:creationId xmlns:p14="http://schemas.microsoft.com/office/powerpoint/2010/main" val="405483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1DB88B-2F7E-42A0-8F53-D636D8869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1130"/>
            <a:ext cx="12192000" cy="4015740"/>
          </a:xfrm>
          <a:prstGeom prst="rect">
            <a:avLst/>
          </a:prstGeom>
        </p:spPr>
      </p:pic>
      <p:sp>
        <p:nvSpPr>
          <p:cNvPr id="4" name="TextBox 3">
            <a:extLst>
              <a:ext uri="{FF2B5EF4-FFF2-40B4-BE49-F238E27FC236}">
                <a16:creationId xmlns:a16="http://schemas.microsoft.com/office/drawing/2014/main" id="{137EE0D7-2DBB-4E9F-B1B0-72C9B3D031E9}"/>
              </a:ext>
            </a:extLst>
          </p:cNvPr>
          <p:cNvSpPr txBox="1"/>
          <p:nvPr/>
        </p:nvSpPr>
        <p:spPr>
          <a:xfrm>
            <a:off x="986118" y="528918"/>
            <a:ext cx="7628964" cy="369332"/>
          </a:xfrm>
          <a:prstGeom prst="rect">
            <a:avLst/>
          </a:prstGeom>
          <a:noFill/>
        </p:spPr>
        <p:txBody>
          <a:bodyPr wrap="square" rtlCol="0">
            <a:spAutoFit/>
          </a:bodyPr>
          <a:lstStyle/>
          <a:p>
            <a:r>
              <a:rPr lang="en-US" dirty="0"/>
              <a:t>Average Fund Return  vs currency</a:t>
            </a:r>
            <a:endParaRPr lang="en-IN" dirty="0"/>
          </a:p>
        </p:txBody>
      </p:sp>
    </p:spTree>
    <p:extLst>
      <p:ext uri="{BB962C8B-B14F-4D97-AF65-F5344CB8AC3E}">
        <p14:creationId xmlns:p14="http://schemas.microsoft.com/office/powerpoint/2010/main" val="283947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D654EA-10AF-4D09-8868-5C4834C40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143" y="744071"/>
            <a:ext cx="8232419" cy="5540188"/>
          </a:xfrm>
          <a:prstGeom prst="rect">
            <a:avLst/>
          </a:prstGeom>
        </p:spPr>
      </p:pic>
      <p:sp>
        <p:nvSpPr>
          <p:cNvPr id="4" name="TextBox 3">
            <a:extLst>
              <a:ext uri="{FF2B5EF4-FFF2-40B4-BE49-F238E27FC236}">
                <a16:creationId xmlns:a16="http://schemas.microsoft.com/office/drawing/2014/main" id="{BA4C0E99-FC00-4B8A-BDB3-9045353254D8}"/>
              </a:ext>
            </a:extLst>
          </p:cNvPr>
          <p:cNvSpPr txBox="1"/>
          <p:nvPr/>
        </p:nvSpPr>
        <p:spPr>
          <a:xfrm flipH="1">
            <a:off x="1353671" y="293162"/>
            <a:ext cx="5773270" cy="369332"/>
          </a:xfrm>
          <a:prstGeom prst="rect">
            <a:avLst/>
          </a:prstGeom>
          <a:noFill/>
        </p:spPr>
        <p:txBody>
          <a:bodyPr wrap="square" rtlCol="0">
            <a:spAutoFit/>
          </a:bodyPr>
          <a:lstStyle/>
          <a:p>
            <a:r>
              <a:rPr lang="en-US" dirty="0"/>
              <a:t>Fund return 2019 by category</a:t>
            </a:r>
            <a:endParaRPr lang="en-IN" dirty="0"/>
          </a:p>
        </p:txBody>
      </p:sp>
    </p:spTree>
    <p:extLst>
      <p:ext uri="{BB962C8B-B14F-4D97-AF65-F5344CB8AC3E}">
        <p14:creationId xmlns:p14="http://schemas.microsoft.com/office/powerpoint/2010/main" val="212150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23DAAF-6039-4BFE-BF0C-84384369C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06" y="925144"/>
            <a:ext cx="8892988" cy="5475656"/>
          </a:xfrm>
          <a:prstGeom prst="rect">
            <a:avLst/>
          </a:prstGeom>
        </p:spPr>
      </p:pic>
      <p:sp>
        <p:nvSpPr>
          <p:cNvPr id="6" name="TextBox 5">
            <a:extLst>
              <a:ext uri="{FF2B5EF4-FFF2-40B4-BE49-F238E27FC236}">
                <a16:creationId xmlns:a16="http://schemas.microsoft.com/office/drawing/2014/main" id="{6730E247-BE22-4E58-91DD-AD5EF63C0302}"/>
              </a:ext>
            </a:extLst>
          </p:cNvPr>
          <p:cNvSpPr txBox="1"/>
          <p:nvPr/>
        </p:nvSpPr>
        <p:spPr>
          <a:xfrm flipH="1">
            <a:off x="1649506" y="555812"/>
            <a:ext cx="4446494" cy="369332"/>
          </a:xfrm>
          <a:prstGeom prst="rect">
            <a:avLst/>
          </a:prstGeom>
          <a:noFill/>
        </p:spPr>
        <p:txBody>
          <a:bodyPr wrap="square" rtlCol="0">
            <a:spAutoFit/>
          </a:bodyPr>
          <a:lstStyle/>
          <a:p>
            <a:r>
              <a:rPr lang="en-US" dirty="0"/>
              <a:t>Box plot of ROE by sector</a:t>
            </a:r>
            <a:endParaRPr lang="en-IN" dirty="0"/>
          </a:p>
        </p:txBody>
      </p:sp>
    </p:spTree>
    <p:extLst>
      <p:ext uri="{BB962C8B-B14F-4D97-AF65-F5344CB8AC3E}">
        <p14:creationId xmlns:p14="http://schemas.microsoft.com/office/powerpoint/2010/main" val="189400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0E588E-5C7E-4782-9516-4DC5D406D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290" y="1011678"/>
            <a:ext cx="8404935" cy="5350212"/>
          </a:xfrm>
          <a:prstGeom prst="rect">
            <a:avLst/>
          </a:prstGeom>
        </p:spPr>
      </p:pic>
      <p:sp>
        <p:nvSpPr>
          <p:cNvPr id="6" name="TextBox 5">
            <a:extLst>
              <a:ext uri="{FF2B5EF4-FFF2-40B4-BE49-F238E27FC236}">
                <a16:creationId xmlns:a16="http://schemas.microsoft.com/office/drawing/2014/main" id="{DF5E92F5-DD01-47C5-B43B-E3F3C14E1512}"/>
              </a:ext>
            </a:extLst>
          </p:cNvPr>
          <p:cNvSpPr txBox="1"/>
          <p:nvPr/>
        </p:nvSpPr>
        <p:spPr>
          <a:xfrm flipH="1">
            <a:off x="1246990" y="519953"/>
            <a:ext cx="5385997" cy="369332"/>
          </a:xfrm>
          <a:prstGeom prst="rect">
            <a:avLst/>
          </a:prstGeom>
          <a:noFill/>
        </p:spPr>
        <p:txBody>
          <a:bodyPr wrap="square" rtlCol="0">
            <a:spAutoFit/>
          </a:bodyPr>
          <a:lstStyle/>
          <a:p>
            <a:r>
              <a:rPr lang="en-US" dirty="0"/>
              <a:t>Box plot of fund_return_2019 by sector</a:t>
            </a:r>
            <a:endParaRPr lang="en-IN" dirty="0"/>
          </a:p>
        </p:txBody>
      </p:sp>
    </p:spTree>
    <p:extLst>
      <p:ext uri="{BB962C8B-B14F-4D97-AF65-F5344CB8AC3E}">
        <p14:creationId xmlns:p14="http://schemas.microsoft.com/office/powerpoint/2010/main" val="360477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1BA4F-9F72-4D11-9DFF-0159DE747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01" y="997210"/>
            <a:ext cx="10548920" cy="5298140"/>
          </a:xfrm>
          <a:prstGeom prst="rect">
            <a:avLst/>
          </a:prstGeom>
        </p:spPr>
      </p:pic>
      <p:sp>
        <p:nvSpPr>
          <p:cNvPr id="5" name="TextBox 4">
            <a:extLst>
              <a:ext uri="{FF2B5EF4-FFF2-40B4-BE49-F238E27FC236}">
                <a16:creationId xmlns:a16="http://schemas.microsoft.com/office/drawing/2014/main" id="{96913D78-8701-44BE-BEB8-E6069367814B}"/>
              </a:ext>
            </a:extLst>
          </p:cNvPr>
          <p:cNvSpPr txBox="1"/>
          <p:nvPr/>
        </p:nvSpPr>
        <p:spPr>
          <a:xfrm>
            <a:off x="1990165" y="564776"/>
            <a:ext cx="5405717" cy="369332"/>
          </a:xfrm>
          <a:prstGeom prst="rect">
            <a:avLst/>
          </a:prstGeom>
          <a:noFill/>
        </p:spPr>
        <p:txBody>
          <a:bodyPr wrap="square" rtlCol="0">
            <a:spAutoFit/>
          </a:bodyPr>
          <a:lstStyle/>
          <a:p>
            <a:r>
              <a:rPr lang="en-US" dirty="0"/>
              <a:t>Box plot of Fund Return 2019 by </a:t>
            </a:r>
            <a:r>
              <a:rPr lang="en-US" dirty="0" err="1"/>
              <a:t>Involvment</a:t>
            </a:r>
            <a:r>
              <a:rPr lang="en-US" dirty="0"/>
              <a:t> category</a:t>
            </a:r>
            <a:endParaRPr lang="en-IN" dirty="0"/>
          </a:p>
        </p:txBody>
      </p:sp>
    </p:spTree>
    <p:extLst>
      <p:ext uri="{BB962C8B-B14F-4D97-AF65-F5344CB8AC3E}">
        <p14:creationId xmlns:p14="http://schemas.microsoft.com/office/powerpoint/2010/main" val="3563350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78DD02-FD91-4DCF-971A-02822C7C5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841574"/>
            <a:ext cx="9638405" cy="6016426"/>
          </a:xfrm>
          <a:prstGeom prst="rect">
            <a:avLst/>
          </a:prstGeom>
        </p:spPr>
      </p:pic>
      <p:sp>
        <p:nvSpPr>
          <p:cNvPr id="5" name="TextBox 4">
            <a:extLst>
              <a:ext uri="{FF2B5EF4-FFF2-40B4-BE49-F238E27FC236}">
                <a16:creationId xmlns:a16="http://schemas.microsoft.com/office/drawing/2014/main" id="{56FFFA4C-973F-4335-84EB-59C83DFA137B}"/>
              </a:ext>
            </a:extLst>
          </p:cNvPr>
          <p:cNvSpPr txBox="1"/>
          <p:nvPr/>
        </p:nvSpPr>
        <p:spPr>
          <a:xfrm flipH="1">
            <a:off x="1982095" y="475129"/>
            <a:ext cx="6274399" cy="369332"/>
          </a:xfrm>
          <a:prstGeom prst="rect">
            <a:avLst/>
          </a:prstGeom>
          <a:noFill/>
        </p:spPr>
        <p:txBody>
          <a:bodyPr wrap="square" rtlCol="0">
            <a:spAutoFit/>
          </a:bodyPr>
          <a:lstStyle/>
          <a:p>
            <a:r>
              <a:rPr lang="en-US" dirty="0"/>
              <a:t>Boxplot of ROE by involvement Category</a:t>
            </a:r>
            <a:endParaRPr lang="en-IN" dirty="0"/>
          </a:p>
        </p:txBody>
      </p:sp>
    </p:spTree>
    <p:extLst>
      <p:ext uri="{BB962C8B-B14F-4D97-AF65-F5344CB8AC3E}">
        <p14:creationId xmlns:p14="http://schemas.microsoft.com/office/powerpoint/2010/main" val="77664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653B-C5C0-47C3-9C85-6B5F17122D8B}"/>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0835F122-F0BB-42C2-BBC3-689E429C7028}"/>
              </a:ext>
            </a:extLst>
          </p:cNvPr>
          <p:cNvSpPr>
            <a:spLocks noGrp="1"/>
          </p:cNvSpPr>
          <p:nvPr>
            <p:ph idx="1"/>
          </p:nvPr>
        </p:nvSpPr>
        <p:spPr/>
        <p:txBody>
          <a:bodyPr>
            <a:normAutofit/>
          </a:bodyPr>
          <a:lstStyle/>
          <a:p>
            <a:r>
              <a:rPr lang="en-US" dirty="0"/>
              <a:t>Our approach to predicting fund performance employs a suite of models tailored to the dataset. Linear Regression is used for straightforward cases with a clear linear correlation. Random Forest aggregates predictions from multiple decision trees for a comprehensive forecast, and Gradient Boosting enhances accuracy iteratively. Implementation involves data preparation, feature engineering, model selection, training, validation, and evaluation, with iterative fine-tuning. The goal is to extract insights for informed decision-making, aiming to forecast fund performance effectively based on historical data and trends.</a:t>
            </a:r>
            <a:endParaRPr lang="en-IN" dirty="0"/>
          </a:p>
          <a:p>
            <a:endParaRPr lang="en-IN" dirty="0"/>
          </a:p>
        </p:txBody>
      </p:sp>
    </p:spTree>
    <p:extLst>
      <p:ext uri="{BB962C8B-B14F-4D97-AF65-F5344CB8AC3E}">
        <p14:creationId xmlns:p14="http://schemas.microsoft.com/office/powerpoint/2010/main" val="162582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B5D93-5778-4BC5-A8C5-5659CB5A3BF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E8A4EDF-A05D-4220-B38A-3B202C07142A}"/>
              </a:ext>
            </a:extLst>
          </p:cNvPr>
          <p:cNvSpPr>
            <a:spLocks noGrp="1"/>
          </p:cNvSpPr>
          <p:nvPr>
            <p:ph idx="1"/>
          </p:nvPr>
        </p:nvSpPr>
        <p:spPr/>
        <p:txBody>
          <a:bodyPr vert="horz" lIns="0" tIns="45720" rIns="0" bIns="45720" rtlCol="0" anchor="t">
            <a:normAutofit/>
          </a:bodyPr>
          <a:lstStyle/>
          <a:p>
            <a:pPr marL="457200" lvl="0" indent="-342900">
              <a:spcBef>
                <a:spcPts val="0"/>
              </a:spcBef>
              <a:spcAft>
                <a:spcPts val="0"/>
              </a:spcAft>
              <a:buSzPts val="1800"/>
              <a:buChar char="●"/>
            </a:pPr>
            <a:r>
              <a:rPr lang="en-IN" sz="2800" b="1" dirty="0"/>
              <a:t>INTRODUCTION</a:t>
            </a:r>
          </a:p>
          <a:p>
            <a:pPr marL="457200" lvl="0" indent="-342900">
              <a:spcBef>
                <a:spcPts val="0"/>
              </a:spcBef>
              <a:spcAft>
                <a:spcPts val="0"/>
              </a:spcAft>
              <a:buSzPts val="1800"/>
              <a:buChar char="●"/>
            </a:pPr>
            <a:r>
              <a:rPr lang="en-IN" sz="2800" b="1" dirty="0"/>
              <a:t>OBJECTIVE</a:t>
            </a:r>
          </a:p>
          <a:p>
            <a:pPr marL="457200" lvl="0" indent="-342900">
              <a:spcBef>
                <a:spcPts val="0"/>
              </a:spcBef>
              <a:spcAft>
                <a:spcPts val="0"/>
              </a:spcAft>
              <a:buSzPts val="1800"/>
              <a:buChar char="●"/>
            </a:pPr>
            <a:r>
              <a:rPr lang="en-IN" sz="2800" b="1" dirty="0"/>
              <a:t>DATASET</a:t>
            </a:r>
          </a:p>
          <a:p>
            <a:pPr marL="457200" lvl="0" indent="-342900">
              <a:spcBef>
                <a:spcPts val="0"/>
              </a:spcBef>
              <a:spcAft>
                <a:spcPts val="0"/>
              </a:spcAft>
              <a:buSzPts val="1800"/>
              <a:buChar char="●"/>
            </a:pPr>
            <a:r>
              <a:rPr lang="en-IN" sz="2800" b="1" dirty="0"/>
              <a:t>METHODOLOGY</a:t>
            </a:r>
          </a:p>
          <a:p>
            <a:pPr marL="457200" lvl="0" indent="-342900">
              <a:spcBef>
                <a:spcPts val="0"/>
              </a:spcBef>
              <a:spcAft>
                <a:spcPts val="0"/>
              </a:spcAft>
              <a:buSzPts val="1800"/>
              <a:buChar char="●"/>
            </a:pPr>
            <a:r>
              <a:rPr lang="en-IN" sz="2800" b="1" dirty="0"/>
              <a:t>RESULTS</a:t>
            </a:r>
          </a:p>
          <a:p>
            <a:pPr marL="457200" lvl="0" indent="-342900">
              <a:spcBef>
                <a:spcPts val="0"/>
              </a:spcBef>
              <a:spcAft>
                <a:spcPts val="0"/>
              </a:spcAft>
              <a:buSzPts val="1800"/>
              <a:buChar char="●"/>
            </a:pPr>
            <a:r>
              <a:rPr lang="en-IN" sz="2800" b="1" dirty="0"/>
              <a:t>CONCLUSION</a:t>
            </a:r>
          </a:p>
          <a:p>
            <a:pPr marL="457200" lvl="0" indent="-342900">
              <a:spcBef>
                <a:spcPts val="0"/>
              </a:spcBef>
              <a:spcAft>
                <a:spcPts val="0"/>
              </a:spcAft>
              <a:buSzPts val="1800"/>
              <a:buChar char="●"/>
            </a:pPr>
            <a:endParaRPr lang="en-IN" sz="2800" b="1" dirty="0"/>
          </a:p>
        </p:txBody>
      </p:sp>
    </p:spTree>
    <p:extLst>
      <p:ext uri="{BB962C8B-B14F-4D97-AF65-F5344CB8AC3E}">
        <p14:creationId xmlns:p14="http://schemas.microsoft.com/office/powerpoint/2010/main" val="3161649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BAF7-6D78-DA34-4CCE-9052A610DDDE}"/>
              </a:ext>
            </a:extLst>
          </p:cNvPr>
          <p:cNvSpPr>
            <a:spLocks noGrp="1"/>
          </p:cNvSpPr>
          <p:nvPr>
            <p:ph type="title"/>
          </p:nvPr>
        </p:nvSpPr>
        <p:spPr/>
        <p:txBody>
          <a:bodyPr/>
          <a:lstStyle/>
          <a:p>
            <a:r>
              <a:rPr lang="en-US" dirty="0"/>
              <a:t>Feature Selection methods </a:t>
            </a:r>
          </a:p>
        </p:txBody>
      </p:sp>
      <p:sp>
        <p:nvSpPr>
          <p:cNvPr id="17" name="Content Placeholder 16">
            <a:extLst>
              <a:ext uri="{FF2B5EF4-FFF2-40B4-BE49-F238E27FC236}">
                <a16:creationId xmlns:a16="http://schemas.microsoft.com/office/drawing/2014/main" id="{F2FFDAAA-ECFA-C81D-924E-2FA2F89B5524}"/>
              </a:ext>
            </a:extLst>
          </p:cNvPr>
          <p:cNvSpPr>
            <a:spLocks noGrp="1"/>
          </p:cNvSpPr>
          <p:nvPr>
            <p:ph idx="1"/>
          </p:nvPr>
        </p:nvSpPr>
        <p:spPr/>
        <p:txBody>
          <a:bodyPr vert="horz" lIns="0" tIns="45720" rIns="0" bIns="45720" rtlCol="0" anchor="t">
            <a:normAutofit/>
          </a:bodyPr>
          <a:lstStyle/>
          <a:p>
            <a:r>
              <a:rPr lang="en-US" sz="2400" dirty="0"/>
              <a:t>1  Correlation based selection</a:t>
            </a:r>
          </a:p>
          <a:p>
            <a:endParaRPr lang="en-US" sz="2400" dirty="0"/>
          </a:p>
          <a:p>
            <a:r>
              <a:rPr lang="en-US" sz="2400" dirty="0"/>
              <a:t>2. Linear regression based selection</a:t>
            </a:r>
            <a:endParaRPr lang="en-US" dirty="0"/>
          </a:p>
          <a:p>
            <a:endParaRPr lang="en-US" sz="2400" dirty="0"/>
          </a:p>
          <a:p>
            <a:r>
              <a:rPr lang="en-US" sz="2400" dirty="0"/>
              <a:t>3. </a:t>
            </a:r>
            <a:r>
              <a:rPr lang="en-US" sz="2400" dirty="0" err="1"/>
              <a:t>Krushkal</a:t>
            </a:r>
            <a:r>
              <a:rPr lang="en-US" sz="2400" dirty="0"/>
              <a:t> Wallis selection for categorical variables</a:t>
            </a:r>
            <a:endParaRPr lang="en-US" dirty="0"/>
          </a:p>
        </p:txBody>
      </p:sp>
    </p:spTree>
    <p:extLst>
      <p:ext uri="{BB962C8B-B14F-4D97-AF65-F5344CB8AC3E}">
        <p14:creationId xmlns:p14="http://schemas.microsoft.com/office/powerpoint/2010/main" val="369623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A4DCD-B242-4C1F-8CC2-B2E7A776C56E}"/>
              </a:ext>
            </a:extLst>
          </p:cNvPr>
          <p:cNvSpPr txBox="1"/>
          <p:nvPr/>
        </p:nvSpPr>
        <p:spPr>
          <a:xfrm>
            <a:off x="654424" y="690282"/>
            <a:ext cx="7171764" cy="369332"/>
          </a:xfrm>
          <a:prstGeom prst="rect">
            <a:avLst/>
          </a:prstGeom>
          <a:noFill/>
        </p:spPr>
        <p:txBody>
          <a:bodyPr wrap="square" rtlCol="0">
            <a:spAutoFit/>
          </a:bodyPr>
          <a:lstStyle/>
          <a:p>
            <a:r>
              <a:rPr lang="en-US" dirty="0"/>
              <a:t>Correlation Heatmap between Financial Returns and Asset Levels</a:t>
            </a:r>
            <a:endParaRPr lang="en-IN" dirty="0"/>
          </a:p>
        </p:txBody>
      </p:sp>
      <p:pic>
        <p:nvPicPr>
          <p:cNvPr id="4" name="Picture 3">
            <a:extLst>
              <a:ext uri="{FF2B5EF4-FFF2-40B4-BE49-F238E27FC236}">
                <a16:creationId xmlns:a16="http://schemas.microsoft.com/office/drawing/2014/main" id="{A9AB59C6-5FC9-4D3C-A864-75B250DA2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036" y="1059614"/>
            <a:ext cx="8821270" cy="5368080"/>
          </a:xfrm>
          <a:prstGeom prst="rect">
            <a:avLst/>
          </a:prstGeom>
        </p:spPr>
      </p:pic>
    </p:spTree>
    <p:extLst>
      <p:ext uri="{BB962C8B-B14F-4D97-AF65-F5344CB8AC3E}">
        <p14:creationId xmlns:p14="http://schemas.microsoft.com/office/powerpoint/2010/main" val="278698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B304-CB15-27C6-15C1-D8CA3475F1EC}"/>
              </a:ext>
            </a:extLst>
          </p:cNvPr>
          <p:cNvSpPr>
            <a:spLocks noGrp="1"/>
          </p:cNvSpPr>
          <p:nvPr>
            <p:ph type="title"/>
          </p:nvPr>
        </p:nvSpPr>
        <p:spPr/>
        <p:txBody>
          <a:bodyPr>
            <a:normAutofit/>
          </a:bodyPr>
          <a:lstStyle/>
          <a:p>
            <a:r>
              <a:rPr lang="en-US" sz="3200" dirty="0"/>
              <a:t>Why didn't we remove columns based on collinearity</a:t>
            </a:r>
          </a:p>
        </p:txBody>
      </p:sp>
      <p:pic>
        <p:nvPicPr>
          <p:cNvPr id="4" name="Content Placeholder 3">
            <a:extLst>
              <a:ext uri="{FF2B5EF4-FFF2-40B4-BE49-F238E27FC236}">
                <a16:creationId xmlns:a16="http://schemas.microsoft.com/office/drawing/2014/main" id="{12459810-A998-4EDF-12DC-BADE01667E74}"/>
              </a:ext>
            </a:extLst>
          </p:cNvPr>
          <p:cNvPicPr>
            <a:picLocks noGrp="1" noChangeAspect="1"/>
          </p:cNvPicPr>
          <p:nvPr>
            <p:ph idx="1"/>
          </p:nvPr>
        </p:nvPicPr>
        <p:blipFill>
          <a:blip r:embed="rId2"/>
          <a:stretch>
            <a:fillRect/>
          </a:stretch>
        </p:blipFill>
        <p:spPr>
          <a:xfrm>
            <a:off x="2064941" y="2160588"/>
            <a:ext cx="5822155" cy="3881437"/>
          </a:xfrm>
        </p:spPr>
      </p:pic>
    </p:spTree>
    <p:extLst>
      <p:ext uri="{BB962C8B-B14F-4D97-AF65-F5344CB8AC3E}">
        <p14:creationId xmlns:p14="http://schemas.microsoft.com/office/powerpoint/2010/main" val="104710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58CF-7CE7-793C-4DF1-98B076E593AD}"/>
              </a:ext>
            </a:extLst>
          </p:cNvPr>
          <p:cNvSpPr>
            <a:spLocks noGrp="1"/>
          </p:cNvSpPr>
          <p:nvPr>
            <p:ph type="title"/>
          </p:nvPr>
        </p:nvSpPr>
        <p:spPr/>
        <p:txBody>
          <a:bodyPr/>
          <a:lstStyle/>
          <a:p>
            <a:r>
              <a:rPr lang="en-US" dirty="0"/>
              <a:t>Models employed</a:t>
            </a:r>
          </a:p>
        </p:txBody>
      </p:sp>
      <p:sp>
        <p:nvSpPr>
          <p:cNvPr id="3" name="Content Placeholder 2">
            <a:extLst>
              <a:ext uri="{FF2B5EF4-FFF2-40B4-BE49-F238E27FC236}">
                <a16:creationId xmlns:a16="http://schemas.microsoft.com/office/drawing/2014/main" id="{29949AFD-50A5-2EEA-FD88-E6FEE02AEB6F}"/>
              </a:ext>
            </a:extLst>
          </p:cNvPr>
          <p:cNvSpPr>
            <a:spLocks noGrp="1"/>
          </p:cNvSpPr>
          <p:nvPr>
            <p:ph idx="1"/>
          </p:nvPr>
        </p:nvSpPr>
        <p:spPr/>
        <p:txBody>
          <a:bodyPr vert="horz" lIns="0" tIns="45720" rIns="0" bIns="45720" rtlCol="0" anchor="t">
            <a:normAutofit/>
          </a:bodyPr>
          <a:lstStyle/>
          <a:p>
            <a:pPr marL="457200" indent="-457200">
              <a:buAutoNum type="arabicPeriod"/>
            </a:pPr>
            <a:r>
              <a:rPr lang="en-US" sz="2400" err="1"/>
              <a:t>RandomForest</a:t>
            </a:r>
            <a:endParaRPr lang="en-US" sz="2400"/>
          </a:p>
          <a:p>
            <a:pPr marL="0" indent="0">
              <a:buNone/>
            </a:pPr>
            <a:endParaRPr lang="en-US" sz="2400" dirty="0"/>
          </a:p>
          <a:p>
            <a:pPr marL="0" indent="0">
              <a:buNone/>
            </a:pPr>
            <a:r>
              <a:rPr lang="en-US" sz="2400" dirty="0"/>
              <a:t>2.   </a:t>
            </a:r>
            <a:r>
              <a:rPr lang="en-US" sz="2400" dirty="0" err="1"/>
              <a:t>XgBoost</a:t>
            </a:r>
          </a:p>
          <a:p>
            <a:pPr marL="0" indent="0">
              <a:buNone/>
            </a:pPr>
            <a:endParaRPr lang="en-US" sz="2400" dirty="0"/>
          </a:p>
          <a:p>
            <a:pPr marL="0" indent="0">
              <a:buNone/>
            </a:pPr>
            <a:r>
              <a:rPr lang="en-US" sz="2400" dirty="0"/>
              <a:t>3.   Elastic Net regressor</a:t>
            </a:r>
          </a:p>
        </p:txBody>
      </p:sp>
    </p:spTree>
    <p:extLst>
      <p:ext uri="{BB962C8B-B14F-4D97-AF65-F5344CB8AC3E}">
        <p14:creationId xmlns:p14="http://schemas.microsoft.com/office/powerpoint/2010/main" val="325457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F53DB-5F61-1BB4-E370-349BAFEED384}"/>
              </a:ext>
            </a:extLst>
          </p:cNvPr>
          <p:cNvSpPr>
            <a:spLocks noGrp="1"/>
          </p:cNvSpPr>
          <p:nvPr>
            <p:ph type="title"/>
          </p:nvPr>
        </p:nvSpPr>
        <p:spPr>
          <a:xfrm>
            <a:off x="6005076" y="286603"/>
            <a:ext cx="5150604" cy="688758"/>
          </a:xfrm>
        </p:spPr>
        <p:txBody>
          <a:bodyPr>
            <a:normAutofit fontScale="90000"/>
          </a:bodyPr>
          <a:lstStyle/>
          <a:p>
            <a:r>
              <a:rPr lang="en-US" sz="2000" dirty="0"/>
              <a:t>Feature selection</a:t>
            </a:r>
            <a:br>
              <a:rPr lang="en-US" sz="2000" dirty="0"/>
            </a:br>
            <a:r>
              <a:rPr lang="en-US" sz="2000" dirty="0"/>
              <a:t>Linear Regression </a:t>
            </a:r>
            <a:r>
              <a:rPr lang="en-US" sz="2000" dirty="0" err="1"/>
              <a:t>Coeffecients</a:t>
            </a:r>
            <a:r>
              <a:rPr lang="en-US" sz="2000" dirty="0"/>
              <a:t> </a:t>
            </a:r>
          </a:p>
        </p:txBody>
      </p:sp>
      <p:pic>
        <p:nvPicPr>
          <p:cNvPr id="4" name="Content Placeholder 3" descr="A green and red graph&#10;&#10;Description automatically generated">
            <a:extLst>
              <a:ext uri="{FF2B5EF4-FFF2-40B4-BE49-F238E27FC236}">
                <a16:creationId xmlns:a16="http://schemas.microsoft.com/office/drawing/2014/main" id="{9D11A8C2-3029-8AD1-D44D-5682309C8E03}"/>
              </a:ext>
            </a:extLst>
          </p:cNvPr>
          <p:cNvPicPr>
            <a:picLocks noGrp="1" noChangeAspect="1"/>
          </p:cNvPicPr>
          <p:nvPr>
            <p:ph idx="1"/>
          </p:nvPr>
        </p:nvPicPr>
        <p:blipFill>
          <a:blip r:embed="rId2"/>
          <a:stretch>
            <a:fillRect/>
          </a:stretch>
        </p:blipFill>
        <p:spPr>
          <a:xfrm>
            <a:off x="4958601" y="1280325"/>
            <a:ext cx="7246655" cy="5465705"/>
          </a:xfrm>
        </p:spPr>
      </p:pic>
      <p:sp>
        <p:nvSpPr>
          <p:cNvPr id="6" name="TextBox 5">
            <a:extLst>
              <a:ext uri="{FF2B5EF4-FFF2-40B4-BE49-F238E27FC236}">
                <a16:creationId xmlns:a16="http://schemas.microsoft.com/office/drawing/2014/main" id="{A553FDBC-A2D7-2278-D8F9-370C8DAEEC33}"/>
              </a:ext>
            </a:extLst>
          </p:cNvPr>
          <p:cNvSpPr txBox="1"/>
          <p:nvPr/>
        </p:nvSpPr>
        <p:spPr>
          <a:xfrm>
            <a:off x="811078" y="2134891"/>
            <a:ext cx="3634352"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a:solidFill>
                  <a:srgbClr val="404040"/>
                </a:solidFill>
              </a:rPr>
              <a:t>Considered only​</a:t>
            </a:r>
            <a:br>
              <a:rPr lang="en-GB" sz="1900" dirty="0"/>
            </a:br>
            <a:r>
              <a:rPr lang="en-GB" sz="1900">
                <a:solidFill>
                  <a:srgbClr val="0070C0"/>
                </a:solidFill>
              </a:rPr>
              <a:t>'</a:t>
            </a:r>
            <a:r>
              <a:rPr lang="en-GB" sz="1900" dirty="0" err="1">
                <a:solidFill>
                  <a:srgbClr val="0070C0"/>
                </a:solidFill>
              </a:rPr>
              <a:t>asset_stock</a:t>
            </a:r>
            <a:r>
              <a:rPr lang="en-GB" sz="1900">
                <a:solidFill>
                  <a:srgbClr val="0070C0"/>
                </a:solidFill>
              </a:rPr>
              <a:t>', '</a:t>
            </a:r>
            <a:r>
              <a:rPr lang="en-GB" sz="1900" dirty="0" err="1">
                <a:solidFill>
                  <a:srgbClr val="0070C0"/>
                </a:solidFill>
              </a:rPr>
              <a:t>asset_bond</a:t>
            </a:r>
            <a:r>
              <a:rPr lang="en-GB" sz="1900">
                <a:solidFill>
                  <a:srgbClr val="0070C0"/>
                </a:solidFill>
              </a:rPr>
              <a:t>', '</a:t>
            </a:r>
            <a:r>
              <a:rPr lang="en-GB" sz="1900" dirty="0" err="1">
                <a:solidFill>
                  <a:srgbClr val="0070C0"/>
                </a:solidFill>
              </a:rPr>
              <a:t>involvement_abortive_contraceptive</a:t>
            </a:r>
            <a:r>
              <a:rPr lang="en-GB" sz="1900">
                <a:solidFill>
                  <a:srgbClr val="0070C0"/>
                </a:solidFill>
              </a:rPr>
              <a:t>', '</a:t>
            </a:r>
            <a:r>
              <a:rPr lang="en-GB" sz="1900" dirty="0" err="1">
                <a:solidFill>
                  <a:srgbClr val="0070C0"/>
                </a:solidFill>
              </a:rPr>
              <a:t>involvement_animal_testing</a:t>
            </a:r>
            <a:r>
              <a:rPr lang="en-GB" sz="1900">
                <a:solidFill>
                  <a:srgbClr val="0070C0"/>
                </a:solidFill>
              </a:rPr>
              <a:t>', </a:t>
            </a:r>
            <a:endParaRPr lang="en-GB">
              <a:solidFill>
                <a:srgbClr val="000000"/>
              </a:solidFill>
            </a:endParaRPr>
          </a:p>
          <a:p>
            <a:r>
              <a:rPr lang="en-GB" sz="1900">
                <a:solidFill>
                  <a:srgbClr val="0070C0"/>
                </a:solidFill>
              </a:rPr>
              <a:t>'fund_trailing_return_3years', 'fund_return_2018_q4', 'fund_return_2018_q2', 'fund_return_2017_q4', 'fund_return_2017_q3', 'fund_return_2017_q1'</a:t>
            </a:r>
            <a:endParaRPr lang="en-GB"/>
          </a:p>
        </p:txBody>
      </p:sp>
      <p:sp>
        <p:nvSpPr>
          <p:cNvPr id="7" name="TextBox 6">
            <a:extLst>
              <a:ext uri="{FF2B5EF4-FFF2-40B4-BE49-F238E27FC236}">
                <a16:creationId xmlns:a16="http://schemas.microsoft.com/office/drawing/2014/main" id="{7EAB4EFD-E75B-AC47-624A-0578E47A47F5}"/>
              </a:ext>
            </a:extLst>
          </p:cNvPr>
          <p:cNvSpPr txBox="1"/>
          <p:nvPr/>
        </p:nvSpPr>
        <p:spPr>
          <a:xfrm>
            <a:off x="759417" y="901484"/>
            <a:ext cx="5248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err="1">
                <a:solidFill>
                  <a:srgbClr val="404040"/>
                </a:solidFill>
                <a:latin typeface="Bookman Old Style"/>
              </a:rPr>
              <a:t>RandomForest</a:t>
            </a:r>
            <a:r>
              <a:rPr lang="en-GB" sz="2800" dirty="0">
                <a:solidFill>
                  <a:srgbClr val="404040"/>
                </a:solidFill>
                <a:latin typeface="Bookman Old Style"/>
              </a:rPr>
              <a:t>, </a:t>
            </a:r>
            <a:r>
              <a:rPr lang="en-GB" sz="2800" dirty="0" err="1">
                <a:solidFill>
                  <a:srgbClr val="404040"/>
                </a:solidFill>
                <a:latin typeface="Bookman Old Style"/>
              </a:rPr>
              <a:t>Intial</a:t>
            </a:r>
            <a:r>
              <a:rPr lang="en-GB" sz="2800" dirty="0">
                <a:solidFill>
                  <a:srgbClr val="404040"/>
                </a:solidFill>
                <a:latin typeface="Bookman Old Style"/>
              </a:rPr>
              <a:t> Model​</a:t>
            </a:r>
            <a:endParaRPr lang="en-GB" sz="2800"/>
          </a:p>
        </p:txBody>
      </p:sp>
      <p:sp>
        <p:nvSpPr>
          <p:cNvPr id="8" name="TextBox 7">
            <a:extLst>
              <a:ext uri="{FF2B5EF4-FFF2-40B4-BE49-F238E27FC236}">
                <a16:creationId xmlns:a16="http://schemas.microsoft.com/office/drawing/2014/main" id="{102E8547-72F5-80C9-06F9-5B70FAE26231}"/>
              </a:ext>
            </a:extLst>
          </p:cNvPr>
          <p:cNvSpPr txBox="1"/>
          <p:nvPr/>
        </p:nvSpPr>
        <p:spPr>
          <a:xfrm>
            <a:off x="895027" y="5525145"/>
            <a:ext cx="44480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Mean Squared Error: 6.78430520097892 R² Score: 0.9155706219657613</a:t>
            </a:r>
          </a:p>
        </p:txBody>
      </p:sp>
    </p:spTree>
    <p:extLst>
      <p:ext uri="{BB962C8B-B14F-4D97-AF65-F5344CB8AC3E}">
        <p14:creationId xmlns:p14="http://schemas.microsoft.com/office/powerpoint/2010/main" val="136224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0B90-E378-8919-F5E0-B59875B3373F}"/>
              </a:ext>
            </a:extLst>
          </p:cNvPr>
          <p:cNvSpPr>
            <a:spLocks noGrp="1"/>
          </p:cNvSpPr>
          <p:nvPr>
            <p:ph type="title"/>
          </p:nvPr>
        </p:nvSpPr>
        <p:spPr/>
        <p:txBody>
          <a:bodyPr/>
          <a:lstStyle/>
          <a:p>
            <a:r>
              <a:rPr lang="en-GB" dirty="0" err="1"/>
              <a:t>RandomForest</a:t>
            </a:r>
          </a:p>
        </p:txBody>
      </p:sp>
      <p:pic>
        <p:nvPicPr>
          <p:cNvPr id="4" name="Content Placeholder 3" descr="A graph with text and numbers&#10;&#10;Description automatically generated">
            <a:extLst>
              <a:ext uri="{FF2B5EF4-FFF2-40B4-BE49-F238E27FC236}">
                <a16:creationId xmlns:a16="http://schemas.microsoft.com/office/drawing/2014/main" id="{FCC955BE-7975-BBF3-9FCB-E60631C5D1FE}"/>
              </a:ext>
            </a:extLst>
          </p:cNvPr>
          <p:cNvPicPr>
            <a:picLocks noGrp="1" noChangeAspect="1"/>
          </p:cNvPicPr>
          <p:nvPr>
            <p:ph idx="1"/>
          </p:nvPr>
        </p:nvPicPr>
        <p:blipFill>
          <a:blip r:embed="rId2"/>
          <a:stretch>
            <a:fillRect/>
          </a:stretch>
        </p:blipFill>
        <p:spPr>
          <a:xfrm>
            <a:off x="0" y="1372209"/>
            <a:ext cx="7772769" cy="5251560"/>
          </a:xfrm>
        </p:spPr>
      </p:pic>
      <p:sp>
        <p:nvSpPr>
          <p:cNvPr id="6" name="TextBox 5">
            <a:extLst>
              <a:ext uri="{FF2B5EF4-FFF2-40B4-BE49-F238E27FC236}">
                <a16:creationId xmlns:a16="http://schemas.microsoft.com/office/drawing/2014/main" id="{A0EAAE4C-3B67-8FA9-7D37-A9C7B5B03EA1}"/>
              </a:ext>
            </a:extLst>
          </p:cNvPr>
          <p:cNvSpPr txBox="1"/>
          <p:nvPr/>
        </p:nvSpPr>
        <p:spPr>
          <a:xfrm>
            <a:off x="7772769" y="4177936"/>
            <a:ext cx="46804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rPr>
              <a:t>Mean Squared Error: 4.073322544474462 </a:t>
            </a:r>
          </a:p>
          <a:p>
            <a:r>
              <a:rPr lang="en-US" dirty="0">
                <a:solidFill>
                  <a:srgbClr val="0070C0"/>
                </a:solidFill>
              </a:rPr>
              <a:t>R² Score: 0.9493082815741842</a:t>
            </a:r>
          </a:p>
        </p:txBody>
      </p:sp>
      <p:sp>
        <p:nvSpPr>
          <p:cNvPr id="3" name="TextBox 2">
            <a:extLst>
              <a:ext uri="{FF2B5EF4-FFF2-40B4-BE49-F238E27FC236}">
                <a16:creationId xmlns:a16="http://schemas.microsoft.com/office/drawing/2014/main" id="{2FE634BF-93FE-74BF-2BE5-DF2A9D502106}"/>
              </a:ext>
            </a:extLst>
          </p:cNvPr>
          <p:cNvSpPr txBox="1"/>
          <p:nvPr/>
        </p:nvSpPr>
        <p:spPr>
          <a:xfrm>
            <a:off x="7898886" y="2267744"/>
            <a:ext cx="3243196" cy="1754326"/>
          </a:xfrm>
          <a:prstGeom prst="rect">
            <a:avLst/>
          </a:prstGeom>
          <a:noFill/>
        </p:spPr>
        <p:txBody>
          <a:bodyPr wrap="none" rtlCol="0">
            <a:spAutoFit/>
          </a:bodyPr>
          <a:lstStyle/>
          <a:p>
            <a:r>
              <a:rPr lang="en-US" dirty="0"/>
              <a:t>Selected Grid Search params:</a:t>
            </a:r>
            <a:br>
              <a:rPr lang="en-US" dirty="0"/>
            </a:br>
            <a:r>
              <a:rPr lang="en-US" dirty="0"/>
              <a:t> </a:t>
            </a:r>
            <a:r>
              <a:rPr lang="en-US" dirty="0">
                <a:solidFill>
                  <a:srgbClr val="92D050"/>
                </a:solidFill>
              </a:rPr>
              <a:t>'</a:t>
            </a:r>
            <a:r>
              <a:rPr lang="en-US" dirty="0" err="1">
                <a:solidFill>
                  <a:srgbClr val="92D050"/>
                </a:solidFill>
              </a:rPr>
              <a:t>n_estimators</a:t>
            </a:r>
            <a:r>
              <a:rPr lang="en-US" dirty="0">
                <a:solidFill>
                  <a:srgbClr val="92D050"/>
                </a:solidFill>
              </a:rPr>
              <a:t>’: 70,</a:t>
            </a:r>
          </a:p>
          <a:p>
            <a:r>
              <a:rPr lang="en-US" dirty="0">
                <a:solidFill>
                  <a:srgbClr val="92D050"/>
                </a:solidFill>
              </a:rPr>
              <a:t> '</a:t>
            </a:r>
            <a:r>
              <a:rPr lang="en-US" dirty="0" err="1">
                <a:solidFill>
                  <a:srgbClr val="92D050"/>
                </a:solidFill>
              </a:rPr>
              <a:t>max_depth</a:t>
            </a:r>
            <a:r>
              <a:rPr lang="en-US" dirty="0">
                <a:solidFill>
                  <a:srgbClr val="92D050"/>
                </a:solidFill>
              </a:rPr>
              <a:t>’:  10, </a:t>
            </a:r>
          </a:p>
          <a:p>
            <a:r>
              <a:rPr lang="en-US" dirty="0">
                <a:solidFill>
                  <a:srgbClr val="92D050"/>
                </a:solidFill>
              </a:rPr>
              <a:t> '</a:t>
            </a:r>
            <a:r>
              <a:rPr lang="en-US" dirty="0" err="1">
                <a:solidFill>
                  <a:srgbClr val="92D050"/>
                </a:solidFill>
              </a:rPr>
              <a:t>min_samples_split</a:t>
            </a:r>
            <a:r>
              <a:rPr lang="en-US" dirty="0">
                <a:solidFill>
                  <a:srgbClr val="92D050"/>
                </a:solidFill>
              </a:rPr>
              <a:t>’: 40,</a:t>
            </a:r>
          </a:p>
          <a:p>
            <a:r>
              <a:rPr lang="en-US" dirty="0">
                <a:solidFill>
                  <a:srgbClr val="92D050"/>
                </a:solidFill>
              </a:rPr>
              <a:t> '</a:t>
            </a:r>
            <a:r>
              <a:rPr lang="en-US" dirty="0" err="1">
                <a:solidFill>
                  <a:srgbClr val="92D050"/>
                </a:solidFill>
              </a:rPr>
              <a:t>min_samples_leaf</a:t>
            </a:r>
            <a:r>
              <a:rPr lang="en-US" dirty="0">
                <a:solidFill>
                  <a:srgbClr val="92D050"/>
                </a:solidFill>
              </a:rPr>
              <a:t>’: 4</a:t>
            </a:r>
            <a:endParaRPr lang="en-US" dirty="0"/>
          </a:p>
          <a:p>
            <a:endParaRPr lang="en-US" dirty="0"/>
          </a:p>
        </p:txBody>
      </p:sp>
      <p:sp>
        <p:nvSpPr>
          <p:cNvPr id="7" name="TextBox 6">
            <a:extLst>
              <a:ext uri="{FF2B5EF4-FFF2-40B4-BE49-F238E27FC236}">
                <a16:creationId xmlns:a16="http://schemas.microsoft.com/office/drawing/2014/main" id="{EA41D662-8C1C-60DB-CCD6-88DED1B9F64E}"/>
              </a:ext>
            </a:extLst>
          </p:cNvPr>
          <p:cNvSpPr txBox="1"/>
          <p:nvPr/>
        </p:nvSpPr>
        <p:spPr>
          <a:xfrm>
            <a:off x="7898886" y="1621413"/>
            <a:ext cx="3243196" cy="646331"/>
          </a:xfrm>
          <a:prstGeom prst="rect">
            <a:avLst/>
          </a:prstGeom>
          <a:noFill/>
        </p:spPr>
        <p:txBody>
          <a:bodyPr wrap="square" rtlCol="0">
            <a:spAutoFit/>
          </a:bodyPr>
          <a:lstStyle/>
          <a:p>
            <a:r>
              <a:rPr lang="en-US" dirty="0"/>
              <a:t>Hyper parameter Tuned and </a:t>
            </a:r>
          </a:p>
          <a:p>
            <a:r>
              <a:rPr lang="en-US" dirty="0"/>
              <a:t>3 fold cross validated</a:t>
            </a:r>
          </a:p>
        </p:txBody>
      </p:sp>
    </p:spTree>
    <p:extLst>
      <p:ext uri="{BB962C8B-B14F-4D97-AF65-F5344CB8AC3E}">
        <p14:creationId xmlns:p14="http://schemas.microsoft.com/office/powerpoint/2010/main" val="241823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EA73-3BAD-5C0A-2FCF-8D216518315D}"/>
              </a:ext>
            </a:extLst>
          </p:cNvPr>
          <p:cNvSpPr>
            <a:spLocks noGrp="1"/>
          </p:cNvSpPr>
          <p:nvPr>
            <p:ph type="title"/>
          </p:nvPr>
        </p:nvSpPr>
        <p:spPr/>
        <p:txBody>
          <a:bodyPr/>
          <a:lstStyle/>
          <a:p>
            <a:r>
              <a:rPr lang="en-US"/>
              <a:t>Model Comparison</a:t>
            </a:r>
          </a:p>
        </p:txBody>
      </p:sp>
      <p:pic>
        <p:nvPicPr>
          <p:cNvPr id="7" name="Content Placeholder 6">
            <a:extLst>
              <a:ext uri="{FF2B5EF4-FFF2-40B4-BE49-F238E27FC236}">
                <a16:creationId xmlns:a16="http://schemas.microsoft.com/office/drawing/2014/main" id="{8C109D05-BED9-E6A3-1C1B-56B2D2D440DB}"/>
              </a:ext>
            </a:extLst>
          </p:cNvPr>
          <p:cNvPicPr>
            <a:picLocks noGrp="1" noChangeAspect="1"/>
          </p:cNvPicPr>
          <p:nvPr>
            <p:ph idx="1"/>
          </p:nvPr>
        </p:nvPicPr>
        <p:blipFill>
          <a:blip r:embed="rId2"/>
          <a:stretch>
            <a:fillRect/>
          </a:stretch>
        </p:blipFill>
        <p:spPr>
          <a:xfrm>
            <a:off x="806235" y="1711676"/>
            <a:ext cx="9905999" cy="4821731"/>
          </a:xfrm>
        </p:spPr>
      </p:pic>
    </p:spTree>
    <p:extLst>
      <p:ext uri="{BB962C8B-B14F-4D97-AF65-F5344CB8AC3E}">
        <p14:creationId xmlns:p14="http://schemas.microsoft.com/office/powerpoint/2010/main" val="325931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E5A8-ED71-C57A-BADE-FA89943F9CFA}"/>
              </a:ext>
            </a:extLst>
          </p:cNvPr>
          <p:cNvSpPr>
            <a:spLocks noGrp="1"/>
          </p:cNvSpPr>
          <p:nvPr>
            <p:ph type="title"/>
          </p:nvPr>
        </p:nvSpPr>
        <p:spPr/>
        <p:txBody>
          <a:bodyPr/>
          <a:lstStyle/>
          <a:p>
            <a:endParaRPr lang="en-GB" sz="1100" dirty="0">
              <a:latin typeface="ArialMT"/>
            </a:endParaRPr>
          </a:p>
          <a:p>
            <a:r>
              <a:rPr lang="en-GB" dirty="0"/>
              <a:t>Some key insights</a:t>
            </a:r>
          </a:p>
        </p:txBody>
      </p:sp>
      <p:sp>
        <p:nvSpPr>
          <p:cNvPr id="3" name="Content Placeholder 2">
            <a:extLst>
              <a:ext uri="{FF2B5EF4-FFF2-40B4-BE49-F238E27FC236}">
                <a16:creationId xmlns:a16="http://schemas.microsoft.com/office/drawing/2014/main" id="{856CD741-14DA-496B-94A3-680C49A80F47}"/>
              </a:ext>
            </a:extLst>
          </p:cNvPr>
          <p:cNvSpPr>
            <a:spLocks noGrp="1"/>
          </p:cNvSpPr>
          <p:nvPr>
            <p:ph idx="1"/>
          </p:nvPr>
        </p:nvSpPr>
        <p:spPr>
          <a:xfrm>
            <a:off x="774399" y="2069455"/>
            <a:ext cx="10058400" cy="3760891"/>
          </a:xfrm>
        </p:spPr>
        <p:txBody>
          <a:bodyPr vert="horz" lIns="0" tIns="45720" rIns="0" bIns="45720" rtlCol="0" anchor="t">
            <a:normAutofit/>
          </a:bodyPr>
          <a:lstStyle/>
          <a:p>
            <a:pPr>
              <a:lnSpc>
                <a:spcPct val="90000"/>
              </a:lnSpc>
              <a:spcBef>
                <a:spcPct val="0"/>
              </a:spcBef>
              <a:spcAft>
                <a:spcPts val="0"/>
              </a:spcAft>
            </a:pPr>
            <a:r>
              <a:rPr lang="en-GB" sz="1100" dirty="0">
                <a:solidFill>
                  <a:srgbClr val="404040"/>
                </a:solidFill>
                <a:latin typeface="ArialMT"/>
                <a:ea typeface="+mn-lt"/>
                <a:cs typeface="+mn-lt"/>
              </a:rPr>
              <a:t>The fund category that has shown the most improvement in average return over the past               </a:t>
            </a:r>
            <a:endParaRPr lang="en-US" sz="1100" dirty="0">
              <a:solidFill>
                <a:srgbClr val="404040"/>
              </a:solidFill>
              <a:latin typeface="ArialMT"/>
              <a:ea typeface="+mn-lt"/>
              <a:cs typeface="+mn-lt"/>
            </a:endParaRPr>
          </a:p>
          <a:p>
            <a:pPr marL="0" indent="0">
              <a:lnSpc>
                <a:spcPct val="90000"/>
              </a:lnSpc>
              <a:spcBef>
                <a:spcPct val="0"/>
              </a:spcBef>
              <a:spcAft>
                <a:spcPts val="0"/>
              </a:spcAft>
              <a:buNone/>
            </a:pPr>
            <a:r>
              <a:rPr lang="en-GB" sz="1100" dirty="0">
                <a:solidFill>
                  <a:srgbClr val="404040"/>
                </a:solidFill>
                <a:latin typeface="ArialMT"/>
                <a:ea typeface="+mn-lt"/>
                <a:cs typeface="+mn-lt"/>
              </a:rPr>
              <a:t>          three years?  -  </a:t>
            </a:r>
            <a:r>
              <a:rPr lang="en-GB" sz="1100" dirty="0">
                <a:solidFill>
                  <a:srgbClr val="000000"/>
                </a:solidFill>
                <a:ea typeface="+mn-lt"/>
                <a:cs typeface="+mn-lt"/>
              </a:rPr>
              <a:t>(</a:t>
            </a:r>
            <a:r>
              <a:rPr lang="en-GB" sz="1100" dirty="0">
                <a:solidFill>
                  <a:schemeClr val="accent2"/>
                </a:solidFill>
                <a:ea typeface="+mn-lt"/>
                <a:cs typeface="+mn-lt"/>
              </a:rPr>
              <a:t>'Russia Equity', 38.900786516853934)</a:t>
            </a:r>
            <a:endParaRPr lang="en-GB" sz="1100" dirty="0">
              <a:solidFill>
                <a:schemeClr val="accent2"/>
              </a:solidFill>
              <a:latin typeface="Helvetica Neue"/>
              <a:ea typeface="+mn-lt"/>
              <a:cs typeface="+mn-lt"/>
            </a:endParaRPr>
          </a:p>
          <a:p>
            <a:r>
              <a:rPr lang="en-GB" sz="1100" dirty="0">
                <a:solidFill>
                  <a:srgbClr val="000000"/>
                </a:solidFill>
                <a:latin typeface="Helvetica Neue"/>
              </a:rPr>
              <a:t>There is a statistically significant difference in management fees between funds with high and low sustainability scores.</a:t>
            </a:r>
            <a:endParaRPr lang="en-GB" dirty="0">
              <a:solidFill>
                <a:srgbClr val="404040"/>
              </a:solidFill>
              <a:ea typeface="+mn-lt"/>
              <a:cs typeface="+mn-lt"/>
            </a:endParaRPr>
          </a:p>
          <a:p>
            <a:pPr marL="0" indent="0">
              <a:buNone/>
            </a:pPr>
            <a:r>
              <a:rPr lang="en-GB" sz="1100" dirty="0">
                <a:solidFill>
                  <a:srgbClr val="000000"/>
                </a:solidFill>
                <a:ea typeface="+mn-lt"/>
                <a:cs typeface="+mn-lt"/>
              </a:rPr>
              <a:t>         </a:t>
            </a:r>
            <a:r>
              <a:rPr lang="en-GB" sz="1100" dirty="0" err="1">
                <a:solidFill>
                  <a:srgbClr val="000000"/>
                </a:solidFill>
                <a:ea typeface="+mn-lt"/>
                <a:cs typeface="+mn-lt"/>
              </a:rPr>
              <a:t>t_stat</a:t>
            </a:r>
            <a:r>
              <a:rPr lang="en-GB" sz="1100" dirty="0">
                <a:solidFill>
                  <a:srgbClr val="000000"/>
                </a:solidFill>
                <a:ea typeface="+mn-lt"/>
                <a:cs typeface="+mn-lt"/>
              </a:rPr>
              <a:t>, </a:t>
            </a:r>
            <a:r>
              <a:rPr lang="en-GB" sz="1100" dirty="0" err="1">
                <a:solidFill>
                  <a:srgbClr val="000000"/>
                </a:solidFill>
                <a:ea typeface="+mn-lt"/>
                <a:cs typeface="+mn-lt"/>
              </a:rPr>
              <a:t>p_value</a:t>
            </a:r>
            <a:r>
              <a:rPr lang="en-GB" sz="1100" dirty="0">
                <a:solidFill>
                  <a:srgbClr val="000000"/>
                </a:solidFill>
                <a:ea typeface="+mn-lt"/>
                <a:cs typeface="+mn-lt"/>
              </a:rPr>
              <a:t> - (</a:t>
            </a:r>
            <a:r>
              <a:rPr lang="en-GB" sz="1100" dirty="0">
                <a:solidFill>
                  <a:srgbClr val="92D050"/>
                </a:solidFill>
                <a:ea typeface="+mn-lt"/>
                <a:cs typeface="+mn-lt"/>
              </a:rPr>
              <a:t>5.9661879505205135, 2.5328285652203307e-09</a:t>
            </a:r>
            <a:r>
              <a:rPr lang="en-GB" sz="1100" dirty="0">
                <a:solidFill>
                  <a:srgbClr val="000000"/>
                </a:solidFill>
                <a:ea typeface="+mn-lt"/>
                <a:cs typeface="+mn-lt"/>
              </a:rPr>
              <a:t>)</a:t>
            </a:r>
            <a:endParaRPr lang="en-GB" dirty="0"/>
          </a:p>
        </p:txBody>
      </p:sp>
      <p:pic>
        <p:nvPicPr>
          <p:cNvPr id="4" name="Picture 3" descr="A graph of blue bars&#10;&#10;Description automatically generated">
            <a:extLst>
              <a:ext uri="{FF2B5EF4-FFF2-40B4-BE49-F238E27FC236}">
                <a16:creationId xmlns:a16="http://schemas.microsoft.com/office/drawing/2014/main" id="{DE8A57CD-EA98-DA52-2BB8-EE708B718629}"/>
              </a:ext>
            </a:extLst>
          </p:cNvPr>
          <p:cNvPicPr>
            <a:picLocks noChangeAspect="1"/>
          </p:cNvPicPr>
          <p:nvPr/>
        </p:nvPicPr>
        <p:blipFill>
          <a:blip r:embed="rId2"/>
          <a:stretch>
            <a:fillRect/>
          </a:stretch>
        </p:blipFill>
        <p:spPr>
          <a:xfrm>
            <a:off x="694840" y="3200400"/>
            <a:ext cx="4943960" cy="3048000"/>
          </a:xfrm>
          <a:prstGeom prst="rect">
            <a:avLst/>
          </a:prstGeom>
        </p:spPr>
      </p:pic>
      <p:sp>
        <p:nvSpPr>
          <p:cNvPr id="5" name="TextBox 4">
            <a:extLst>
              <a:ext uri="{FF2B5EF4-FFF2-40B4-BE49-F238E27FC236}">
                <a16:creationId xmlns:a16="http://schemas.microsoft.com/office/drawing/2014/main" id="{586283C9-753B-E04C-A133-DC6078BF71C4}"/>
              </a:ext>
            </a:extLst>
          </p:cNvPr>
          <p:cNvSpPr txBox="1"/>
          <p:nvPr/>
        </p:nvSpPr>
        <p:spPr>
          <a:xfrm>
            <a:off x="5907015" y="4424318"/>
            <a:ext cx="3848943"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GB" sz="1100" dirty="0">
                <a:solidFill>
                  <a:srgbClr val="0070C0"/>
                </a:solidFill>
                <a:latin typeface="Helvetica Neue"/>
                <a:cs typeface="Arial"/>
              </a:rPr>
              <a:t>How do funds with a low risk rating and high sustainability score perform in terms of 10-year trailing return? - </a:t>
            </a:r>
            <a:r>
              <a:rPr lang="en-GB" sz="1100" dirty="0">
                <a:solidFill>
                  <a:srgbClr val="0070C0"/>
                </a:solidFill>
                <a:cs typeface="Arial"/>
              </a:rPr>
              <a:t>5.5802272727272735</a:t>
            </a:r>
            <a:r>
              <a:rPr lang="en-US" sz="1100" dirty="0">
                <a:solidFill>
                  <a:srgbClr val="0070C0"/>
                </a:solidFill>
                <a:cs typeface="Arial"/>
              </a:rPr>
              <a:t>​</a:t>
            </a:r>
          </a:p>
        </p:txBody>
      </p:sp>
    </p:spTree>
    <p:extLst>
      <p:ext uri="{BB962C8B-B14F-4D97-AF65-F5344CB8AC3E}">
        <p14:creationId xmlns:p14="http://schemas.microsoft.com/office/powerpoint/2010/main" val="2052639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3D1721-379A-39BF-7A65-BCB9428F68A5}"/>
              </a:ext>
            </a:extLst>
          </p:cNvPr>
          <p:cNvSpPr>
            <a:spLocks noGrp="1"/>
          </p:cNvSpPr>
          <p:nvPr>
            <p:ph idx="1"/>
          </p:nvPr>
        </p:nvSpPr>
        <p:spPr>
          <a:xfrm>
            <a:off x="677334" y="1930400"/>
            <a:ext cx="6882795" cy="3880773"/>
          </a:xfrm>
        </p:spPr>
        <p:txBody>
          <a:bodyPr vert="horz" lIns="0" tIns="45720" rIns="0" bIns="45720" rtlCol="0" anchor="t">
            <a:normAutofit lnSpcReduction="10000"/>
          </a:bodyPr>
          <a:lstStyle/>
          <a:p>
            <a:r>
              <a:rPr lang="en-GB" sz="1400" b="1" dirty="0">
                <a:solidFill>
                  <a:srgbClr val="000000"/>
                </a:solidFill>
                <a:latin typeface="Helvetica Neue"/>
              </a:rPr>
              <a:t>Strategies followed by the high risk rating Funds.</a:t>
            </a:r>
            <a:r>
              <a:rPr lang="en-GB" sz="1400" b="1" dirty="0">
                <a:solidFill>
                  <a:srgbClr val="296EAA"/>
                </a:solidFill>
                <a:latin typeface="Helvetica Neue"/>
                <a:hlinkClick r:id="rId2"/>
              </a:rPr>
              <a:t>¶</a:t>
            </a:r>
            <a:endParaRPr lang="en-GB" dirty="0"/>
          </a:p>
          <a:p>
            <a:r>
              <a:rPr lang="en-GB" sz="1100" dirty="0">
                <a:solidFill>
                  <a:srgbClr val="000000"/>
                </a:solidFill>
                <a:latin typeface="Helvetica Neue"/>
              </a:rPr>
              <a:t>US Growth Funds Investment Objective: This strategy seeks long-term capital appreciation, primarily through investing in securities issued by US companies and, to a lesser extent, in securities from non-US companies. The criteria for considering a company to be from a particular country or region includes its principal securities trading market location, revenue sources, or country of organization.</a:t>
            </a:r>
            <a:endParaRPr lang="en-GB" dirty="0"/>
          </a:p>
          <a:p>
            <a:r>
              <a:rPr lang="en-GB" sz="1100" dirty="0">
                <a:solidFill>
                  <a:srgbClr val="000000"/>
                </a:solidFill>
                <a:latin typeface="Helvetica Neue"/>
              </a:rPr>
              <a:t>European Property Funds Investment Objective: This strategy aims for long-term capital appreciation by investing in the equity securities of companies in the European real estate industry. This includes property development companies, those engaged in ownership of income-producing property, and collective investment vehicles with property exposure.</a:t>
            </a:r>
            <a:endParaRPr lang="en-GB" dirty="0"/>
          </a:p>
          <a:p>
            <a:r>
              <a:rPr lang="en-GB" sz="1100" dirty="0">
                <a:solidFill>
                  <a:srgbClr val="000000"/>
                </a:solidFill>
                <a:latin typeface="Helvetica Neue"/>
              </a:rPr>
              <a:t>Investing in Asian (Excluding Japan) Equities: One strategy focuses on achieving capital appreciation by investing principally in the equity securities of companies domiciled in Asia (excluding Japan) or with significant Asian operations. This may include a mix of equities, fixed income securities, and other instruments.</a:t>
            </a:r>
            <a:endParaRPr lang="en-GB" dirty="0"/>
          </a:p>
          <a:p>
            <a:r>
              <a:rPr lang="en-GB" sz="1100" dirty="0">
                <a:solidFill>
                  <a:srgbClr val="000000"/>
                </a:solidFill>
                <a:latin typeface="Helvetica Neue"/>
              </a:rPr>
              <a:t>Investing in Asian (Excluding Japanese) Equities: Another strategy involves long-term capital growth through investment in a portfolio of Asian (excluding Japanese) equities. This includes companies domiciled in, based in, or conducting a major part of their business in Asia, including both developed markets and emerging markets.</a:t>
            </a:r>
            <a:endParaRPr lang="en-GB" dirty="0"/>
          </a:p>
          <a:p>
            <a:r>
              <a:rPr lang="en-GB" sz="1100" dirty="0">
                <a:solidFill>
                  <a:srgbClr val="000000"/>
                </a:solidFill>
                <a:latin typeface="Helvetica Neue"/>
              </a:rPr>
              <a:t>These investment strategies represent a focus on geographic diversification and specific industry sectors, reflecting the varied approaches taken by high risk-rated funds to achieve capital appreciation. The count next to each strategy indicates the number of funds employing that particular strategy</a:t>
            </a:r>
            <a:endParaRPr lang="en-GB" dirty="0"/>
          </a:p>
          <a:p>
            <a:endParaRPr lang="en-GB" dirty="0"/>
          </a:p>
        </p:txBody>
      </p:sp>
      <p:sp>
        <p:nvSpPr>
          <p:cNvPr id="5" name="Title 4">
            <a:extLst>
              <a:ext uri="{FF2B5EF4-FFF2-40B4-BE49-F238E27FC236}">
                <a16:creationId xmlns:a16="http://schemas.microsoft.com/office/drawing/2014/main" id="{A22701FE-975E-4700-8B90-B8F6A6FD5C7E}"/>
              </a:ext>
            </a:extLst>
          </p:cNvPr>
          <p:cNvSpPr>
            <a:spLocks noGrp="1"/>
          </p:cNvSpPr>
          <p:nvPr>
            <p:ph type="title"/>
          </p:nvPr>
        </p:nvSpPr>
        <p:spPr/>
        <p:txBody>
          <a:bodyPr/>
          <a:lstStyle/>
          <a:p>
            <a:endParaRPr lang="en-US" dirty="0"/>
          </a:p>
        </p:txBody>
      </p:sp>
      <p:pic>
        <p:nvPicPr>
          <p:cNvPr id="6" name="Picture 5" descr="A graph of a number of blue bars&#10;&#10;Description automatically generated">
            <a:extLst>
              <a:ext uri="{FF2B5EF4-FFF2-40B4-BE49-F238E27FC236}">
                <a16:creationId xmlns:a16="http://schemas.microsoft.com/office/drawing/2014/main" id="{0FEB02C2-277A-F495-73B1-BEB48D7ABE47}"/>
              </a:ext>
            </a:extLst>
          </p:cNvPr>
          <p:cNvPicPr>
            <a:picLocks noChangeAspect="1"/>
          </p:cNvPicPr>
          <p:nvPr/>
        </p:nvPicPr>
        <p:blipFill>
          <a:blip r:embed="rId3"/>
          <a:stretch>
            <a:fillRect/>
          </a:stretch>
        </p:blipFill>
        <p:spPr>
          <a:xfrm>
            <a:off x="7848949" y="2067378"/>
            <a:ext cx="4343051" cy="2723243"/>
          </a:xfrm>
          <a:prstGeom prst="rect">
            <a:avLst/>
          </a:prstGeom>
        </p:spPr>
      </p:pic>
    </p:spTree>
    <p:extLst>
      <p:ext uri="{BB962C8B-B14F-4D97-AF65-F5344CB8AC3E}">
        <p14:creationId xmlns:p14="http://schemas.microsoft.com/office/powerpoint/2010/main" val="1433314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C415-9F3C-3A1A-E260-D0AC88304A99}"/>
              </a:ext>
            </a:extLst>
          </p:cNvPr>
          <p:cNvSpPr>
            <a:spLocks noGrp="1"/>
          </p:cNvSpPr>
          <p:nvPr>
            <p:ph type="title"/>
          </p:nvPr>
        </p:nvSpPr>
        <p:spPr/>
        <p:txBody>
          <a:bodyPr>
            <a:normAutofit/>
          </a:bodyPr>
          <a:lstStyle/>
          <a:p>
            <a:r>
              <a:rPr lang="en-GB" sz="1800" dirty="0">
                <a:latin typeface="ArialMT"/>
              </a:rPr>
              <a:t> Top-performing funds in the last quarter, and have they consistently outperformed over the last three years? </a:t>
            </a:r>
            <a:endParaRPr lang="en-US" sz="1800" dirty="0"/>
          </a:p>
          <a:p>
            <a:endParaRPr lang="en-GB" sz="1800" dirty="0"/>
          </a:p>
        </p:txBody>
      </p:sp>
      <p:pic>
        <p:nvPicPr>
          <p:cNvPr id="4" name="Content Placeholder 3">
            <a:extLst>
              <a:ext uri="{FF2B5EF4-FFF2-40B4-BE49-F238E27FC236}">
                <a16:creationId xmlns:a16="http://schemas.microsoft.com/office/drawing/2014/main" id="{079ABA06-834C-58EB-C091-C9BB2EC11412}"/>
              </a:ext>
            </a:extLst>
          </p:cNvPr>
          <p:cNvPicPr>
            <a:picLocks noGrp="1" noChangeAspect="1"/>
          </p:cNvPicPr>
          <p:nvPr>
            <p:ph idx="1"/>
          </p:nvPr>
        </p:nvPicPr>
        <p:blipFill>
          <a:blip r:embed="rId2"/>
          <a:stretch>
            <a:fillRect/>
          </a:stretch>
        </p:blipFill>
        <p:spPr>
          <a:xfrm>
            <a:off x="946332" y="1920930"/>
            <a:ext cx="5375007" cy="3760891"/>
          </a:xfrm>
        </p:spPr>
      </p:pic>
      <p:sp>
        <p:nvSpPr>
          <p:cNvPr id="6" name="TextBox 5">
            <a:extLst>
              <a:ext uri="{FF2B5EF4-FFF2-40B4-BE49-F238E27FC236}">
                <a16:creationId xmlns:a16="http://schemas.microsoft.com/office/drawing/2014/main" id="{5A519A6B-54B4-61BB-7383-942544D7A58E}"/>
              </a:ext>
            </a:extLst>
          </p:cNvPr>
          <p:cNvSpPr txBox="1"/>
          <p:nvPr/>
        </p:nvSpPr>
        <p:spPr>
          <a:xfrm>
            <a:off x="6590337" y="2596264"/>
            <a:ext cx="39572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Remember 2018 the fund returns were very bad 2018. BNP </a:t>
            </a:r>
            <a:r>
              <a:rPr lang="en-US" dirty="0" err="1"/>
              <a:t>paribas</a:t>
            </a:r>
            <a:r>
              <a:rPr lang="en-US" dirty="0"/>
              <a:t> performed worser than others.</a:t>
            </a:r>
          </a:p>
        </p:txBody>
      </p:sp>
    </p:spTree>
    <p:extLst>
      <p:ext uri="{BB962C8B-B14F-4D97-AF65-F5344CB8AC3E}">
        <p14:creationId xmlns:p14="http://schemas.microsoft.com/office/powerpoint/2010/main" val="16326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6F09-6864-46A3-93AD-2B1CC007B23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A4B81D9-7FC3-45AA-AD6C-092AE75292E7}"/>
              </a:ext>
            </a:extLst>
          </p:cNvPr>
          <p:cNvSpPr>
            <a:spLocks noGrp="1"/>
          </p:cNvSpPr>
          <p:nvPr>
            <p:ph idx="1"/>
          </p:nvPr>
        </p:nvSpPr>
        <p:spPr/>
        <p:txBody>
          <a:bodyPr vert="horz" lIns="0" tIns="45720" rIns="0" bIns="45720" rtlCol="0" anchor="t">
            <a:normAutofit/>
          </a:bodyPr>
          <a:lstStyle/>
          <a:p>
            <a:r>
              <a:rPr lang="en-US" dirty="0"/>
              <a:t>In the fast-changing world of money , where things are always moving, we're diving into the interesting world of Mutual Funds With the help of Morningstar European Funds' info, we're checking out how these money things perform and what risks they have. Morningstar is like the expert guide here, known for understanding numbers and money things.</a:t>
            </a:r>
          </a:p>
          <a:p>
            <a:r>
              <a:rPr lang="en-US" dirty="0"/>
              <a:t>Our goal is to figure out what makes these Mutual Funds tick in a simpler way. We're on a cool journey to understand how they've done in the past and what risks they might have. It's like solving a puzzle with numbers! So, come along on this short, fun trip where we explore the world of money and make sense of how things work. Welcome to an adventure where we turn numbers into smart decisions!</a:t>
            </a:r>
            <a:endParaRPr lang="en-IN" dirty="0"/>
          </a:p>
        </p:txBody>
      </p:sp>
    </p:spTree>
    <p:extLst>
      <p:ext uri="{BB962C8B-B14F-4D97-AF65-F5344CB8AC3E}">
        <p14:creationId xmlns:p14="http://schemas.microsoft.com/office/powerpoint/2010/main" val="3858139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DF04FCC-37AF-741B-1999-E3ABD41CC769}"/>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 </a:t>
            </a:r>
          </a:p>
        </p:txBody>
      </p:sp>
      <p:sp>
        <p:nvSpPr>
          <p:cNvPr id="22"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Accept">
            <a:extLst>
              <a:ext uri="{FF2B5EF4-FFF2-40B4-BE49-F238E27FC236}">
                <a16:creationId xmlns:a16="http://schemas.microsoft.com/office/drawing/2014/main" id="{65AF2274-7E05-916D-6406-733C47266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1403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F188-FF57-457C-B898-45054F0C473F}"/>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3EEA1EA-D7DE-4265-BB97-87FBFE2BAD73}"/>
              </a:ext>
            </a:extLst>
          </p:cNvPr>
          <p:cNvSpPr>
            <a:spLocks noGrp="1"/>
          </p:cNvSpPr>
          <p:nvPr>
            <p:ph idx="1"/>
          </p:nvPr>
        </p:nvSpPr>
        <p:spPr/>
        <p:txBody>
          <a:bodyPr/>
          <a:lstStyle/>
          <a:p>
            <a:pPr>
              <a:buFont typeface="Arial" panose="020B0604020202020204" pitchFamily="34" charset="0"/>
              <a:buChar char="•"/>
            </a:pPr>
            <a:r>
              <a:rPr lang="en-US" dirty="0"/>
              <a:t>Our overarching objective is to conduct a thorough comparative analysis of Mutual Funds, seeking insights into their historical performance, volatility, and a range of financial ratios.</a:t>
            </a:r>
          </a:p>
          <a:p>
            <a:pPr>
              <a:buFont typeface="Arial" panose="020B0604020202020204" pitchFamily="34" charset="0"/>
              <a:buChar char="•"/>
            </a:pPr>
            <a:r>
              <a:rPr lang="en-US" dirty="0"/>
              <a:t>The project's ultimate goal is to not only understand the present state of these investment vehicles but also to build predictive models that forecast their future performance. </a:t>
            </a:r>
          </a:p>
          <a:p>
            <a:pPr>
              <a:buFont typeface="Arial" panose="020B0604020202020204" pitchFamily="34" charset="0"/>
              <a:buChar char="•"/>
            </a:pPr>
            <a:r>
              <a:rPr lang="en-US" dirty="0"/>
              <a:t>Through meticulous examination, we aim to provide valuable insights that can inform investment decisions and strategies.</a:t>
            </a:r>
            <a:endParaRPr lang="en-IN" dirty="0"/>
          </a:p>
        </p:txBody>
      </p:sp>
    </p:spTree>
    <p:extLst>
      <p:ext uri="{BB962C8B-B14F-4D97-AF65-F5344CB8AC3E}">
        <p14:creationId xmlns:p14="http://schemas.microsoft.com/office/powerpoint/2010/main" val="66993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8CC9-53B0-45C4-8FA8-A1726CE69E05}"/>
              </a:ext>
            </a:extLst>
          </p:cNvPr>
          <p:cNvSpPr>
            <a:spLocks noGrp="1"/>
          </p:cNvSpPr>
          <p:nvPr>
            <p:ph type="title"/>
          </p:nvPr>
        </p:nvSpPr>
        <p:spPr>
          <a:xfrm>
            <a:off x="1097280" y="806824"/>
            <a:ext cx="10058400" cy="1004047"/>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680795F3-C849-4C24-ABA2-38EB85D3FEC5}"/>
              </a:ext>
            </a:extLst>
          </p:cNvPr>
          <p:cNvSpPr>
            <a:spLocks noGrp="1"/>
          </p:cNvSpPr>
          <p:nvPr>
            <p:ph idx="1"/>
          </p:nvPr>
        </p:nvSpPr>
        <p:spPr>
          <a:xfrm>
            <a:off x="800510" y="1455222"/>
            <a:ext cx="10058400" cy="2198412"/>
          </a:xfrm>
        </p:spPr>
        <p:txBody>
          <a:bodyPr>
            <a:normAutofit fontScale="85000" lnSpcReduction="20000"/>
          </a:bodyPr>
          <a:lstStyle/>
          <a:p>
            <a:pPr marL="0" indent="0">
              <a:buNone/>
            </a:pPr>
            <a:r>
              <a:rPr lang="en-US" sz="2800" b="1" dirty="0"/>
              <a:t>1) Morningstar European Mutual Funds</a:t>
            </a:r>
          </a:p>
          <a:p>
            <a:pPr marL="0" indent="0">
              <a:buNone/>
            </a:pPr>
            <a:r>
              <a:rPr lang="en-US" sz="2800" b="1" dirty="0"/>
              <a:t>No of rows      :  57603</a:t>
            </a:r>
          </a:p>
          <a:p>
            <a:pPr marL="0" indent="0">
              <a:buNone/>
            </a:pPr>
            <a:r>
              <a:rPr lang="en-US" sz="2800" b="1" dirty="0"/>
              <a:t>No of columns: 132</a:t>
            </a:r>
            <a:endParaRPr lang="en-IN" sz="2800" b="1"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A1B787CA-98C5-4CA0-8BB1-0633FD8D2841}"/>
              </a:ext>
            </a:extLst>
          </p:cNvPr>
          <p:cNvPicPr>
            <a:picLocks noChangeAspect="1"/>
          </p:cNvPicPr>
          <p:nvPr/>
        </p:nvPicPr>
        <p:blipFill>
          <a:blip r:embed="rId2"/>
          <a:stretch>
            <a:fillRect/>
          </a:stretch>
        </p:blipFill>
        <p:spPr>
          <a:xfrm>
            <a:off x="1097280" y="3297984"/>
            <a:ext cx="9464860" cy="2987299"/>
          </a:xfrm>
          <a:prstGeom prst="rect">
            <a:avLst/>
          </a:prstGeom>
        </p:spPr>
      </p:pic>
    </p:spTree>
    <p:extLst>
      <p:ext uri="{BB962C8B-B14F-4D97-AF65-F5344CB8AC3E}">
        <p14:creationId xmlns:p14="http://schemas.microsoft.com/office/powerpoint/2010/main" val="119186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F1EE-4BBF-4DC0-B76A-C2F37900F66B}"/>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6A833193-0FB1-4ECD-9DD7-A8CC0DF4A74B}"/>
              </a:ext>
            </a:extLst>
          </p:cNvPr>
          <p:cNvSpPr>
            <a:spLocks noGrp="1"/>
          </p:cNvSpPr>
          <p:nvPr>
            <p:ph idx="1"/>
          </p:nvPr>
        </p:nvSpPr>
        <p:spPr/>
        <p:txBody>
          <a:bodyPr vert="horz" lIns="91440" tIns="45720" rIns="91440" bIns="45720" rtlCol="0" anchor="t">
            <a:normAutofit/>
          </a:bodyPr>
          <a:lstStyle/>
          <a:p>
            <a:r>
              <a:rPr lang="en-IN" b="1" dirty="0"/>
              <a:t>Data Cleaning:</a:t>
            </a:r>
          </a:p>
          <a:p>
            <a:endParaRPr lang="en-IN" dirty="0"/>
          </a:p>
          <a:p>
            <a:r>
              <a:rPr lang="en-IN" dirty="0">
                <a:ea typeface="+mn-lt"/>
                <a:cs typeface="+mn-lt"/>
              </a:rPr>
              <a:t>We initiated the dataset cleaning process by excluding columns with over 30 percent missing values. To address the gaps in the data, we employed an imputation technique. For columns exhibiting a normal distribution, we filled missing values with the mean. In cases of skewed distribution, the median was used for imputation. Categorical columns underwent imputation using the mode. This meticulous approach ensures the dataset's integrity, paving the way for accurate and reliable analysis.</a:t>
            </a:r>
            <a:endParaRPr lang="en-IN" dirty="0"/>
          </a:p>
        </p:txBody>
      </p:sp>
    </p:spTree>
    <p:extLst>
      <p:ext uri="{BB962C8B-B14F-4D97-AF65-F5344CB8AC3E}">
        <p14:creationId xmlns:p14="http://schemas.microsoft.com/office/powerpoint/2010/main" val="164224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2D49-FA30-3988-4119-E28260ED00F3}"/>
              </a:ext>
            </a:extLst>
          </p:cNvPr>
          <p:cNvSpPr>
            <a:spLocks noGrp="1"/>
          </p:cNvSpPr>
          <p:nvPr>
            <p:ph type="title"/>
          </p:nvPr>
        </p:nvSpPr>
        <p:spPr>
          <a:xfrm>
            <a:off x="473529" y="609600"/>
            <a:ext cx="8800473" cy="1320800"/>
          </a:xfrm>
        </p:spPr>
        <p:txBody>
          <a:bodyPr>
            <a:normAutofit/>
          </a:bodyPr>
          <a:lstStyle/>
          <a:p>
            <a:br>
              <a:rPr lang="en-GB" sz="1400" b="1" dirty="0">
                <a:latin typeface="ArialMT"/>
              </a:rPr>
            </a:br>
            <a:br>
              <a:rPr lang="en-GB" sz="1400" b="1" dirty="0">
                <a:latin typeface="ArialMT"/>
              </a:rPr>
            </a:br>
            <a:br>
              <a:rPr lang="en-GB" sz="1400" b="1" dirty="0">
                <a:latin typeface="ArialMT"/>
              </a:rPr>
            </a:br>
            <a:r>
              <a:rPr lang="en-GB" sz="1400" b="1" dirty="0">
                <a:latin typeface="ArialMT"/>
              </a:rPr>
              <a:t>Average ongoing cost of Mutual Funds by Rating                    Fund size for top and Bottom categories</a:t>
            </a:r>
            <a:br>
              <a:rPr lang="en-GB" sz="1400" b="1" dirty="0">
                <a:latin typeface="ArialMT"/>
              </a:rPr>
            </a:br>
            <a:endParaRPr lang="en-GB" sz="1400" b="1" dirty="0">
              <a:latin typeface="ArialMT"/>
            </a:endParaRPr>
          </a:p>
        </p:txBody>
      </p:sp>
      <p:pic>
        <p:nvPicPr>
          <p:cNvPr id="4" name="Content Placeholder 3" descr="A graph of a number of blue bars&#10;&#10;Description automatically generated">
            <a:extLst>
              <a:ext uri="{FF2B5EF4-FFF2-40B4-BE49-F238E27FC236}">
                <a16:creationId xmlns:a16="http://schemas.microsoft.com/office/drawing/2014/main" id="{EB013031-FCC1-352D-89A6-044225788090}"/>
              </a:ext>
            </a:extLst>
          </p:cNvPr>
          <p:cNvPicPr>
            <a:picLocks noGrp="1" noChangeAspect="1"/>
          </p:cNvPicPr>
          <p:nvPr>
            <p:ph idx="1"/>
          </p:nvPr>
        </p:nvPicPr>
        <p:blipFill>
          <a:blip r:embed="rId2"/>
          <a:stretch>
            <a:fillRect/>
          </a:stretch>
        </p:blipFill>
        <p:spPr>
          <a:xfrm>
            <a:off x="124264" y="2055649"/>
            <a:ext cx="3676468" cy="3024149"/>
          </a:xfrm>
        </p:spPr>
      </p:pic>
      <p:pic>
        <p:nvPicPr>
          <p:cNvPr id="6" name="Picture 5">
            <a:extLst>
              <a:ext uri="{FF2B5EF4-FFF2-40B4-BE49-F238E27FC236}">
                <a16:creationId xmlns:a16="http://schemas.microsoft.com/office/drawing/2014/main" id="{553E48D9-4889-5035-3768-D473FAFD76EF}"/>
              </a:ext>
            </a:extLst>
          </p:cNvPr>
          <p:cNvPicPr>
            <a:picLocks noChangeAspect="1"/>
          </p:cNvPicPr>
          <p:nvPr/>
        </p:nvPicPr>
        <p:blipFill>
          <a:blip r:embed="rId3"/>
          <a:stretch>
            <a:fillRect/>
          </a:stretch>
        </p:blipFill>
        <p:spPr>
          <a:xfrm>
            <a:off x="3962400" y="1966554"/>
            <a:ext cx="4168663" cy="4340736"/>
          </a:xfrm>
          <a:prstGeom prst="rect">
            <a:avLst/>
          </a:prstGeom>
        </p:spPr>
      </p:pic>
      <p:pic>
        <p:nvPicPr>
          <p:cNvPr id="7" name="Picture 6" descr="A graph of a number of blue and white bars&#10;&#10;Description automatically generated">
            <a:extLst>
              <a:ext uri="{FF2B5EF4-FFF2-40B4-BE49-F238E27FC236}">
                <a16:creationId xmlns:a16="http://schemas.microsoft.com/office/drawing/2014/main" id="{9A1D3B5F-ED00-E8C4-DD56-509212E1BA2F}"/>
              </a:ext>
            </a:extLst>
          </p:cNvPr>
          <p:cNvPicPr>
            <a:picLocks noChangeAspect="1"/>
          </p:cNvPicPr>
          <p:nvPr/>
        </p:nvPicPr>
        <p:blipFill>
          <a:blip r:embed="rId4"/>
          <a:stretch>
            <a:fillRect/>
          </a:stretch>
        </p:blipFill>
        <p:spPr>
          <a:xfrm>
            <a:off x="8133695" y="1944159"/>
            <a:ext cx="3827078" cy="3974735"/>
          </a:xfrm>
          <a:prstGeom prst="rect">
            <a:avLst/>
          </a:prstGeom>
        </p:spPr>
      </p:pic>
    </p:spTree>
    <p:extLst>
      <p:ext uri="{BB962C8B-B14F-4D97-AF65-F5344CB8AC3E}">
        <p14:creationId xmlns:p14="http://schemas.microsoft.com/office/powerpoint/2010/main" val="11602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14D9-AE43-D1BA-0214-ED1F5365C1BD}"/>
              </a:ext>
            </a:extLst>
          </p:cNvPr>
          <p:cNvSpPr>
            <a:spLocks noGrp="1"/>
          </p:cNvSpPr>
          <p:nvPr>
            <p:ph type="title"/>
          </p:nvPr>
        </p:nvSpPr>
        <p:spPr/>
        <p:txBody>
          <a:bodyPr/>
          <a:lstStyle/>
          <a:p>
            <a:r>
              <a:rPr lang="en-GB" sz="1400" b="1" dirty="0">
                <a:latin typeface="ArialMT"/>
              </a:rPr>
              <a:t>How has the average Price to Earnings (P/E) ratio changed over the past five years </a:t>
            </a:r>
            <a:endParaRPr lang="en-US" sz="1400" b="1"/>
          </a:p>
          <a:p>
            <a:r>
              <a:rPr lang="en-GB" sz="1400" b="1" dirty="0">
                <a:latin typeface="ArialMT"/>
              </a:rPr>
              <a:t>across different equity styles? </a:t>
            </a:r>
            <a:endParaRPr lang="en-GB" sz="1400" b="1" dirty="0"/>
          </a:p>
          <a:p>
            <a:endParaRPr lang="en-GB" sz="1400" b="1" dirty="0"/>
          </a:p>
        </p:txBody>
      </p:sp>
      <p:pic>
        <p:nvPicPr>
          <p:cNvPr id="4" name="Content Placeholder 3" descr="A graph of different colored bars&#10;&#10;Description automatically generated">
            <a:extLst>
              <a:ext uri="{FF2B5EF4-FFF2-40B4-BE49-F238E27FC236}">
                <a16:creationId xmlns:a16="http://schemas.microsoft.com/office/drawing/2014/main" id="{2FF3403E-D826-5F68-506A-08A18F96057D}"/>
              </a:ext>
            </a:extLst>
          </p:cNvPr>
          <p:cNvPicPr>
            <a:picLocks noGrp="1" noChangeAspect="1"/>
          </p:cNvPicPr>
          <p:nvPr>
            <p:ph idx="1"/>
          </p:nvPr>
        </p:nvPicPr>
        <p:blipFill>
          <a:blip r:embed="rId2"/>
          <a:stretch>
            <a:fillRect/>
          </a:stretch>
        </p:blipFill>
        <p:spPr>
          <a:xfrm>
            <a:off x="592430" y="2121339"/>
            <a:ext cx="4906410" cy="3760891"/>
          </a:xfrm>
        </p:spPr>
      </p:pic>
      <p:pic>
        <p:nvPicPr>
          <p:cNvPr id="6" name="Picture 5" descr="A graph of a number of blue bars&#10;&#10;Description automatically generated">
            <a:extLst>
              <a:ext uri="{FF2B5EF4-FFF2-40B4-BE49-F238E27FC236}">
                <a16:creationId xmlns:a16="http://schemas.microsoft.com/office/drawing/2014/main" id="{58D61320-309C-ECD2-2256-AB7E5747117A}"/>
              </a:ext>
            </a:extLst>
          </p:cNvPr>
          <p:cNvPicPr>
            <a:picLocks noChangeAspect="1"/>
          </p:cNvPicPr>
          <p:nvPr/>
        </p:nvPicPr>
        <p:blipFill>
          <a:blip r:embed="rId3"/>
          <a:stretch>
            <a:fillRect/>
          </a:stretch>
        </p:blipFill>
        <p:spPr>
          <a:xfrm>
            <a:off x="6123590" y="2226257"/>
            <a:ext cx="5180286" cy="3298864"/>
          </a:xfrm>
          <a:prstGeom prst="rect">
            <a:avLst/>
          </a:prstGeom>
        </p:spPr>
      </p:pic>
    </p:spTree>
    <p:extLst>
      <p:ext uri="{BB962C8B-B14F-4D97-AF65-F5344CB8AC3E}">
        <p14:creationId xmlns:p14="http://schemas.microsoft.com/office/powerpoint/2010/main" val="1994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24B8-8DD1-84A5-8353-50E68F72EC97}"/>
              </a:ext>
            </a:extLst>
          </p:cNvPr>
          <p:cNvSpPr>
            <a:spLocks noGrp="1"/>
          </p:cNvSpPr>
          <p:nvPr>
            <p:ph type="title"/>
          </p:nvPr>
        </p:nvSpPr>
        <p:spPr/>
        <p:txBody>
          <a:bodyPr/>
          <a:lstStyle/>
          <a:p>
            <a:pPr marL="285750" indent="-285750">
              <a:buFont typeface="Arial"/>
              <a:buChar char="•"/>
            </a:pPr>
            <a:r>
              <a:rPr lang="en-GB" sz="1400" b="1" dirty="0">
                <a:latin typeface="ArialMT"/>
              </a:rPr>
              <a:t>What percentage of funds based on credit rating </a:t>
            </a:r>
            <a:endParaRPr lang="en-US" sz="1400" b="1"/>
          </a:p>
          <a:p>
            <a:endParaRPr lang="en-GB"/>
          </a:p>
        </p:txBody>
      </p:sp>
      <p:pic>
        <p:nvPicPr>
          <p:cNvPr id="4" name="Content Placeholder 3">
            <a:extLst>
              <a:ext uri="{FF2B5EF4-FFF2-40B4-BE49-F238E27FC236}">
                <a16:creationId xmlns:a16="http://schemas.microsoft.com/office/drawing/2014/main" id="{49806259-495A-F917-8205-9719B7A2FEFA}"/>
              </a:ext>
            </a:extLst>
          </p:cNvPr>
          <p:cNvPicPr>
            <a:picLocks noGrp="1" noChangeAspect="1"/>
          </p:cNvPicPr>
          <p:nvPr>
            <p:ph idx="1"/>
          </p:nvPr>
        </p:nvPicPr>
        <p:blipFill>
          <a:blip r:embed="rId2"/>
          <a:stretch>
            <a:fillRect/>
          </a:stretch>
        </p:blipFill>
        <p:spPr>
          <a:xfrm>
            <a:off x="1132347" y="2095063"/>
            <a:ext cx="5810404" cy="3760891"/>
          </a:xfrm>
        </p:spPr>
      </p:pic>
    </p:spTree>
    <p:extLst>
      <p:ext uri="{BB962C8B-B14F-4D97-AF65-F5344CB8AC3E}">
        <p14:creationId xmlns:p14="http://schemas.microsoft.com/office/powerpoint/2010/main" val="4048288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1147</Words>
  <Application>Microsoft Macintosh PowerPoint</Application>
  <PresentationFormat>Widescreen</PresentationFormat>
  <Paragraphs>89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ArialMT</vt:lpstr>
      <vt:lpstr>Bookman Old Style</vt:lpstr>
      <vt:lpstr>Helvetica Neue</vt:lpstr>
      <vt:lpstr>Trebuchet MS</vt:lpstr>
      <vt:lpstr>Wingdings 3</vt:lpstr>
      <vt:lpstr>Facet</vt:lpstr>
      <vt:lpstr>Morning star European Funds</vt:lpstr>
      <vt:lpstr>CONTENTS</vt:lpstr>
      <vt:lpstr>INTRODUCTION</vt:lpstr>
      <vt:lpstr>OBJECTIVE</vt:lpstr>
      <vt:lpstr>DATASET</vt:lpstr>
      <vt:lpstr>ANALYSIS</vt:lpstr>
      <vt:lpstr>   Average ongoing cost of Mutual Funds by Rating                    Fund size for top and Bottom categories </vt:lpstr>
      <vt:lpstr>How has the average Price to Earnings (P/E) ratio changed over the past five years  across different equity styles?  </vt:lpstr>
      <vt:lpstr>What percentage of funds based on credit rating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Feature Selection methods </vt:lpstr>
      <vt:lpstr>PowerPoint Presentation</vt:lpstr>
      <vt:lpstr>Why didn't we remove columns based on collinearity</vt:lpstr>
      <vt:lpstr>Models employed</vt:lpstr>
      <vt:lpstr>Feature selection Linear Regression Coeffecients </vt:lpstr>
      <vt:lpstr>RandomForest</vt:lpstr>
      <vt:lpstr>Model Comparison</vt:lpstr>
      <vt:lpstr> Some key insights</vt:lpstr>
      <vt:lpstr>PowerPoint Presentation</vt:lpstr>
      <vt:lpstr> Top-performing funds in the last quarter, and have they consistently outperformed over the last three years?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Morning star European Funds</dc:title>
  <dc:creator/>
  <cp:lastModifiedBy/>
  <cp:revision>407</cp:revision>
  <dcterms:created xsi:type="dcterms:W3CDTF">2023-12-08T19:02:56Z</dcterms:created>
  <dcterms:modified xsi:type="dcterms:W3CDTF">2023-12-09T01:38:12Z</dcterms:modified>
</cp:coreProperties>
</file>