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79" r:id="rId6"/>
    <p:sldId id="307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9CE7-8035-8754-5B4E-9B3C3229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35"/>
            <a:ext cx="752060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F398-1458-877F-E21C-1DFC98EE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5C39-231B-C325-CF58-90C03596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AAE-1AF7-554E-9503-23253032661F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B36B-5F1F-F754-C9FC-BB933CBF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3CD0-3E31-93BE-55C1-431B786C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FDB-3608-6443-9296-C1B754C5FC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9A554-F785-1676-C27D-D375EB21F5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4400" y="29052"/>
            <a:ext cx="3657600" cy="11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2661-FE6B-9FB5-7D0A-55B62CBE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E6DEA-1C96-183F-7D63-DE21305F0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91E60-153F-F257-E7D8-28DC6395D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6A194-DB68-13F9-A9CB-45E66E5F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91CA-66B2-2629-DB53-4BF19EF6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94925-852D-8F0A-592C-AEE7CDE1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BCDB-8622-9BA3-4AE9-C0FC3688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68FD2-2559-4C15-1176-2E522E8D2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A7FA-7ED5-26F6-DE53-208D711D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6F97-F2E0-0B0D-18D4-EF6FD1F6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1A5FA-0947-DB38-7D52-920206E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83781-666A-8587-33E2-0FC201E2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793A1-50FA-7FE2-EA47-49B04417D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567C-8A7B-8EB3-71F2-05DAC147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124C-ACD0-8CCB-39C0-61E342B3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4E4C-7AE9-8402-B352-730502E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3B24-CDC4-BB5B-40A8-EF8769DD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E9B4-2B52-B3ED-9E7D-3107D52B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A44-BA81-F750-202C-1D89CE57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504B-C781-B2A3-327F-AC0F2A32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E801-8600-A808-EFBE-DA1CC428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0AF7-1AEF-FB8B-77B0-FEAAA075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C774-0183-55C9-35B6-770CD1E5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FCEB-2587-0CC4-B4EC-CAC22891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EF20-C7F0-532D-7F72-1C7E083D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003B-1142-FDF1-AD22-80EFE76E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E44C-2597-3FD0-8FB7-50CC832F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C933-8709-BAE7-230B-A3DEC49A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3C06-9945-D0B4-8185-267035D9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0B35-E140-508E-473D-8B76A16C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8D69-E05A-492E-2498-162D950C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80F2-AA56-5965-38D8-7CB4CE1E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793C-5089-DE96-2433-297F1833F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B159D-97F7-BF55-8E09-D1C5A1B63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45C8-53E2-E20B-9CE2-02EC3C99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EF862-DD26-B8F4-17AF-6359A6EC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B70B2-AFE8-2D83-E004-67EE0DE3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6D2A-AB15-CCC3-41FB-3D3FD6CB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6D0A-36B4-9AD8-136A-98FDA48D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0FD4-DE03-F2C9-49C6-C6E0CAE5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5CCA-7B52-B77F-C496-38A8E9BCD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E1A84-1020-2852-8207-1738AD318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C7C23-5524-A69C-7504-C340656E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AA26C-8E62-309D-FFC4-AF2032F1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899AA-B9A5-59BB-D544-BFCDEF3B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2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6F49-25CF-D830-3F27-85E0B355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B41DF-9FC0-2D23-9A07-9D5858C1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68AE2-4183-7EE3-EA4A-3D057AD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70653-0EF8-98B2-75C5-CCAE173E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4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028B9-A83F-C33E-0DE8-1B67C746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B527B-8055-8758-C91B-F3A027C4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99CB2-3513-EE7A-1FE4-56B6B8E1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27C-BA18-35DF-C07A-BC86EEFE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1EBD-CA8D-CB8D-73D7-F8F3F3DD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99B9A-8F4A-0CEB-DACC-F4DE9B9F1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34FB-5640-C7F0-60E5-60E5ECC0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29E7-43D1-2AC5-75F9-54161C2D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2889-6469-80D8-A8DE-B7AABA85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FF4AA-1083-1ABD-46D7-A8BC90E4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D6F3C-442B-D4E7-4456-B002AEB0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5D61-F436-5F7E-E5A7-7FA47B73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E904-177D-B74F-BC0A-BD0EE801EE6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65C2-F28B-B6B6-5120-1151317CB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403F-352D-ADF3-8090-06FF61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500217-62FD-3440-C8CF-C2BFBE9E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8000"/>
          </a:blip>
          <a:stretch>
            <a:fillRect/>
          </a:stretch>
        </p:blipFill>
        <p:spPr>
          <a:xfrm>
            <a:off x="1711036" y="2087563"/>
            <a:ext cx="9144000" cy="2844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CF303A-AB76-3C93-8037-5D7454AFF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Logistic 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01434F-9B62-F5B6-9F07-C7C744AD9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Ishwar K Sethi</a:t>
            </a:r>
          </a:p>
        </p:txBody>
      </p:sp>
    </p:spTree>
    <p:extLst>
      <p:ext uri="{BB962C8B-B14F-4D97-AF65-F5344CB8AC3E}">
        <p14:creationId xmlns:p14="http://schemas.microsoft.com/office/powerpoint/2010/main" val="155198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11602-098D-5CCF-F94A-38E5FBA5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3D056-316D-2143-0E80-4DA03E02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Despite its name, the logistic regression model is for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and not for regression</a:t>
            </a:r>
          </a:p>
          <a:p>
            <a:r>
              <a:rPr lang="en-US" dirty="0"/>
              <a:t>To see why such a name, let’s look at the linear regression model:</a:t>
            </a:r>
          </a:p>
          <a:p>
            <a:pPr marL="0" indent="0">
              <a:buNone/>
            </a:pPr>
            <a:r>
              <a:rPr lang="en-US" dirty="0"/>
              <a:t> 	y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…………………… +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In regression, the dependent variable is a numerical variable. But let’s take the situation where the dependent variable is a categorical variable representing class labels, i.e., for example good vs bad customers</a:t>
            </a:r>
          </a:p>
          <a:p>
            <a:r>
              <a:rPr lang="en-US" dirty="0"/>
              <a:t>For such a situation, the dependent variable must remain between 0-1.</a:t>
            </a:r>
          </a:p>
        </p:txBody>
      </p:sp>
    </p:spTree>
    <p:extLst>
      <p:ext uri="{BB962C8B-B14F-4D97-AF65-F5344CB8AC3E}">
        <p14:creationId xmlns:p14="http://schemas.microsoft.com/office/powerpoint/2010/main" val="253508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5E506-1BDA-65FD-B844-3D1D65FB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C404B-FD72-7AC4-8886-9E85A388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following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quantity </a:t>
            </a:r>
            <a:r>
              <a:rPr lang="en-US" i="1" dirty="0"/>
              <a:t>p</a:t>
            </a:r>
            <a:r>
              <a:rPr lang="en-US" dirty="0"/>
              <a:t> will always lie in the range 0-1 and thus can be interpreted as the probability of outcome </a:t>
            </a:r>
            <a:r>
              <a:rPr lang="en-US" i="1" dirty="0"/>
              <a:t>y </a:t>
            </a:r>
            <a:r>
              <a:rPr lang="en-US" dirty="0"/>
              <a:t> being good or bad</a:t>
            </a:r>
          </a:p>
          <a:p>
            <a:r>
              <a:rPr lang="en-US" dirty="0"/>
              <a:t>The ratio </a:t>
            </a:r>
            <a:r>
              <a:rPr lang="en-US" i="1" dirty="0"/>
              <a:t>p/(1-p)</a:t>
            </a:r>
            <a:r>
              <a:rPr lang="en-US" dirty="0"/>
              <a:t> is called </a:t>
            </a:r>
            <a:r>
              <a:rPr lang="en-US" i="1" dirty="0"/>
              <a:t>odds.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6DE244-18C0-6CDE-62D0-B805664A1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61260"/>
              </p:ext>
            </p:extLst>
          </p:nvPr>
        </p:nvGraphicFramePr>
        <p:xfrm>
          <a:off x="1149927" y="2438400"/>
          <a:ext cx="29098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06400" progId="Equation.3">
                  <p:embed/>
                </p:oleObj>
              </mc:Choice>
              <mc:Fallback>
                <p:oleObj name="Equation" r:id="rId2" imgW="1193800" imgH="406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9927" y="2438400"/>
                        <a:ext cx="290988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52353-9C6D-6BCA-6487-A27D498F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A2911-9D35-06E6-7103-B4BA5ECF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977"/>
          </a:xfrm>
        </p:spPr>
        <p:txBody>
          <a:bodyPr/>
          <a:lstStyle/>
          <a:p>
            <a:r>
              <a:rPr lang="en-US" dirty="0"/>
              <a:t>Also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plotted function is known as logistic function.</a:t>
            </a:r>
          </a:p>
          <a:p>
            <a:r>
              <a:rPr lang="en-US" dirty="0"/>
              <a:t>Thus, the name 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3D33-9EA0-108A-66F4-C2260953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05" y="2379519"/>
            <a:ext cx="6794500" cy="7366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47A09320-3139-2ED2-CD07-D7384B2AA819}"/>
              </a:ext>
            </a:extLst>
          </p:cNvPr>
          <p:cNvSpPr/>
          <p:nvPr/>
        </p:nvSpPr>
        <p:spPr>
          <a:xfrm rot="16200000">
            <a:off x="6572249" y="2509404"/>
            <a:ext cx="498764" cy="18391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46271-F974-804D-CD8A-4602D93529F0}"/>
              </a:ext>
            </a:extLst>
          </p:cNvPr>
          <p:cNvSpPr txBox="1"/>
          <p:nvPr/>
        </p:nvSpPr>
        <p:spPr>
          <a:xfrm>
            <a:off x="6634594" y="3741880"/>
            <a:ext cx="3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0E15819-49F9-6890-794D-5227045B7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12" y="2747819"/>
            <a:ext cx="3567545" cy="29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4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Logistic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simple rewriting, we get: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log(p/(1-p)) = a</a:t>
            </a:r>
            <a:r>
              <a:rPr lang="en-US" i="1" baseline="-25000" dirty="0"/>
              <a:t>0</a:t>
            </a:r>
            <a:r>
              <a:rPr lang="en-US" i="1" dirty="0"/>
              <a:t> + a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 + a</a:t>
            </a:r>
            <a:r>
              <a:rPr lang="en-US" i="1" baseline="-25000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i="1" dirty="0"/>
              <a:t> +··· +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</a:p>
          <a:p>
            <a:r>
              <a:rPr lang="en-US" dirty="0"/>
              <a:t>This ratio is called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log odds</a:t>
            </a:r>
          </a:p>
          <a:p>
            <a:r>
              <a:rPr lang="en-US" dirty="0"/>
              <a:t>The parameters of the logistic model are determined using the </a:t>
            </a:r>
            <a:r>
              <a:rPr lang="en-US" i="1" dirty="0"/>
              <a:t>likelihood maximization-based cost function </a:t>
            </a:r>
            <a:r>
              <a:rPr lang="en-US" dirty="0"/>
              <a:t>optimized via </a:t>
            </a:r>
            <a:r>
              <a:rPr lang="en-US" i="1" dirty="0"/>
              <a:t>gradient search</a:t>
            </a:r>
          </a:p>
          <a:p>
            <a:r>
              <a:rPr lang="en-US" dirty="0"/>
              <a:t>Logistic regression results in a linear boundary</a:t>
            </a:r>
          </a:p>
        </p:txBody>
      </p:sp>
    </p:spTree>
    <p:extLst>
      <p:ext uri="{BB962C8B-B14F-4D97-AF65-F5344CB8AC3E}">
        <p14:creationId xmlns:p14="http://schemas.microsoft.com/office/powerpoint/2010/main" val="256415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C76B-96FD-F447-B395-D8772EBC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 using 2-D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DC616-7C49-084B-8A17-F8DCC39A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217928"/>
            <a:ext cx="7469945" cy="53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D9333-321B-3B48-B78D-A0482D85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91522"/>
            <a:ext cx="9144000" cy="46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71DB2-BECF-E448-AFE9-5164BE26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29" y="76200"/>
            <a:ext cx="7741920" cy="3720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C7753A-D72F-A54E-98D2-EA042A5A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11" y="3962400"/>
            <a:ext cx="7095978" cy="27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0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719C23-CC79-A445-8091-4B2DF692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2400"/>
            <a:ext cx="8095130" cy="6255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7ECBD-7EC9-1947-B1B3-6652DCF29DC4}"/>
              </a:ext>
            </a:extLst>
          </p:cNvPr>
          <p:cNvSpPr txBox="1"/>
          <p:nvPr/>
        </p:nvSpPr>
        <p:spPr>
          <a:xfrm>
            <a:off x="8458200" y="3276601"/>
            <a:ext cx="160020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Logistic regression is identical to a single neuron classifier with sigmoidal nonlinearity</a:t>
            </a:r>
          </a:p>
        </p:txBody>
      </p:sp>
    </p:spTree>
    <p:extLst>
      <p:ext uri="{BB962C8B-B14F-4D97-AF65-F5344CB8AC3E}">
        <p14:creationId xmlns:p14="http://schemas.microsoft.com/office/powerpoint/2010/main" val="285078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239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Equation</vt:lpstr>
      <vt:lpstr>Logistic Regression</vt:lpstr>
      <vt:lpstr>Logistic Regression</vt:lpstr>
      <vt:lpstr>Logistic Regression</vt:lpstr>
      <vt:lpstr>Logistic Regression</vt:lpstr>
      <vt:lpstr>Logistic Regression</vt:lpstr>
      <vt:lpstr>Python Example using 2-D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Ishwar Sethi</dc:creator>
  <cp:lastModifiedBy>Ishwar Sethi</cp:lastModifiedBy>
  <cp:revision>4</cp:revision>
  <dcterms:created xsi:type="dcterms:W3CDTF">2022-05-20T19:06:35Z</dcterms:created>
  <dcterms:modified xsi:type="dcterms:W3CDTF">2022-05-21T01:12:36Z</dcterms:modified>
</cp:coreProperties>
</file>