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258" r:id="rId5"/>
    <p:sldId id="274" r:id="rId6"/>
    <p:sldId id="260" r:id="rId7"/>
    <p:sldId id="275" r:id="rId8"/>
    <p:sldId id="276" r:id="rId9"/>
    <p:sldId id="268" r:id="rId10"/>
    <p:sldId id="269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3" d="100"/>
          <a:sy n="83" d="100"/>
        </p:scale>
        <p:origin x="6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2A511-8B92-6047-9E24-754C0556AFF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6662-8001-7842-8B46-AE5F7210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6FA72-7A93-45B7-8AC7-E1F67CEB682C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6662-8001-7842-8B46-AE5F7210A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B56C-AB81-4795-8F65-CC81FF70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B54C-3097-2A49-8F5F-59F0CDD2D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792C-D3F2-0ED2-F123-D20DDCEA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FE9A-618E-E01A-6A46-2582604F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0C35-39E0-AF9D-0852-2F99B523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D15-9022-5729-C473-B9838A9C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42C67-A8D7-814C-7431-00DCB029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0927-5108-95D3-9BFD-0FA5AF2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A137-5B5D-21F3-F005-365A35D7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FEC7-5FD6-3DC3-09BD-AF73FBDA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1147E-252E-4283-170C-98C3E29A9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814D-3829-65B1-4B38-89288269F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453C-AC28-1B82-7F3D-A9069AD5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9B5B-84AA-9078-5FD4-EFCFE413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D488-2826-ED3D-40A1-05260B6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9CE7-8035-8754-5B4E-9B3C3229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35"/>
            <a:ext cx="752060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F398-1458-877F-E21C-1DFC98EE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5C39-231B-C325-CF58-90C03596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AAAE-1AF7-554E-9503-23253032661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B36B-5F1F-F754-C9FC-BB933CBF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3CD0-3E31-93BE-55C1-431B786C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6FDB-3608-6443-9296-C1B754C5FC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9A554-F785-1676-C27D-D375EB21F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4400" y="29052"/>
            <a:ext cx="3657600" cy="1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3B24-CDC4-BB5B-40A8-EF8769DD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E9B4-2B52-B3ED-9E7D-3107D52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A44-BA81-F750-202C-1D89CE57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504B-C781-B2A3-327F-AC0F2A32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E801-8600-A808-EFBE-DA1CC428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AF7-1AEF-FB8B-77B0-FEAAA07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C774-0183-55C9-35B6-770CD1E5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FCEB-2587-0CC4-B4EC-CAC22891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EF20-C7F0-532D-7F72-1C7E083D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003B-1142-FDF1-AD22-80EFE76E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3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E44C-2597-3FD0-8FB7-50CC832F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C933-8709-BAE7-230B-A3DEC49A3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3C06-9945-D0B4-8185-267035D9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0B35-E140-508E-473D-8B76A16C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8D69-E05A-492E-2498-162D950C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0F2-AA56-5965-38D8-7CB4CE1E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793C-5089-DE96-2433-297F1833F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B159D-97F7-BF55-8E09-D1C5A1B6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45C8-53E2-E20B-9CE2-02EC3C99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EF862-DD26-B8F4-17AF-6359A6EC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B70B2-AFE8-2D83-E004-67EE0DE3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2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D2A-AB15-CCC3-41FB-3D3FD6CB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6D0A-36B4-9AD8-136A-98FDA48D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0FD4-DE03-F2C9-49C6-C6E0CAE5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5CCA-7B52-B77F-C496-38A8E9BCD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E1A84-1020-2852-8207-1738AD318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C7C23-5524-A69C-7504-C340656E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AA26C-8E62-309D-FFC4-AF2032F1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899AA-B9A5-59BB-D544-BFCDEF3B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3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6F49-25CF-D830-3F27-85E0B355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B41DF-9FC0-2D23-9A07-9D5858C1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68AE2-4183-7EE3-EA4A-3D057A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70653-0EF8-98B2-75C5-CCAE173E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6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28B9-A83F-C33E-0DE8-1B67C746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527B-8055-8758-C91B-F3A027C4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99CB2-3513-EE7A-1FE4-56B6B8E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B7C0-9833-B754-5C09-8B6659E2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5FC2-914E-3928-E06C-F329EA43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B932-D971-A695-E09B-B784831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9B56-44A9-5A80-7E3F-71766BD1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D159-4BF2-65DD-ED50-2180551E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49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27C-BA18-35DF-C07A-BC86EEFE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1EBD-CA8D-CB8D-73D7-F8F3F3DD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99B9A-8F4A-0CEB-DACC-F4DE9B9F1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34FB-5640-C7F0-60E5-60E5ECC0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29E7-43D1-2AC5-75F9-54161C2D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2889-6469-80D8-A8DE-B7AABA8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9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661-FE6B-9FB5-7D0A-55B62CBE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E6DEA-1C96-183F-7D63-DE21305F0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91E60-153F-F257-E7D8-28DC6395D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6A194-DB68-13F9-A9CB-45E66E5F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91CA-66B2-2629-DB53-4BF19EF6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4925-852D-8F0A-592C-AEE7CDE1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BCDB-8622-9BA3-4AE9-C0FC3688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8FD2-2559-4C15-1176-2E522E8D2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A7FA-7ED5-26F6-DE53-208D711D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6F97-F2E0-0B0D-18D4-EF6FD1F6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1A5FA-0947-DB38-7D52-920206E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9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83781-666A-8587-33E2-0FC201E2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793A1-50FA-7FE2-EA47-49B04417D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567C-8A7B-8EB3-71F2-05DAC147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124C-ACD0-8CCB-39C0-61E342B3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4E4C-7AE9-8402-B352-730502E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386D-CBAA-484D-5BB8-D21E7F25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0A4B-D7A0-2CB6-3D1E-3E09B657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62ED-E4BE-923E-6718-D8DEBA79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4124-9D7E-3C54-1483-03F5BA3C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05D6-36A3-3C5E-9026-F2A988C4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3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7E29-82D7-2859-9E94-51CB582C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2A2E-C0AB-0BFD-1B0E-A4B0AAD7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F7E09-2B63-841B-B75E-EB5B8B64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F60D2-441E-A247-8F92-3CE76844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D33B-010E-06A4-0EAD-67E6935B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A9D40-535B-AFB5-3F88-F1B802B3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6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DB4B-768E-0B22-8174-917EFD2C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CD1B-02CC-A7B2-6CB5-8C2EF4D8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19562-9559-B60C-F7DE-072E42E6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BDB43-4EA3-F61A-E26F-86B17AB82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C8A90-CE34-7D81-36AA-6736D8873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E9F0D-0EB0-D49D-73FF-94E3E5F2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49ADC-5A0D-7DD0-EBB7-27A0C975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1CBC-FB8C-5009-DE8D-29E9099C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F2F-F8AA-1A4F-8F39-5F06EE69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84F43-6A59-8DF7-19B5-9011E174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0A1B2-6244-80B5-4908-B08FC7B9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2DEF4-2A60-34EA-87BB-FDCAC283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3B14D-48D2-0B48-E213-028F603B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B7444-B625-34A4-6B41-A2619443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AC129-EB70-B499-80B3-0DA868C1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F1ED-B566-D918-5FD7-4CCF8C19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268A-7316-DD04-31DC-45A0D43E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8D11-EBE9-2F36-22EF-84F85B0D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81558-C564-C582-3B91-78B089D1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4BB5-A1E5-E9DD-D462-E4B2A7B6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15591-55AA-772B-8D89-07C9C554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92E2-280B-BE65-C22F-1419BD01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90DE8-795D-D1EE-BE53-AA91188E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38A0F-B6FC-986C-B1EF-6F9B37EFA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3391-3F9B-F016-B2F3-B098EF82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0ED0-B2CF-BAD6-1017-398235A2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80C72-18D1-4BCD-EFA3-D381E67D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70FBE-813E-7071-76A6-7D136254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684E0-B8D4-D27B-75C8-778337CC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6B7E-65C8-6FEC-B2C0-864B98728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3203-0E56-AA44-ACBD-143CC331BDE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90921-390D-4838-5C18-2B19A26B7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241F-9C14-6A00-D760-620759A6E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40E6-19B5-CC45-A704-EBB607B04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FF4AA-1083-1ABD-46D7-A8BC90E4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D6F3C-442B-D4E7-4456-B002AEB0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5D61-F436-5F7E-E5A7-7FA47B734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E904-177D-B74F-BC0A-BD0EE801EE6E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65C2-F28B-B6B6-5120-1151317CB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403F-352D-ADF3-8090-06FF61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3422-FC26-EB47-99C0-E60763060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5B6F9-E5BB-15D1-5FE6-C37940C6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8000"/>
          </a:blip>
          <a:stretch>
            <a:fillRect/>
          </a:stretch>
        </p:blipFill>
        <p:spPr>
          <a:xfrm>
            <a:off x="1922702" y="2087563"/>
            <a:ext cx="9144000" cy="284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BCEA2F-1CE9-AE45-AC4C-F1C6E03B9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9FE16-6E6E-D846-A0BC-30280FAC4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Ishwar K Sethi</a:t>
            </a:r>
          </a:p>
        </p:txBody>
      </p:sp>
    </p:spTree>
    <p:extLst>
      <p:ext uri="{BB962C8B-B14F-4D97-AF65-F5344CB8AC3E}">
        <p14:creationId xmlns:p14="http://schemas.microsoft.com/office/powerpoint/2010/main" val="257548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Example (1)</a:t>
            </a:r>
          </a:p>
        </p:txBody>
      </p:sp>
      <p:pic>
        <p:nvPicPr>
          <p:cNvPr id="4" name="Picture 3" descr="Screen Shot 2015-03-09 at 9.4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77" y="1535581"/>
            <a:ext cx="4573801" cy="2728387"/>
          </a:xfrm>
          <a:prstGeom prst="rect">
            <a:avLst/>
          </a:prstGeom>
        </p:spPr>
      </p:pic>
      <p:pic>
        <p:nvPicPr>
          <p:cNvPr id="5" name="Picture 4" descr="Screen Shot 2015-03-09 at 9.46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61" y="3455643"/>
            <a:ext cx="4417631" cy="30786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32579" y="1972352"/>
            <a:ext cx="315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two-dimensional space with patterns from two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069" y="4707255"/>
            <a:ext cx="3157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Mapped three-dimensional space with z</a:t>
            </a:r>
            <a:r>
              <a:rPr lang="en-US" baseline="-25000" dirty="0"/>
              <a:t>1</a:t>
            </a:r>
            <a:r>
              <a:rPr lang="en-US" dirty="0"/>
              <a:t>=x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, z</a:t>
            </a:r>
            <a:r>
              <a:rPr lang="en-US" baseline="-25000" dirty="0"/>
              <a:t>2</a:t>
            </a:r>
            <a:r>
              <a:rPr lang="en-US" dirty="0"/>
              <a:t>= √2x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, and z</a:t>
            </a:r>
            <a:r>
              <a:rPr lang="en-US" baseline="-25000" dirty="0"/>
              <a:t>3</a:t>
            </a:r>
            <a:r>
              <a:rPr lang="en-US" dirty="0"/>
              <a:t>=x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. The data is linearly separable in this space.</a:t>
            </a:r>
          </a:p>
        </p:txBody>
      </p:sp>
    </p:spTree>
    <p:extLst>
      <p:ext uri="{BB962C8B-B14F-4D97-AF65-F5344CB8AC3E}">
        <p14:creationId xmlns:p14="http://schemas.microsoft.com/office/powerpoint/2010/main" val="24597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Examples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86064" y="2065693"/>
          <a:ext cx="4558215" cy="118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406400" progId="Equation.3">
                  <p:embed/>
                </p:oleObj>
              </mc:Choice>
              <mc:Fallback>
                <p:oleObj name="Equation" r:id="rId2" imgW="1562100" imgH="406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6064" y="2065693"/>
                        <a:ext cx="4558215" cy="1185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04799" y="3350718"/>
            <a:ext cx="640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stands for Euclidean distance; sigma a parameter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86064" y="4432300"/>
          <a:ext cx="4371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241300" progId="Equation.3">
                  <p:embed/>
                </p:oleObj>
              </mc:Choice>
              <mc:Fallback>
                <p:oleObj name="Equation" r:id="rId4" imgW="1498600" imgH="2413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6064" y="4432300"/>
                        <a:ext cx="437197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90925" y="5439708"/>
            <a:ext cx="640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(called </a:t>
            </a:r>
            <a:r>
              <a:rPr lang="en-US" i="1" dirty="0"/>
              <a:t>gain</a:t>
            </a:r>
            <a:r>
              <a:rPr lang="en-US" dirty="0"/>
              <a:t>) and theta (called </a:t>
            </a:r>
            <a:r>
              <a:rPr lang="en-US" i="1" dirty="0"/>
              <a:t>threshold</a:t>
            </a:r>
            <a:r>
              <a:rPr lang="en-US" dirty="0"/>
              <a:t>) are parameters. It does not satisfy the Mercer condition for all parameter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4015" y="1492414"/>
            <a:ext cx="3701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Gaussian Radial Basis Function Kernel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97396" y="4064642"/>
            <a:ext cx="15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Sigmoid Kernel</a:t>
            </a:r>
          </a:p>
        </p:txBody>
      </p:sp>
    </p:spTree>
    <p:extLst>
      <p:ext uri="{BB962C8B-B14F-4D97-AF65-F5344CB8AC3E}">
        <p14:creationId xmlns:p14="http://schemas.microsoft.com/office/powerpoint/2010/main" val="25743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524000" y="0"/>
            <a:ext cx="9142982" cy="948474"/>
          </a:xfrm>
          <a:custGeom>
            <a:avLst/>
            <a:gdLst>
              <a:gd name="connsiteX0" fmla="*/ 0 w 4608000"/>
              <a:gd name="connsiteY0" fmla="*/ 421544 h 421544"/>
              <a:gd name="connsiteX1" fmla="*/ 4608000 w 4608000"/>
              <a:gd name="connsiteY1" fmla="*/ 421544 h 421544"/>
              <a:gd name="connsiteX2" fmla="*/ 4608000 w 4608000"/>
              <a:gd name="connsiteY2" fmla="*/ 0 h 421544"/>
              <a:gd name="connsiteX3" fmla="*/ 0 w 4608000"/>
              <a:gd name="connsiteY3" fmla="*/ 0 h 421544"/>
              <a:gd name="connsiteX4" fmla="*/ 0 w 4608000"/>
              <a:gd name="connsiteY4" fmla="*/ 421544 h 42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0" h="421544">
                <a:moveTo>
                  <a:pt x="0" y="421544"/>
                </a:moveTo>
                <a:lnTo>
                  <a:pt x="4608000" y="421544"/>
                </a:lnTo>
                <a:lnTo>
                  <a:pt x="4608000" y="0"/>
                </a:lnTo>
                <a:lnTo>
                  <a:pt x="0" y="0"/>
                </a:lnTo>
                <a:lnTo>
                  <a:pt x="0" y="421544"/>
                </a:lnTo>
              </a:path>
            </a:pathLst>
          </a:custGeom>
          <a:solidFill>
            <a:srgbClr val="AC864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24000" y="7485677"/>
            <a:ext cx="2742922" cy="290329"/>
          </a:xfrm>
          <a:custGeom>
            <a:avLst/>
            <a:gdLst>
              <a:gd name="connsiteX0" fmla="*/ 0 w 1382414"/>
              <a:gd name="connsiteY0" fmla="*/ 129035 h 129035"/>
              <a:gd name="connsiteX1" fmla="*/ 1382414 w 1382414"/>
              <a:gd name="connsiteY1" fmla="*/ 129035 h 129035"/>
              <a:gd name="connsiteX2" fmla="*/ 1382414 w 1382414"/>
              <a:gd name="connsiteY2" fmla="*/ 0 h 129035"/>
              <a:gd name="connsiteX3" fmla="*/ 0 w 1382414"/>
              <a:gd name="connsiteY3" fmla="*/ 0 h 129035"/>
              <a:gd name="connsiteX4" fmla="*/ 0 w 1382414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2414" h="129035">
                <a:moveTo>
                  <a:pt x="0" y="129035"/>
                </a:moveTo>
                <a:lnTo>
                  <a:pt x="1382414" y="129035"/>
                </a:lnTo>
                <a:lnTo>
                  <a:pt x="1382414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66922" y="7485677"/>
            <a:ext cx="3657137" cy="290329"/>
          </a:xfrm>
          <a:custGeom>
            <a:avLst/>
            <a:gdLst>
              <a:gd name="connsiteX0" fmla="*/ 0 w 1843172"/>
              <a:gd name="connsiteY0" fmla="*/ 129035 h 129035"/>
              <a:gd name="connsiteX1" fmla="*/ 1843172 w 1843172"/>
              <a:gd name="connsiteY1" fmla="*/ 129035 h 129035"/>
              <a:gd name="connsiteX2" fmla="*/ 1843172 w 1843172"/>
              <a:gd name="connsiteY2" fmla="*/ 0 h 129035"/>
              <a:gd name="connsiteX3" fmla="*/ 0 w 1843172"/>
              <a:gd name="connsiteY3" fmla="*/ 0 h 129035"/>
              <a:gd name="connsiteX4" fmla="*/ 0 w 1843172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3172" h="129035">
                <a:moveTo>
                  <a:pt x="0" y="129035"/>
                </a:moveTo>
                <a:lnTo>
                  <a:pt x="1843172" y="129035"/>
                </a:lnTo>
                <a:lnTo>
                  <a:pt x="1843172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7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924060" y="7485677"/>
            <a:ext cx="2102846" cy="290329"/>
          </a:xfrm>
          <a:custGeom>
            <a:avLst/>
            <a:gdLst>
              <a:gd name="connsiteX0" fmla="*/ 0 w 1059820"/>
              <a:gd name="connsiteY0" fmla="*/ 129035 h 129035"/>
              <a:gd name="connsiteX1" fmla="*/ 1059820 w 1059820"/>
              <a:gd name="connsiteY1" fmla="*/ 129035 h 129035"/>
              <a:gd name="connsiteX2" fmla="*/ 1059820 w 1059820"/>
              <a:gd name="connsiteY2" fmla="*/ 0 h 129035"/>
              <a:gd name="connsiteX3" fmla="*/ 0 w 1059820"/>
              <a:gd name="connsiteY3" fmla="*/ 0 h 129035"/>
              <a:gd name="connsiteX4" fmla="*/ 0 w 1059820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9820" h="129035">
                <a:moveTo>
                  <a:pt x="0" y="129035"/>
                </a:moveTo>
                <a:lnTo>
                  <a:pt x="1059820" y="129035"/>
                </a:lnTo>
                <a:lnTo>
                  <a:pt x="1059820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026906" y="7485675"/>
            <a:ext cx="640076" cy="290329"/>
          </a:xfrm>
          <a:custGeom>
            <a:avLst/>
            <a:gdLst>
              <a:gd name="connsiteX0" fmla="*/ 0 w 322594"/>
              <a:gd name="connsiteY0" fmla="*/ 129035 h 129035"/>
              <a:gd name="connsiteX1" fmla="*/ 322593 w 322594"/>
              <a:gd name="connsiteY1" fmla="*/ 129035 h 129035"/>
              <a:gd name="connsiteX2" fmla="*/ 322593 w 322594"/>
              <a:gd name="connsiteY2" fmla="*/ 0 h 129035"/>
              <a:gd name="connsiteX3" fmla="*/ 0 w 322594"/>
              <a:gd name="connsiteY3" fmla="*/ 0 h 129035"/>
              <a:gd name="connsiteX4" fmla="*/ 0 w 322594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2594" h="129035">
                <a:moveTo>
                  <a:pt x="0" y="129035"/>
                </a:moveTo>
                <a:lnTo>
                  <a:pt x="322593" y="129035"/>
                </a:lnTo>
                <a:lnTo>
                  <a:pt x="322593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1725590" y="371475"/>
            <a:ext cx="6227346" cy="494028"/>
          </a:xfrm>
          <a:prstGeom prst="rect">
            <a:avLst/>
          </a:prstGeom>
          <a:noFill/>
        </p:spPr>
        <p:txBody>
          <a:bodyPr wrap="none" lIns="0" tIns="0" rIns="0" bIns="95550" rtlCol="0">
            <a:spAutoFit/>
          </a:bodyPr>
          <a:lstStyle/>
          <a:p>
            <a:pPr>
              <a:lnSpc>
                <a:spcPts val="3135"/>
              </a:lnSpc>
              <a:tabLst>
                <a:tab pos="716627" algn="l"/>
                <a:tab pos="1327087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Support Vector Machine (SVM)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57400" y="1447800"/>
            <a:ext cx="8229600" cy="108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Which of the linear boundaries is better?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81400" y="2667000"/>
            <a:ext cx="4081462" cy="3124200"/>
            <a:chOff x="2471738" y="2743200"/>
            <a:chExt cx="4081462" cy="3124200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2606675" y="2825750"/>
              <a:ext cx="0" cy="3041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V="1">
              <a:off x="2471738" y="5751513"/>
              <a:ext cx="408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3646488" y="35814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3071813" y="39385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3224213" y="4484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2843213" y="4941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3376613" y="3341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>
              <a:off x="2843213" y="4256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2995613" y="4408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3"/>
            <p:cNvSpPr>
              <a:spLocks noChangeArrowheads="1"/>
            </p:cNvSpPr>
            <p:nvPr/>
          </p:nvSpPr>
          <p:spPr bwMode="auto">
            <a:xfrm>
              <a:off x="3757613" y="4027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4659313" y="40147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4291013" y="4941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16"/>
            <p:cNvSpPr>
              <a:spLocks noChangeArrowheads="1"/>
            </p:cNvSpPr>
            <p:nvPr/>
          </p:nvSpPr>
          <p:spPr bwMode="auto">
            <a:xfrm>
              <a:off x="5281613" y="49418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17"/>
            <p:cNvSpPr>
              <a:spLocks noChangeArrowheads="1"/>
            </p:cNvSpPr>
            <p:nvPr/>
          </p:nvSpPr>
          <p:spPr bwMode="auto">
            <a:xfrm>
              <a:off x="3973513" y="54625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>
              <a:off x="4595813" y="43322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9"/>
            <p:cNvSpPr>
              <a:spLocks noChangeArrowheads="1"/>
            </p:cNvSpPr>
            <p:nvPr/>
          </p:nvSpPr>
          <p:spPr bwMode="auto">
            <a:xfrm>
              <a:off x="3973513" y="47767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0"/>
            <p:cNvSpPr>
              <a:spLocks noChangeArrowheads="1"/>
            </p:cNvSpPr>
            <p:nvPr/>
          </p:nvSpPr>
          <p:spPr bwMode="auto">
            <a:xfrm>
              <a:off x="4672013" y="517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5357813" y="42560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2919413" y="3048000"/>
              <a:ext cx="2676525" cy="2427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23"/>
            <p:cNvSpPr>
              <a:spLocks noChangeArrowheads="1"/>
            </p:cNvSpPr>
            <p:nvPr/>
          </p:nvSpPr>
          <p:spPr bwMode="auto">
            <a:xfrm>
              <a:off x="3843338" y="27432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4"/>
            <p:cNvSpPr>
              <a:spLocks noChangeArrowheads="1"/>
            </p:cNvSpPr>
            <p:nvPr/>
          </p:nvSpPr>
          <p:spPr bwMode="auto">
            <a:xfrm>
              <a:off x="4452938" y="28194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25"/>
            <p:cNvSpPr>
              <a:spLocks noChangeArrowheads="1"/>
            </p:cNvSpPr>
            <p:nvPr/>
          </p:nvSpPr>
          <p:spPr bwMode="auto">
            <a:xfrm>
              <a:off x="5519738" y="35814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V="1">
              <a:off x="3071813" y="2743200"/>
              <a:ext cx="2143125" cy="2884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 flipV="1">
              <a:off x="2700338" y="3048000"/>
              <a:ext cx="2971800" cy="2286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V="1">
              <a:off x="3233738" y="2819400"/>
              <a:ext cx="1828800" cy="2895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 flipV="1">
              <a:off x="3005138" y="2743200"/>
              <a:ext cx="1828800" cy="2895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 flipV="1">
              <a:off x="2852738" y="2895600"/>
              <a:ext cx="2667000" cy="25908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64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524000" y="0"/>
            <a:ext cx="9142982" cy="948474"/>
          </a:xfrm>
          <a:custGeom>
            <a:avLst/>
            <a:gdLst>
              <a:gd name="connsiteX0" fmla="*/ 0 w 4608000"/>
              <a:gd name="connsiteY0" fmla="*/ 421544 h 421544"/>
              <a:gd name="connsiteX1" fmla="*/ 4608000 w 4608000"/>
              <a:gd name="connsiteY1" fmla="*/ 421544 h 421544"/>
              <a:gd name="connsiteX2" fmla="*/ 4608000 w 4608000"/>
              <a:gd name="connsiteY2" fmla="*/ 0 h 421544"/>
              <a:gd name="connsiteX3" fmla="*/ 0 w 4608000"/>
              <a:gd name="connsiteY3" fmla="*/ 0 h 421544"/>
              <a:gd name="connsiteX4" fmla="*/ 0 w 4608000"/>
              <a:gd name="connsiteY4" fmla="*/ 421544 h 42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0" h="421544">
                <a:moveTo>
                  <a:pt x="0" y="421544"/>
                </a:moveTo>
                <a:lnTo>
                  <a:pt x="4608000" y="421544"/>
                </a:lnTo>
                <a:lnTo>
                  <a:pt x="4608000" y="0"/>
                </a:lnTo>
                <a:lnTo>
                  <a:pt x="0" y="0"/>
                </a:lnTo>
                <a:lnTo>
                  <a:pt x="0" y="421544"/>
                </a:lnTo>
              </a:path>
            </a:pathLst>
          </a:custGeom>
          <a:solidFill>
            <a:srgbClr val="AC864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24000" y="7485677"/>
            <a:ext cx="2742922" cy="290329"/>
          </a:xfrm>
          <a:custGeom>
            <a:avLst/>
            <a:gdLst>
              <a:gd name="connsiteX0" fmla="*/ 0 w 1382414"/>
              <a:gd name="connsiteY0" fmla="*/ 129035 h 129035"/>
              <a:gd name="connsiteX1" fmla="*/ 1382414 w 1382414"/>
              <a:gd name="connsiteY1" fmla="*/ 129035 h 129035"/>
              <a:gd name="connsiteX2" fmla="*/ 1382414 w 1382414"/>
              <a:gd name="connsiteY2" fmla="*/ 0 h 129035"/>
              <a:gd name="connsiteX3" fmla="*/ 0 w 1382414"/>
              <a:gd name="connsiteY3" fmla="*/ 0 h 129035"/>
              <a:gd name="connsiteX4" fmla="*/ 0 w 1382414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2414" h="129035">
                <a:moveTo>
                  <a:pt x="0" y="129035"/>
                </a:moveTo>
                <a:lnTo>
                  <a:pt x="1382414" y="129035"/>
                </a:lnTo>
                <a:lnTo>
                  <a:pt x="1382414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66922" y="7485677"/>
            <a:ext cx="3657137" cy="290329"/>
          </a:xfrm>
          <a:custGeom>
            <a:avLst/>
            <a:gdLst>
              <a:gd name="connsiteX0" fmla="*/ 0 w 1843172"/>
              <a:gd name="connsiteY0" fmla="*/ 129035 h 129035"/>
              <a:gd name="connsiteX1" fmla="*/ 1843172 w 1843172"/>
              <a:gd name="connsiteY1" fmla="*/ 129035 h 129035"/>
              <a:gd name="connsiteX2" fmla="*/ 1843172 w 1843172"/>
              <a:gd name="connsiteY2" fmla="*/ 0 h 129035"/>
              <a:gd name="connsiteX3" fmla="*/ 0 w 1843172"/>
              <a:gd name="connsiteY3" fmla="*/ 0 h 129035"/>
              <a:gd name="connsiteX4" fmla="*/ 0 w 1843172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3172" h="129035">
                <a:moveTo>
                  <a:pt x="0" y="129035"/>
                </a:moveTo>
                <a:lnTo>
                  <a:pt x="1843172" y="129035"/>
                </a:lnTo>
                <a:lnTo>
                  <a:pt x="1843172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7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924060" y="7485677"/>
            <a:ext cx="2102846" cy="290329"/>
          </a:xfrm>
          <a:custGeom>
            <a:avLst/>
            <a:gdLst>
              <a:gd name="connsiteX0" fmla="*/ 0 w 1059820"/>
              <a:gd name="connsiteY0" fmla="*/ 129035 h 129035"/>
              <a:gd name="connsiteX1" fmla="*/ 1059820 w 1059820"/>
              <a:gd name="connsiteY1" fmla="*/ 129035 h 129035"/>
              <a:gd name="connsiteX2" fmla="*/ 1059820 w 1059820"/>
              <a:gd name="connsiteY2" fmla="*/ 0 h 129035"/>
              <a:gd name="connsiteX3" fmla="*/ 0 w 1059820"/>
              <a:gd name="connsiteY3" fmla="*/ 0 h 129035"/>
              <a:gd name="connsiteX4" fmla="*/ 0 w 1059820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9820" h="129035">
                <a:moveTo>
                  <a:pt x="0" y="129035"/>
                </a:moveTo>
                <a:lnTo>
                  <a:pt x="1059820" y="129035"/>
                </a:lnTo>
                <a:lnTo>
                  <a:pt x="1059820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026906" y="7485675"/>
            <a:ext cx="640076" cy="290329"/>
          </a:xfrm>
          <a:custGeom>
            <a:avLst/>
            <a:gdLst>
              <a:gd name="connsiteX0" fmla="*/ 0 w 322594"/>
              <a:gd name="connsiteY0" fmla="*/ 129035 h 129035"/>
              <a:gd name="connsiteX1" fmla="*/ 322593 w 322594"/>
              <a:gd name="connsiteY1" fmla="*/ 129035 h 129035"/>
              <a:gd name="connsiteX2" fmla="*/ 322593 w 322594"/>
              <a:gd name="connsiteY2" fmla="*/ 0 h 129035"/>
              <a:gd name="connsiteX3" fmla="*/ 0 w 322594"/>
              <a:gd name="connsiteY3" fmla="*/ 0 h 129035"/>
              <a:gd name="connsiteX4" fmla="*/ 0 w 322594"/>
              <a:gd name="connsiteY4" fmla="*/ 129035 h 129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2594" h="129035">
                <a:moveTo>
                  <a:pt x="0" y="129035"/>
                </a:moveTo>
                <a:lnTo>
                  <a:pt x="322593" y="129035"/>
                </a:lnTo>
                <a:lnTo>
                  <a:pt x="322593" y="0"/>
                </a:lnTo>
                <a:lnTo>
                  <a:pt x="0" y="0"/>
                </a:lnTo>
                <a:lnTo>
                  <a:pt x="0" y="129035"/>
                </a:lnTo>
              </a:path>
            </a:pathLst>
          </a:custGeom>
          <a:solidFill>
            <a:srgbClr val="99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1725590" y="371475"/>
            <a:ext cx="6227346" cy="494028"/>
          </a:xfrm>
          <a:prstGeom prst="rect">
            <a:avLst/>
          </a:prstGeom>
          <a:noFill/>
        </p:spPr>
        <p:txBody>
          <a:bodyPr wrap="none" lIns="0" tIns="0" rIns="0" bIns="95550" rtlCol="0">
            <a:spAutoFit/>
          </a:bodyPr>
          <a:lstStyle/>
          <a:p>
            <a:pPr>
              <a:lnSpc>
                <a:spcPts val="3135"/>
              </a:lnSpc>
              <a:tabLst>
                <a:tab pos="716627" algn="l"/>
                <a:tab pos="1327087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Support Vector Machine (SVM)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57400" y="1295400"/>
            <a:ext cx="8229600" cy="108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/>
              <a:t>Why not look for a “fat line” to provide for some margin across the decision boundary?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2286001"/>
            <a:ext cx="6619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8458200" y="4572000"/>
            <a:ext cx="167640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Support vectors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8229600" y="4038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7620000" y="4724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7239000" y="3810000"/>
            <a:ext cx="1143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0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85900"/>
            <a:ext cx="86487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Distance from example </a:t>
            </a:r>
            <a:r>
              <a:rPr lang="en-US" sz="2400" b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to the separator is </a:t>
            </a:r>
          </a:p>
          <a:p>
            <a:pPr eaLnBrk="1" hangingPunct="1"/>
            <a:r>
              <a:rPr lang="en-US" sz="2400" dirty="0"/>
              <a:t>Examples closest to the hyperplane are </a:t>
            </a:r>
            <a:r>
              <a:rPr lang="en-US" sz="2400" b="1" i="1" dirty="0"/>
              <a:t>support vectors</a:t>
            </a:r>
            <a:r>
              <a:rPr lang="en-US" sz="2400" dirty="0"/>
              <a:t>. </a:t>
            </a:r>
          </a:p>
          <a:p>
            <a:pPr eaLnBrk="1" hangingPunct="1"/>
            <a:r>
              <a:rPr lang="en-US" sz="2400" b="1" i="1" dirty="0"/>
              <a:t>Margin</a:t>
            </a:r>
            <a:r>
              <a:rPr lang="en-US" sz="2400" dirty="0"/>
              <a:t> </a:t>
            </a:r>
            <a:r>
              <a:rPr lang="el-GR" sz="2400" i="1" dirty="0">
                <a:cs typeface="Times New Roman" pitchFamily="18" charset="0"/>
              </a:rPr>
              <a:t>ρ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of the separator is the distance between support vectors.</a:t>
            </a:r>
          </a:p>
          <a:p>
            <a:pPr eaLnBrk="1" hangingPunct="1"/>
            <a:endParaRPr lang="en-US" dirty="0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AutoShape 6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AutoShape 8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AutoShape 11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AutoShape 12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3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AutoShape 14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5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AutoShape 16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7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AutoShape 18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19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0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AutoShape 21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AutoShape 24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Line 33"/>
          <p:cNvSpPr>
            <a:spLocks noChangeShapeType="1"/>
          </p:cNvSpPr>
          <p:nvPr/>
        </p:nvSpPr>
        <p:spPr bwMode="auto">
          <a:xfrm>
            <a:off x="5505450" y="3340100"/>
            <a:ext cx="762000" cy="615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Line 34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36"/>
          <p:cNvGraphicFramePr>
            <a:graphicFrameLocks noChangeAspect="1"/>
          </p:cNvGraphicFramePr>
          <p:nvPr/>
        </p:nvGraphicFramePr>
        <p:xfrm>
          <a:off x="7952937" y="1365250"/>
          <a:ext cx="13985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469800" progId="Equation.3">
                  <p:embed/>
                </p:oleObj>
              </mc:Choice>
              <mc:Fallback>
                <p:oleObj name="Equation" r:id="rId3" imgW="901440" imgH="469800" progId="Equation.3">
                  <p:embed/>
                  <p:pic>
                    <p:nvPicPr>
                      <p:cNvPr id="102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2937" y="1365250"/>
                        <a:ext cx="13985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Text Box 37"/>
          <p:cNvSpPr txBox="1">
            <a:spLocks noChangeArrowheads="1"/>
          </p:cNvSpPr>
          <p:nvPr/>
        </p:nvSpPr>
        <p:spPr bwMode="auto">
          <a:xfrm>
            <a:off x="5610225" y="3476625"/>
            <a:ext cx="4953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r</a:t>
            </a:r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11" name="Oval 39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12" name="Oval 40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41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8" name="Line 42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5" name="Line 43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6" name="Line 44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917" name="Line 45"/>
          <p:cNvSpPr>
            <a:spLocks noChangeShapeType="1"/>
          </p:cNvSpPr>
          <p:nvPr/>
        </p:nvSpPr>
        <p:spPr bwMode="auto">
          <a:xfrm>
            <a:off x="6457950" y="3143250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2" name="Text Box 46"/>
          <p:cNvSpPr txBox="1">
            <a:spLocks noChangeArrowheads="1"/>
          </p:cNvSpPr>
          <p:nvPr/>
        </p:nvSpPr>
        <p:spPr bwMode="auto">
          <a:xfrm>
            <a:off x="6534150" y="2819400"/>
            <a:ext cx="1143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i="1"/>
              <a:t>ρ</a:t>
            </a:r>
            <a:endParaRPr lang="en-US" i="1"/>
          </a:p>
        </p:txBody>
      </p:sp>
      <p:sp>
        <p:nvSpPr>
          <p:cNvPr id="39" name="Freeform 3"/>
          <p:cNvSpPr/>
          <p:nvPr/>
        </p:nvSpPr>
        <p:spPr>
          <a:xfrm>
            <a:off x="1524000" y="0"/>
            <a:ext cx="9142982" cy="948474"/>
          </a:xfrm>
          <a:custGeom>
            <a:avLst/>
            <a:gdLst>
              <a:gd name="connsiteX0" fmla="*/ 0 w 4608000"/>
              <a:gd name="connsiteY0" fmla="*/ 421544 h 421544"/>
              <a:gd name="connsiteX1" fmla="*/ 4608000 w 4608000"/>
              <a:gd name="connsiteY1" fmla="*/ 421544 h 421544"/>
              <a:gd name="connsiteX2" fmla="*/ 4608000 w 4608000"/>
              <a:gd name="connsiteY2" fmla="*/ 0 h 421544"/>
              <a:gd name="connsiteX3" fmla="*/ 0 w 4608000"/>
              <a:gd name="connsiteY3" fmla="*/ 0 h 421544"/>
              <a:gd name="connsiteX4" fmla="*/ 0 w 4608000"/>
              <a:gd name="connsiteY4" fmla="*/ 421544 h 42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0" h="421544">
                <a:moveTo>
                  <a:pt x="0" y="421544"/>
                </a:moveTo>
                <a:lnTo>
                  <a:pt x="4608000" y="421544"/>
                </a:lnTo>
                <a:lnTo>
                  <a:pt x="4608000" y="0"/>
                </a:lnTo>
                <a:lnTo>
                  <a:pt x="0" y="0"/>
                </a:lnTo>
                <a:lnTo>
                  <a:pt x="0" y="421544"/>
                </a:lnTo>
              </a:path>
            </a:pathLst>
          </a:custGeom>
          <a:solidFill>
            <a:srgbClr val="AC864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1"/>
          <p:cNvSpPr txBox="1"/>
          <p:nvPr/>
        </p:nvSpPr>
        <p:spPr>
          <a:xfrm>
            <a:off x="1725590" y="371475"/>
            <a:ext cx="6227346" cy="494028"/>
          </a:xfrm>
          <a:prstGeom prst="rect">
            <a:avLst/>
          </a:prstGeom>
          <a:noFill/>
        </p:spPr>
        <p:txBody>
          <a:bodyPr wrap="none" lIns="0" tIns="0" rIns="0" bIns="95550" rtlCol="0">
            <a:spAutoFit/>
          </a:bodyPr>
          <a:lstStyle/>
          <a:p>
            <a:pPr>
              <a:lnSpc>
                <a:spcPts val="3135"/>
              </a:lnSpc>
              <a:tabLst>
                <a:tab pos="716627" algn="l"/>
                <a:tab pos="1327087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Support Vector Machine (SVM)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1905000" y="3505200"/>
            <a:ext cx="1981200" cy="1219200"/>
          </a:xfrm>
          <a:prstGeom prst="wedgeRoundRectCallout">
            <a:avLst>
              <a:gd name="adj1" fmla="val 50962"/>
              <a:gd name="adj2" fmla="val 88691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Intuitively, maximizing the margin is good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8077200" y="3429000"/>
            <a:ext cx="2209800" cy="1524000"/>
          </a:xfrm>
          <a:prstGeom prst="wedgeRoundRectCallout">
            <a:avLst>
              <a:gd name="adj1" fmla="val -49404"/>
              <a:gd name="adj2" fmla="val 104167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Training examples other than support vectors are not important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3ACCF-C9F7-D6CB-58AB-DA80F7B11AE0}"/>
              </a:ext>
            </a:extLst>
          </p:cNvPr>
          <p:cNvSpPr txBox="1"/>
          <p:nvPr/>
        </p:nvSpPr>
        <p:spPr>
          <a:xfrm>
            <a:off x="766763" y="55263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i="1" dirty="0">
                <a:cs typeface="Times New Roman" pitchFamily="18" charset="0"/>
              </a:rPr>
              <a:t>ρ</a:t>
            </a:r>
            <a:r>
              <a:rPr lang="en-US" sz="1800" b="0" i="0" u="none" strike="noStrike" baseline="0" dirty="0">
                <a:latin typeface="CMMI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= 1</a:t>
            </a:r>
            <a:r>
              <a:rPr lang="en-US" sz="1800" b="0" i="0" u="none" strike="noStrike" baseline="0" dirty="0">
                <a:latin typeface="CMMI10"/>
              </a:rPr>
              <a:t>/</a:t>
            </a:r>
            <a:r>
              <a:rPr lang="en-US" dirty="0">
                <a:latin typeface="CMSY10"/>
              </a:rPr>
              <a:t>||</a:t>
            </a:r>
            <a:r>
              <a:rPr lang="en-US" sz="1800" b="1" i="0" u="none" strike="noStrike" baseline="0" dirty="0">
                <a:latin typeface="CMBX10"/>
              </a:rPr>
              <a:t>w</a:t>
            </a:r>
            <a:r>
              <a:rPr lang="en-US" dirty="0">
                <a:latin typeface="CMSY10"/>
              </a:rPr>
              <a:t>||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83763"/>
      </p:ext>
    </p:extLst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0" grpId="0" animBg="1"/>
      <p:bldP spid="207911" grpId="0" animBg="1"/>
      <p:bldP spid="207912" grpId="0" animBg="1"/>
      <p:bldP spid="207915" grpId="0" animBg="1"/>
      <p:bldP spid="207916" grpId="0" animBg="1"/>
      <p:bldP spid="2079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1525018" y="0"/>
            <a:ext cx="9142982" cy="948474"/>
          </a:xfrm>
          <a:custGeom>
            <a:avLst/>
            <a:gdLst>
              <a:gd name="connsiteX0" fmla="*/ 0 w 4608000"/>
              <a:gd name="connsiteY0" fmla="*/ 421544 h 421544"/>
              <a:gd name="connsiteX1" fmla="*/ 4608000 w 4608000"/>
              <a:gd name="connsiteY1" fmla="*/ 421544 h 421544"/>
              <a:gd name="connsiteX2" fmla="*/ 4608000 w 4608000"/>
              <a:gd name="connsiteY2" fmla="*/ 0 h 421544"/>
              <a:gd name="connsiteX3" fmla="*/ 0 w 4608000"/>
              <a:gd name="connsiteY3" fmla="*/ 0 h 421544"/>
              <a:gd name="connsiteX4" fmla="*/ 0 w 4608000"/>
              <a:gd name="connsiteY4" fmla="*/ 421544 h 42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0" h="421544">
                <a:moveTo>
                  <a:pt x="0" y="421544"/>
                </a:moveTo>
                <a:lnTo>
                  <a:pt x="4608000" y="421544"/>
                </a:lnTo>
                <a:lnTo>
                  <a:pt x="4608000" y="0"/>
                </a:lnTo>
                <a:lnTo>
                  <a:pt x="0" y="0"/>
                </a:lnTo>
                <a:lnTo>
                  <a:pt x="0" y="421544"/>
                </a:lnTo>
              </a:path>
            </a:pathLst>
          </a:custGeom>
          <a:solidFill>
            <a:srgbClr val="AC864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>
              <a:lnSpc>
                <a:spcPts val="3135"/>
              </a:lnSpc>
              <a:tabLst>
                <a:tab pos="716627" algn="l"/>
                <a:tab pos="1327087" algn="l"/>
              </a:tabLst>
            </a:pPr>
            <a:r>
              <a:rPr lang="en-US" altLang="zh-CN" sz="32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Linear SVM (How to find the support vectors?)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00BF3-0DC8-5CB5-39B6-81556C12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0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support vectors are found via optimization by minimizing a function using hinge loss</a:t>
            </a:r>
          </a:p>
          <a:p>
            <a:r>
              <a:rPr lang="en-US" sz="2400" dirty="0"/>
              <a:t>Of course, supervised learning is used.</a:t>
            </a:r>
          </a:p>
          <a:p>
            <a:r>
              <a:rPr lang="en-US" sz="2400" dirty="0"/>
              <a:t>When the training set is not linearly separable, </a:t>
            </a:r>
            <a:r>
              <a:rPr lang="en-US" sz="2400" i="1" dirty="0"/>
              <a:t>Slack variables</a:t>
            </a:r>
            <a:r>
              <a:rPr lang="en-US" sz="2400" dirty="0"/>
              <a:t> </a:t>
            </a:r>
            <a:r>
              <a:rPr lang="el-GR" sz="2400" i="1" dirty="0">
                <a:cs typeface="Times New Roman" pitchFamily="18" charset="0"/>
              </a:rPr>
              <a:t>ξ</a:t>
            </a:r>
            <a:r>
              <a:rPr lang="en-US" sz="2400" i="1" baseline="-250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can be added to allow misclassification of difficult or noisy examples. The resulting margin is called </a:t>
            </a:r>
            <a:r>
              <a:rPr lang="en-US" sz="2400" i="1" dirty="0"/>
              <a:t>soft margin.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60C11D-9BE5-EAB3-E5AA-013372BB5C36}"/>
              </a:ext>
            </a:extLst>
          </p:cNvPr>
          <p:cNvGrpSpPr/>
          <p:nvPr/>
        </p:nvGrpSpPr>
        <p:grpSpPr>
          <a:xfrm>
            <a:off x="6755524" y="2348706"/>
            <a:ext cx="4081462" cy="3305175"/>
            <a:chOff x="2395538" y="2524125"/>
            <a:chExt cx="4081462" cy="3305175"/>
          </a:xfrm>
        </p:grpSpPr>
        <p:sp>
          <p:nvSpPr>
            <p:cNvPr id="14" name="Line 4">
              <a:extLst>
                <a:ext uri="{FF2B5EF4-FFF2-40B4-BE49-F238E27FC236}">
                  <a16:creationId xmlns:a16="http://schemas.microsoft.com/office/drawing/2014/main" id="{29C95B35-21AF-58D5-0E86-089600468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0475" y="2787650"/>
              <a:ext cx="0" cy="3041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C80E0B08-ECD7-ABA8-7797-458FD1327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5538" y="5713413"/>
              <a:ext cx="408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D686334F-AE50-9E86-FA06-E9847894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288" y="35433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3B89F0D1-EAA1-28DB-30FA-6D94EB9EF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613" y="3900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62D21F05-002F-410D-04C3-290C97553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013" y="44465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61112C6F-0EF9-35AC-488F-F1E655C33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013" y="49037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0">
              <a:extLst>
                <a:ext uri="{FF2B5EF4-FFF2-40B4-BE49-F238E27FC236}">
                  <a16:creationId xmlns:a16="http://schemas.microsoft.com/office/drawing/2014/main" id="{FBA0156E-0856-C2F8-3B02-7775DDF8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413" y="33035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54101EB5-D0AE-506C-DABC-6F8F7B68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013" y="42179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9CA85966-78D6-28E3-C494-FB3A90B5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413" y="4370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291AF172-9E08-2F37-D1C7-960D8B3C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3989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B54CDE79-BA13-A627-0DFC-2F075C9F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9766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BFE3A594-B3E9-0B22-04F7-14FF63FBC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13" y="49037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16">
              <a:extLst>
                <a:ext uri="{FF2B5EF4-FFF2-40B4-BE49-F238E27FC236}">
                  <a16:creationId xmlns:a16="http://schemas.microsoft.com/office/drawing/2014/main" id="{C7293AC6-9B50-AD96-BD58-EE5B9ACB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413" y="49037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7">
              <a:extLst>
                <a:ext uri="{FF2B5EF4-FFF2-40B4-BE49-F238E27FC236}">
                  <a16:creationId xmlns:a16="http://schemas.microsoft.com/office/drawing/2014/main" id="{3E99F7E0-09F6-438C-3D85-C73CE9CE2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5424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18">
              <a:extLst>
                <a:ext uri="{FF2B5EF4-FFF2-40B4-BE49-F238E27FC236}">
                  <a16:creationId xmlns:a16="http://schemas.microsoft.com/office/drawing/2014/main" id="{9E7223DF-B6DC-3935-17A3-3BE63E84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13" y="42941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19">
              <a:extLst>
                <a:ext uri="{FF2B5EF4-FFF2-40B4-BE49-F238E27FC236}">
                  <a16:creationId xmlns:a16="http://schemas.microsoft.com/office/drawing/2014/main" id="{C5AAC022-4ECB-0037-CE59-8E8CD8AF6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47879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0">
              <a:extLst>
                <a:ext uri="{FF2B5EF4-FFF2-40B4-BE49-F238E27FC236}">
                  <a16:creationId xmlns:a16="http://schemas.microsoft.com/office/drawing/2014/main" id="{C7AE894D-F8BE-5B49-C5F9-366860E77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3" y="51323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1">
              <a:extLst>
                <a:ext uri="{FF2B5EF4-FFF2-40B4-BE49-F238E27FC236}">
                  <a16:creationId xmlns:a16="http://schemas.microsoft.com/office/drawing/2014/main" id="{847F5FC1-6CF7-8774-701D-C2673A2A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613" y="42179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22">
              <a:extLst>
                <a:ext uri="{FF2B5EF4-FFF2-40B4-BE49-F238E27FC236}">
                  <a16:creationId xmlns:a16="http://schemas.microsoft.com/office/drawing/2014/main" id="{251F8014-F285-B444-DE78-D5B80862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138" y="27051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DF59A53B-AB6D-9A19-386D-28FB1F83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738" y="27813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24">
              <a:extLst>
                <a:ext uri="{FF2B5EF4-FFF2-40B4-BE49-F238E27FC236}">
                  <a16:creationId xmlns:a16="http://schemas.microsoft.com/office/drawing/2014/main" id="{DCD917EA-A923-2EDC-5AD6-1FB5D4AF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35433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25">
              <a:extLst>
                <a:ext uri="{FF2B5EF4-FFF2-40B4-BE49-F238E27FC236}">
                  <a16:creationId xmlns:a16="http://schemas.microsoft.com/office/drawing/2014/main" id="{81E40307-C66F-F0C0-5AE0-7EFC689B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963" y="39878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26">
              <a:extLst>
                <a:ext uri="{FF2B5EF4-FFF2-40B4-BE49-F238E27FC236}">
                  <a16:creationId xmlns:a16="http://schemas.microsoft.com/office/drawing/2014/main" id="{1090D57B-1243-8A78-18FD-B42CA923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563" y="469423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27">
              <a:extLst>
                <a:ext uri="{FF2B5EF4-FFF2-40B4-BE49-F238E27FC236}">
                  <a16:creationId xmlns:a16="http://schemas.microsoft.com/office/drawing/2014/main" id="{2B1B4A81-2C07-0944-4AEF-4C32D617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725" y="3773488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FBB021C3-2944-AD9C-AB33-EA194539C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5613" y="2705100"/>
              <a:ext cx="2143125" cy="2884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6E861D60-F358-5AB3-6AC6-60988E0C4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0700" y="3810000"/>
              <a:ext cx="254000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0">
              <a:extLst>
                <a:ext uri="{FF2B5EF4-FFF2-40B4-BE49-F238E27FC236}">
                  <a16:creationId xmlns:a16="http://schemas.microsoft.com/office/drawing/2014/main" id="{2C91959F-D821-5EFF-5ED2-4DC60BC7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800" y="3924300"/>
              <a:ext cx="228600" cy="219075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1">
              <a:extLst>
                <a:ext uri="{FF2B5EF4-FFF2-40B4-BE49-F238E27FC236}">
                  <a16:creationId xmlns:a16="http://schemas.microsoft.com/office/drawing/2014/main" id="{D4CD7AF2-E812-2158-A861-96A65312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850" y="4719638"/>
              <a:ext cx="228600" cy="219075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8548DEFA-551D-8073-2BA5-B5FE4B815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263" y="3906838"/>
              <a:ext cx="228600" cy="219075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3">
              <a:extLst>
                <a:ext uri="{FF2B5EF4-FFF2-40B4-BE49-F238E27FC236}">
                  <a16:creationId xmlns:a16="http://schemas.microsoft.com/office/drawing/2014/main" id="{D102F686-BC0A-6F97-FC6C-24D3AB890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6813" y="4624388"/>
              <a:ext cx="244475" cy="17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FAA1D4E6-BF3E-C2DD-2CB1-9B1CDEC5A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9200" y="4062413"/>
              <a:ext cx="234950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9FA330CC-A39D-AE8D-090F-D6B1A65DE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3763" y="2886075"/>
              <a:ext cx="2009775" cy="26939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id="{ABD847F5-C775-8C29-3B76-1D2625981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6063" y="2524125"/>
              <a:ext cx="2066925" cy="2770188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55E33B7C-732B-E910-5990-EA1260305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5938" y="3208338"/>
              <a:ext cx="841375" cy="5826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B4103BBE-2B1A-CE11-6651-C8850B6EE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925" y="4064000"/>
              <a:ext cx="809625" cy="57785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>
              <a:extLst>
                <a:ext uri="{FF2B5EF4-FFF2-40B4-BE49-F238E27FC236}">
                  <a16:creationId xmlns:a16="http://schemas.microsoft.com/office/drawing/2014/main" id="{8BCC51B6-87A8-2330-ED6C-AF13B8D17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488" y="3603625"/>
              <a:ext cx="7048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i="1">
                  <a:cs typeface="Times New Roman" pitchFamily="18" charset="0"/>
                </a:rPr>
                <a:t>ξ</a:t>
              </a:r>
              <a:r>
                <a:rPr lang="en-US" sz="2000" i="1" baseline="-25000">
                  <a:cs typeface="Times New Roman" pitchFamily="18" charset="0"/>
                </a:rPr>
                <a:t>i</a:t>
              </a:r>
            </a:p>
          </p:txBody>
        </p:sp>
        <p:sp>
          <p:nvSpPr>
            <p:cNvPr id="50" name="Text Box 40">
              <a:extLst>
                <a:ext uri="{FF2B5EF4-FFF2-40B4-BE49-F238E27FC236}">
                  <a16:creationId xmlns:a16="http://schemas.microsoft.com/office/drawing/2014/main" id="{E3245A18-839B-B4EA-2C90-957389779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550" y="4067175"/>
              <a:ext cx="7048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i="1">
                  <a:cs typeface="Times New Roman" pitchFamily="18" charset="0"/>
                </a:rPr>
                <a:t>ξ</a:t>
              </a:r>
              <a:r>
                <a:rPr lang="en-US" sz="2000" i="1" baseline="-25000">
                  <a:cs typeface="Times New Roman" pitchFamily="18" charset="0"/>
                </a:rPr>
                <a:t>i</a:t>
              </a:r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9C956269-66D1-42C7-6E36-8F835E85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3708400"/>
              <a:ext cx="228600" cy="219075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B6032F1-19EC-42A8-D196-44808872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3916363"/>
              <a:ext cx="228600" cy="219075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47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4556A9-50AE-0E33-4641-C3CEF1BE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DEBEE-8C37-95F3-D65D-A98513F83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1" y="1742446"/>
            <a:ext cx="7441720" cy="3533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C708E-4883-1AEE-5CA1-45B6F44EACAF}"/>
              </a:ext>
            </a:extLst>
          </p:cNvPr>
          <p:cNvSpPr txBox="1"/>
          <p:nvPr/>
        </p:nvSpPr>
        <p:spPr>
          <a:xfrm>
            <a:off x="1178943" y="5521715"/>
            <a:ext cx="9017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MR10"/>
              </a:rPr>
              <a:t>Given a training set (</a:t>
            </a:r>
            <a:r>
              <a:rPr lang="en-US" sz="2400" b="1" i="0" u="none" strike="noStrike" baseline="0" dirty="0">
                <a:latin typeface="CMBX10"/>
              </a:rPr>
              <a:t>x</a:t>
            </a:r>
            <a:r>
              <a:rPr lang="en-US" sz="1000" b="0" i="0" u="none" strike="noStrike" baseline="0" dirty="0">
                <a:latin typeface="CMR7"/>
              </a:rPr>
              <a:t>1</a:t>
            </a:r>
            <a:r>
              <a:rPr lang="en-US" sz="2400" b="0" i="0" u="none" strike="noStrike" baseline="0" dirty="0">
                <a:latin typeface="CMMI10"/>
              </a:rPr>
              <a:t>, y</a:t>
            </a:r>
            <a:r>
              <a:rPr lang="en-US" sz="1000" b="0" i="0" u="none" strike="noStrike" baseline="0" dirty="0">
                <a:latin typeface="CMR7"/>
              </a:rPr>
              <a:t>1</a:t>
            </a:r>
            <a:r>
              <a:rPr lang="en-US" sz="2400" b="0" i="0" u="none" strike="noStrike" baseline="0" dirty="0">
                <a:latin typeface="CMR10"/>
              </a:rPr>
              <a:t>)</a:t>
            </a:r>
            <a:r>
              <a:rPr lang="en-US" sz="2400" b="0" i="0" u="none" strike="noStrike" baseline="0" dirty="0">
                <a:latin typeface="CMMI10"/>
              </a:rPr>
              <a:t>,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1" i="0" u="none" strike="noStrike" baseline="0" dirty="0">
                <a:latin typeface="CMBX10"/>
              </a:rPr>
              <a:t>x</a:t>
            </a:r>
            <a:r>
              <a:rPr lang="en-US" sz="1000" b="0" i="0" u="none" strike="noStrike" baseline="0" dirty="0">
                <a:latin typeface="CMR7"/>
              </a:rPr>
              <a:t>2</a:t>
            </a:r>
            <a:r>
              <a:rPr lang="en-US" sz="2400" b="0" i="0" u="none" strike="noStrike" baseline="0" dirty="0">
                <a:latin typeface="CMMI10"/>
              </a:rPr>
              <a:t>, y</a:t>
            </a:r>
            <a:r>
              <a:rPr lang="en-US" sz="1000" b="0" i="0" u="none" strike="noStrike" baseline="0" dirty="0">
                <a:latin typeface="CMR7"/>
              </a:rPr>
              <a:t>2</a:t>
            </a:r>
            <a:r>
              <a:rPr lang="en-US" sz="2400" b="0" i="0" u="none" strike="noStrike" baseline="0" dirty="0">
                <a:latin typeface="CMR10"/>
              </a:rPr>
              <a:t>)</a:t>
            </a:r>
            <a:r>
              <a:rPr lang="en-US" sz="2400" b="0" i="0" u="none" strike="noStrike" baseline="0" dirty="0">
                <a:latin typeface="CMMI10"/>
              </a:rPr>
              <a:t>, . . . ,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1" i="0" u="none" strike="noStrike" baseline="0" dirty="0" err="1">
                <a:latin typeface="CMBX10"/>
              </a:rPr>
              <a:t>x</a:t>
            </a:r>
            <a:r>
              <a:rPr lang="en-US" sz="1000" b="0" i="0" u="none" strike="noStrike" baseline="0" dirty="0" err="1">
                <a:latin typeface="CMMI7"/>
              </a:rPr>
              <a:t>n</a:t>
            </a:r>
            <a:r>
              <a:rPr lang="en-US" sz="2400" b="0" i="0" u="none" strike="noStrike" baseline="0" dirty="0">
                <a:latin typeface="CMMI10"/>
              </a:rPr>
              <a:t>, </a:t>
            </a:r>
            <a:r>
              <a:rPr lang="en-US" sz="2400" b="0" i="0" u="none" strike="noStrike" baseline="0" dirty="0" err="1">
                <a:latin typeface="CMMI10"/>
              </a:rPr>
              <a:t>y</a:t>
            </a:r>
            <a:r>
              <a:rPr lang="en-US" sz="1000" b="0" i="0" u="none" strike="noStrike" baseline="0" dirty="0" err="1">
                <a:latin typeface="CMMI7"/>
              </a:rPr>
              <a:t>n</a:t>
            </a:r>
            <a:r>
              <a:rPr lang="en-US" sz="2400" b="0" i="0" u="none" strike="noStrike" baseline="0" dirty="0">
                <a:latin typeface="CMR10"/>
              </a:rPr>
              <a:t>), minimize </a:t>
            </a:r>
            <a:r>
              <a:rPr lang="en-US" sz="2400" dirty="0">
                <a:latin typeface="CMSY10"/>
              </a:rPr>
              <a:t>||</a:t>
            </a:r>
            <a:r>
              <a:rPr lang="en-US" sz="2400" b="1" i="0" u="none" strike="noStrike" baseline="0" dirty="0">
                <a:latin typeface="CMBX10"/>
              </a:rPr>
              <a:t>w</a:t>
            </a:r>
            <a:r>
              <a:rPr lang="en-US" sz="2400" dirty="0">
                <a:latin typeface="CMSY10"/>
              </a:rPr>
              <a:t>||</a:t>
            </a:r>
            <a:r>
              <a:rPr lang="en-US" sz="2400" b="0" i="0" u="none" strike="noStrike" baseline="0" dirty="0">
                <a:latin typeface="CMSY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(by vary-</a:t>
            </a:r>
          </a:p>
          <a:p>
            <a:pPr algn="l"/>
            <a:r>
              <a:rPr lang="en-US" sz="2400" b="0" i="0" u="none" strike="noStrike" baseline="0" dirty="0" err="1">
                <a:latin typeface="CMR10"/>
              </a:rPr>
              <a:t>ing</a:t>
            </a:r>
            <a:r>
              <a:rPr lang="en-US" sz="2400" b="0" i="0" u="none" strike="noStrike" baseline="0" dirty="0">
                <a:latin typeface="CMR10"/>
              </a:rPr>
              <a:t> </a:t>
            </a:r>
            <a:r>
              <a:rPr lang="en-US" sz="2400" b="1" i="0" u="none" strike="noStrike" baseline="0" dirty="0">
                <a:latin typeface="CMBX10"/>
              </a:rPr>
              <a:t>w</a:t>
            </a:r>
            <a:r>
              <a:rPr lang="en-US" sz="2400" b="0" i="0" u="none" strike="noStrike" baseline="0" dirty="0">
                <a:latin typeface="CMBX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and </a:t>
            </a:r>
            <a:r>
              <a:rPr lang="en-US" sz="2400" b="0" i="0" u="none" strike="noStrike" baseline="0" dirty="0">
                <a:latin typeface="CMMI10"/>
              </a:rPr>
              <a:t>b</a:t>
            </a:r>
            <a:r>
              <a:rPr lang="en-US" sz="2400" b="0" i="0" u="none" strike="noStrike" baseline="0" dirty="0">
                <a:latin typeface="CMR10"/>
              </a:rPr>
              <a:t>) subject to the constraint that for all </a:t>
            </a:r>
            <a:r>
              <a:rPr lang="en-US" sz="2400" b="0" i="0" u="none" strike="noStrike" baseline="0" dirty="0" err="1">
                <a:latin typeface="CMMI10"/>
              </a:rPr>
              <a:t>i</a:t>
            </a:r>
            <a:r>
              <a:rPr lang="en-US" sz="2400" b="0" i="0" u="none" strike="noStrike" baseline="0" dirty="0">
                <a:latin typeface="CMMI10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= 1</a:t>
            </a:r>
            <a:r>
              <a:rPr lang="en-US" sz="2400" b="0" i="0" u="none" strike="noStrike" baseline="0" dirty="0">
                <a:latin typeface="CMMI10"/>
              </a:rPr>
              <a:t>, </a:t>
            </a:r>
            <a:r>
              <a:rPr lang="en-US" sz="2400" b="0" i="0" u="none" strike="noStrike" baseline="0" dirty="0">
                <a:latin typeface="CMR10"/>
              </a:rPr>
              <a:t>2</a:t>
            </a:r>
            <a:r>
              <a:rPr lang="en-US" sz="2400" b="0" i="0" u="none" strike="noStrike" baseline="0" dirty="0">
                <a:latin typeface="CMMI10"/>
              </a:rPr>
              <a:t>, . . . , n</a:t>
            </a:r>
            <a:r>
              <a:rPr lang="en-US" sz="2400" b="0" i="0" u="none" strike="noStrike" baseline="0" dirty="0">
                <a:latin typeface="CMR10"/>
              </a:rPr>
              <a:t>,</a:t>
            </a:r>
          </a:p>
          <a:p>
            <a:pPr algn="l"/>
            <a:r>
              <a:rPr lang="en-US" sz="2400" b="0" i="0" u="none" strike="noStrike" baseline="0" dirty="0" err="1">
                <a:latin typeface="CMMI10"/>
              </a:rPr>
              <a:t>y</a:t>
            </a:r>
            <a:r>
              <a:rPr lang="en-US" sz="1000" b="0" i="0" u="none" strike="noStrike" baseline="0" dirty="0" err="1">
                <a:latin typeface="CMMI7"/>
              </a:rPr>
              <a:t>i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1" i="0" u="none" strike="noStrike" baseline="0" dirty="0" err="1">
                <a:latin typeface="CMBX10"/>
              </a:rPr>
              <a:t>w</a:t>
            </a:r>
            <a:r>
              <a:rPr lang="en-US" sz="2400" b="0" i="0" u="none" strike="noStrike" baseline="0" dirty="0" err="1">
                <a:latin typeface="CMMI10"/>
              </a:rPr>
              <a:t>.</a:t>
            </a:r>
            <a:r>
              <a:rPr lang="en-US" sz="2400" b="1" i="0" u="none" strike="noStrike" baseline="0" dirty="0" err="1">
                <a:latin typeface="CMBX10"/>
              </a:rPr>
              <a:t>x</a:t>
            </a:r>
            <a:r>
              <a:rPr lang="en-US" sz="1000" b="0" i="0" u="none" strike="noStrike" baseline="0" dirty="0" err="1">
                <a:latin typeface="CMMI7"/>
              </a:rPr>
              <a:t>i</a:t>
            </a:r>
            <a:r>
              <a:rPr lang="en-US" sz="1000" b="0" i="0" u="none" strike="noStrike" baseline="0" dirty="0">
                <a:latin typeface="CMMI7"/>
              </a:rPr>
              <a:t> </a:t>
            </a:r>
            <a:r>
              <a:rPr lang="en-US" sz="2400" b="0" i="0" u="none" strike="noStrike" baseline="0" dirty="0">
                <a:latin typeface="CMR10"/>
              </a:rPr>
              <a:t>+ </a:t>
            </a:r>
            <a:r>
              <a:rPr lang="en-US" sz="2400" b="0" i="0" u="none" strike="noStrike" baseline="0" dirty="0">
                <a:latin typeface="CMMI10"/>
              </a:rPr>
              <a:t>b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≥ </a:t>
            </a:r>
            <a:r>
              <a:rPr lang="en-US" sz="2400" b="0" i="0" u="none" strike="noStrike" baseline="0" dirty="0">
                <a:latin typeface="CMR10"/>
              </a:rPr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95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A3EB6-9CA2-2DB9-6F99-55E60269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 Function Based SVM Objective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14A22A-BA24-1620-EB0B-BB413604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970"/>
            <a:ext cx="12192000" cy="1678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A1E952-7FFF-3AC2-17B8-34D874FD19FD}"/>
              </a:ext>
            </a:extLst>
          </p:cNvPr>
          <p:cNvSpPr txBox="1"/>
          <p:nvPr/>
        </p:nvSpPr>
        <p:spPr>
          <a:xfrm>
            <a:off x="1374474" y="5251420"/>
            <a:ext cx="7039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It turns out that minimizing ||</a:t>
            </a:r>
            <a:r>
              <a:rPr lang="en-US" sz="1800" b="1" i="0" u="none" strike="noStrike" baseline="0" dirty="0">
                <a:latin typeface="CMR10"/>
              </a:rPr>
              <a:t>w</a:t>
            </a:r>
            <a:r>
              <a:rPr lang="en-US" sz="1800" i="0" u="none" strike="noStrike" baseline="0" dirty="0">
                <a:latin typeface="CMR10"/>
              </a:rPr>
              <a:t>||^2/2 produces results. The second term accounts for the hinge loss and C is a regularization term.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3"/>
          <p:cNvSpPr/>
          <p:nvPr/>
        </p:nvSpPr>
        <p:spPr>
          <a:xfrm>
            <a:off x="1525018" y="0"/>
            <a:ext cx="9142982" cy="948474"/>
          </a:xfrm>
          <a:custGeom>
            <a:avLst/>
            <a:gdLst>
              <a:gd name="connsiteX0" fmla="*/ 0 w 4608000"/>
              <a:gd name="connsiteY0" fmla="*/ 421544 h 421544"/>
              <a:gd name="connsiteX1" fmla="*/ 4608000 w 4608000"/>
              <a:gd name="connsiteY1" fmla="*/ 421544 h 421544"/>
              <a:gd name="connsiteX2" fmla="*/ 4608000 w 4608000"/>
              <a:gd name="connsiteY2" fmla="*/ 0 h 421544"/>
              <a:gd name="connsiteX3" fmla="*/ 0 w 4608000"/>
              <a:gd name="connsiteY3" fmla="*/ 0 h 421544"/>
              <a:gd name="connsiteX4" fmla="*/ 0 w 4608000"/>
              <a:gd name="connsiteY4" fmla="*/ 421544 h 42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0" h="421544">
                <a:moveTo>
                  <a:pt x="0" y="421544"/>
                </a:moveTo>
                <a:lnTo>
                  <a:pt x="4608000" y="421544"/>
                </a:lnTo>
                <a:lnTo>
                  <a:pt x="4608000" y="0"/>
                </a:lnTo>
                <a:lnTo>
                  <a:pt x="0" y="0"/>
                </a:lnTo>
                <a:lnTo>
                  <a:pt x="0" y="421544"/>
                </a:lnTo>
              </a:path>
            </a:pathLst>
          </a:custGeom>
          <a:solidFill>
            <a:srgbClr val="AC864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>
              <a:lnSpc>
                <a:spcPts val="3135"/>
              </a:lnSpc>
              <a:tabLst>
                <a:tab pos="716627" algn="l"/>
                <a:tab pos="1327087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Nonlinear SVM</a:t>
            </a:r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interesting problems are nonlinear</a:t>
            </a:r>
          </a:p>
          <a:p>
            <a:r>
              <a:rPr lang="en-US" dirty="0"/>
              <a:t>Use a mapping to a higher dimensional space wherein the boundary may be linear</a:t>
            </a:r>
          </a:p>
          <a:p>
            <a:r>
              <a:rPr lang="en-US" dirty="0"/>
              <a:t>The linear classifier relies on inner product between vectors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)=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endParaRPr lang="en-US" i="1" baseline="-25000" dirty="0"/>
          </a:p>
          <a:p>
            <a:r>
              <a:rPr lang="en-US" dirty="0"/>
              <a:t>If every data point is mapped into high-dimensional space via some transformation </a:t>
            </a:r>
            <a:r>
              <a:rPr lang="el-GR" dirty="0">
                <a:cs typeface="Times New Roman" pitchFamily="18" charset="0"/>
              </a:rPr>
              <a:t>Φ</a:t>
            </a:r>
            <a:r>
              <a:rPr lang="en-US" dirty="0">
                <a:cs typeface="Times New Roman" pitchFamily="18" charset="0"/>
              </a:rPr>
              <a:t>:  </a:t>
            </a:r>
            <a:r>
              <a:rPr lang="en-US" b="1" dirty="0">
                <a:cs typeface="Times New Roman" pitchFamily="18" charset="0"/>
              </a:rPr>
              <a:t>x</a:t>
            </a:r>
            <a:r>
              <a:rPr lang="en-US" b="1" baseline="-25000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l-GR" dirty="0">
                <a:cs typeface="Times New Roman" pitchFamily="18" charset="0"/>
              </a:rPr>
              <a:t>φ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b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), the inner product becomes:</a:t>
            </a:r>
          </a:p>
          <a:p>
            <a:pPr algn="ctr">
              <a:buNone/>
            </a:pP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l-GR" b="1" dirty="0">
                <a:cs typeface="Times New Roman" pitchFamily="18" charset="0"/>
              </a:rPr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="1" baseline="-25000" dirty="0"/>
              <a:t> </a:t>
            </a:r>
            <a:r>
              <a:rPr lang="en-US" b="1" baseline="30000" dirty="0"/>
              <a:t>T</a:t>
            </a:r>
            <a:r>
              <a:rPr lang="el-GR" b="1" dirty="0">
                <a:cs typeface="Times New Roman" pitchFamily="18" charset="0"/>
              </a:rPr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8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3"/>
          <p:cNvSpPr/>
          <p:nvPr/>
        </p:nvSpPr>
        <p:spPr>
          <a:xfrm>
            <a:off x="1525018" y="0"/>
            <a:ext cx="9142982" cy="948474"/>
          </a:xfrm>
          <a:custGeom>
            <a:avLst/>
            <a:gdLst>
              <a:gd name="connsiteX0" fmla="*/ 0 w 4608000"/>
              <a:gd name="connsiteY0" fmla="*/ 421544 h 421544"/>
              <a:gd name="connsiteX1" fmla="*/ 4608000 w 4608000"/>
              <a:gd name="connsiteY1" fmla="*/ 421544 h 421544"/>
              <a:gd name="connsiteX2" fmla="*/ 4608000 w 4608000"/>
              <a:gd name="connsiteY2" fmla="*/ 0 h 421544"/>
              <a:gd name="connsiteX3" fmla="*/ 0 w 4608000"/>
              <a:gd name="connsiteY3" fmla="*/ 0 h 421544"/>
              <a:gd name="connsiteX4" fmla="*/ 0 w 4608000"/>
              <a:gd name="connsiteY4" fmla="*/ 421544 h 421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0" h="421544">
                <a:moveTo>
                  <a:pt x="0" y="421544"/>
                </a:moveTo>
                <a:lnTo>
                  <a:pt x="4608000" y="421544"/>
                </a:lnTo>
                <a:lnTo>
                  <a:pt x="4608000" y="0"/>
                </a:lnTo>
                <a:lnTo>
                  <a:pt x="0" y="0"/>
                </a:lnTo>
                <a:lnTo>
                  <a:pt x="0" y="421544"/>
                </a:lnTo>
              </a:path>
            </a:pathLst>
          </a:custGeom>
          <a:solidFill>
            <a:srgbClr val="AC864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100" tIns="95550" rIns="191100" bIns="95550" rtlCol="0" anchor="ctr"/>
          <a:lstStyle/>
          <a:p>
            <a:pPr>
              <a:lnSpc>
                <a:spcPts val="3135"/>
              </a:lnSpc>
              <a:tabLst>
                <a:tab pos="716627" algn="l"/>
                <a:tab pos="1327087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Nonlinear SVM (Kernel Trick)</a:t>
            </a:r>
          </a:p>
        </p:txBody>
      </p:sp>
      <p:sp>
        <p:nvSpPr>
          <p:cNvPr id="59" name="Content Placeholder 5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 the following example: </a:t>
            </a:r>
          </a:p>
          <a:p>
            <a:pPr>
              <a:buNone/>
            </a:pPr>
            <a:r>
              <a:rPr lang="en-US" sz="2000" dirty="0"/>
              <a:t>	2-dimensional vectors </a:t>
            </a:r>
            <a:r>
              <a:rPr lang="en-US" sz="2000" b="1" dirty="0"/>
              <a:t>x</a:t>
            </a:r>
            <a:r>
              <a:rPr lang="en-US" sz="2000" dirty="0"/>
              <a:t>=[</a:t>
            </a:r>
            <a:r>
              <a:rPr lang="en-US" sz="2000" i="1" dirty="0"/>
              <a:t>x</a:t>
            </a:r>
            <a:r>
              <a:rPr lang="en-US" sz="2000" i="1" baseline="-25000" dirty="0"/>
              <a:t>1   </a:t>
            </a:r>
            <a:r>
              <a:rPr lang="en-US" sz="2000" i="1" dirty="0"/>
              <a:t>x</a:t>
            </a:r>
            <a:r>
              <a:rPr lang="en-US" sz="2000" i="1" baseline="-25000" dirty="0"/>
              <a:t>2</a:t>
            </a:r>
            <a:r>
              <a:rPr lang="en-US" sz="2000" dirty="0"/>
              <a:t>];  let </a:t>
            </a:r>
            <a:r>
              <a:rPr lang="en-US" sz="2000" i="1" dirty="0"/>
              <a:t>K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dirty="0" err="1"/>
              <a:t>,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)=(1 + 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b="1" baseline="30000" dirty="0" err="1"/>
              <a:t>T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baseline="-25000" dirty="0"/>
              <a:t>,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 </a:t>
            </a:r>
            <a:r>
              <a:rPr lang="en-US" sz="2000" i="1" dirty="0"/>
              <a:t>K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dirty="0" err="1"/>
              <a:t>,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)=(1 + 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b="1" baseline="30000" dirty="0" err="1"/>
              <a:t>T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baseline="-25000" dirty="0"/>
              <a:t>,</a:t>
            </a:r>
            <a:r>
              <a:rPr lang="en-US" sz="2000" dirty="0"/>
              <a:t>= 1+ </a:t>
            </a:r>
            <a:r>
              <a:rPr lang="en-US" sz="2000" i="1" dirty="0"/>
              <a:t>x</a:t>
            </a:r>
            <a:r>
              <a:rPr lang="en-US" sz="2000" i="1" baseline="-25000" dirty="0"/>
              <a:t>i1</a:t>
            </a:r>
            <a:r>
              <a:rPr lang="en-US" sz="2000" i="1" baseline="30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j1</a:t>
            </a:r>
            <a:r>
              <a:rPr lang="en-US" sz="2000" i="1" baseline="30000" dirty="0"/>
              <a:t>2 </a:t>
            </a:r>
            <a:r>
              <a:rPr lang="en-US" sz="2000" i="1" dirty="0"/>
              <a:t>+ </a:t>
            </a:r>
            <a:r>
              <a:rPr lang="en-US" sz="2000" dirty="0"/>
              <a:t>2 </a:t>
            </a:r>
            <a:r>
              <a:rPr lang="en-US" sz="2000" i="1" dirty="0"/>
              <a:t>x</a:t>
            </a:r>
            <a:r>
              <a:rPr lang="en-US" sz="2000" i="1" baseline="-25000" dirty="0"/>
              <a:t>i1</a:t>
            </a:r>
            <a:r>
              <a:rPr lang="en-US" sz="2000" i="1" dirty="0"/>
              <a:t>x</a:t>
            </a:r>
            <a:r>
              <a:rPr lang="en-US" sz="2000" i="1" baseline="-25000" dirty="0"/>
              <a:t>j1</a:t>
            </a:r>
            <a:r>
              <a:rPr lang="en-US" sz="2000" i="1" baseline="30000" dirty="0"/>
              <a:t> </a:t>
            </a:r>
            <a:r>
              <a:rPr lang="en-US" sz="2000" i="1" dirty="0"/>
              <a:t>x</a:t>
            </a:r>
            <a:r>
              <a:rPr lang="en-US" sz="2000" i="1" baseline="-25000" dirty="0"/>
              <a:t>i2</a:t>
            </a:r>
            <a:r>
              <a:rPr lang="en-US" sz="2000" i="1" dirty="0"/>
              <a:t>x</a:t>
            </a:r>
            <a:r>
              <a:rPr lang="en-US" sz="2000" i="1" baseline="-25000" dirty="0"/>
              <a:t>j2</a:t>
            </a:r>
            <a:r>
              <a:rPr lang="en-US" sz="2000" i="1" dirty="0"/>
              <a:t>+ x</a:t>
            </a:r>
            <a:r>
              <a:rPr lang="en-US" sz="2000" i="1" baseline="-25000" dirty="0"/>
              <a:t>i2</a:t>
            </a:r>
            <a:r>
              <a:rPr lang="en-US" sz="2000" i="1" baseline="30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j2</a:t>
            </a:r>
            <a:r>
              <a:rPr lang="en-US" sz="2000" i="1" baseline="30000" dirty="0"/>
              <a:t>2 </a:t>
            </a:r>
            <a:r>
              <a:rPr lang="en-US" sz="2000" dirty="0"/>
              <a:t>+ 2</a:t>
            </a:r>
            <a:r>
              <a:rPr lang="en-US" sz="2000" i="1" dirty="0"/>
              <a:t>x</a:t>
            </a:r>
            <a:r>
              <a:rPr lang="en-US" sz="2000" i="1" baseline="-25000" dirty="0"/>
              <a:t>i1</a:t>
            </a:r>
            <a:r>
              <a:rPr lang="en-US" sz="2000" i="1" dirty="0"/>
              <a:t>x</a:t>
            </a:r>
            <a:r>
              <a:rPr lang="en-US" sz="2000" i="1" baseline="-25000" dirty="0"/>
              <a:t>j1 </a:t>
            </a:r>
            <a:r>
              <a:rPr lang="en-US" sz="2000" i="1" dirty="0"/>
              <a:t>+ 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i2</a:t>
            </a:r>
            <a:r>
              <a:rPr lang="en-US" sz="2000" i="1" dirty="0"/>
              <a:t>x</a:t>
            </a:r>
            <a:r>
              <a:rPr lang="en-US" sz="2000" i="1" baseline="-25000" dirty="0"/>
              <a:t>j2</a:t>
            </a:r>
            <a:r>
              <a:rPr lang="en-US" sz="2000" i="1" dirty="0"/>
              <a:t>=</a:t>
            </a:r>
          </a:p>
          <a:p>
            <a:pPr>
              <a:buNone/>
            </a:pPr>
            <a:r>
              <a:rPr lang="en-US" sz="2000" i="1" dirty="0"/>
              <a:t>	      = </a:t>
            </a:r>
            <a:r>
              <a:rPr lang="en-US" sz="2000" dirty="0"/>
              <a:t>[1  </a:t>
            </a:r>
            <a:r>
              <a:rPr lang="en-US" sz="2000" i="1" dirty="0"/>
              <a:t>x</a:t>
            </a:r>
            <a:r>
              <a:rPr lang="en-US" sz="2000" i="1" baseline="-25000" dirty="0"/>
              <a:t>i1</a:t>
            </a:r>
            <a:r>
              <a:rPr lang="en-US" sz="2000" i="1" baseline="30000" dirty="0"/>
              <a:t>2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 </a:t>
            </a:r>
            <a:r>
              <a:rPr lang="en-US" sz="2000" i="1" dirty="0"/>
              <a:t>x</a:t>
            </a:r>
            <a:r>
              <a:rPr lang="en-US" sz="2000" i="1" baseline="-25000" dirty="0"/>
              <a:t>i1</a:t>
            </a:r>
            <a:r>
              <a:rPr lang="en-US" sz="2000" i="1" dirty="0"/>
              <a:t>x</a:t>
            </a:r>
            <a:r>
              <a:rPr lang="en-US" sz="2000" i="1" baseline="-25000" dirty="0"/>
              <a:t>i2  </a:t>
            </a:r>
            <a:r>
              <a:rPr lang="en-US" sz="2000" i="1" dirty="0"/>
              <a:t> x</a:t>
            </a:r>
            <a:r>
              <a:rPr lang="en-US" sz="2000" i="1" baseline="-25000" dirty="0"/>
              <a:t>i2</a:t>
            </a:r>
            <a:r>
              <a:rPr lang="en-US" sz="2000" i="1" baseline="30000" dirty="0"/>
              <a:t>2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i1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i2</a:t>
            </a:r>
            <a:r>
              <a:rPr lang="en-US" sz="2000" dirty="0"/>
              <a:t>]</a:t>
            </a:r>
            <a:r>
              <a:rPr lang="en-US" sz="2000" b="1" baseline="30000" dirty="0"/>
              <a:t>T </a:t>
            </a:r>
            <a:r>
              <a:rPr lang="en-US" sz="2000" dirty="0"/>
              <a:t>[1  </a:t>
            </a:r>
            <a:r>
              <a:rPr lang="en-US" sz="2000" i="1" dirty="0"/>
              <a:t>x</a:t>
            </a:r>
            <a:r>
              <a:rPr lang="en-US" sz="2000" i="1" baseline="-25000" dirty="0"/>
              <a:t>j1</a:t>
            </a:r>
            <a:r>
              <a:rPr lang="en-US" sz="2000" i="1" baseline="30000" dirty="0"/>
              <a:t>2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 </a:t>
            </a:r>
            <a:r>
              <a:rPr lang="en-US" sz="2000" i="1" dirty="0"/>
              <a:t>x</a:t>
            </a:r>
            <a:r>
              <a:rPr lang="en-US" sz="2000" i="1" baseline="-25000" dirty="0"/>
              <a:t>j1</a:t>
            </a:r>
            <a:r>
              <a:rPr lang="en-US" sz="2000" i="1" dirty="0"/>
              <a:t>x</a:t>
            </a:r>
            <a:r>
              <a:rPr lang="en-US" sz="2000" i="1" baseline="-25000" dirty="0"/>
              <a:t>j2  </a:t>
            </a:r>
            <a:r>
              <a:rPr lang="en-US" sz="2000" i="1" dirty="0"/>
              <a:t> x</a:t>
            </a:r>
            <a:r>
              <a:rPr lang="en-US" sz="2000" i="1" baseline="-25000" dirty="0"/>
              <a:t>j2</a:t>
            </a:r>
            <a:r>
              <a:rPr lang="en-US" sz="2000" i="1" baseline="30000" dirty="0"/>
              <a:t>2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j1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j2</a:t>
            </a:r>
            <a:r>
              <a:rPr lang="en-US" sz="2000" dirty="0"/>
              <a:t>]</a:t>
            </a:r>
          </a:p>
          <a:p>
            <a:pPr>
              <a:buNone/>
            </a:pPr>
            <a:r>
              <a:rPr lang="en-US" sz="2000" dirty="0"/>
              <a:t>	      = 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)</a:t>
            </a:r>
            <a:r>
              <a:rPr lang="en-US" sz="2000" b="1" baseline="-25000" dirty="0"/>
              <a:t> </a:t>
            </a:r>
            <a:r>
              <a:rPr lang="en-US" sz="2000" b="1" baseline="30000" dirty="0"/>
              <a:t>T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),    where 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dirty="0"/>
              <a:t>) = </a:t>
            </a:r>
            <a:r>
              <a:rPr lang="en-US" sz="2000" b="1" baseline="-25000" dirty="0"/>
              <a:t> </a:t>
            </a:r>
            <a:r>
              <a:rPr lang="en-US" sz="2000" dirty="0"/>
              <a:t>[1 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baseline="30000" dirty="0"/>
              <a:t>2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x</a:t>
            </a:r>
            <a:r>
              <a:rPr lang="en-US" sz="2000" i="1" baseline="-25000" dirty="0"/>
              <a:t>2  </a:t>
            </a:r>
            <a:r>
              <a:rPr lang="en-US" sz="2000" i="1" dirty="0"/>
              <a:t> x</a:t>
            </a:r>
            <a:r>
              <a:rPr lang="en-US" sz="2000" i="1" baseline="-25000" dirty="0"/>
              <a:t>2</a:t>
            </a:r>
            <a:r>
              <a:rPr lang="en-US" sz="2000" i="1" baseline="30000" dirty="0"/>
              <a:t>2 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1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2</a:t>
            </a:r>
            <a:r>
              <a:rPr lang="en-US" sz="2000" dirty="0"/>
              <a:t>]</a:t>
            </a:r>
          </a:p>
          <a:p>
            <a:r>
              <a:rPr lang="en-US" sz="2000" dirty="0"/>
              <a:t>Let 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dirty="0"/>
              <a:t>) = </a:t>
            </a:r>
            <a:r>
              <a:rPr lang="en-US" sz="2000" b="1" baseline="-25000" dirty="0"/>
              <a:t> </a:t>
            </a:r>
            <a:r>
              <a:rPr lang="en-US" sz="2000" dirty="0"/>
              <a:t>[1 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baseline="30000" dirty="0"/>
              <a:t>2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 </a:t>
            </a: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i="1" dirty="0"/>
              <a:t>x</a:t>
            </a:r>
            <a:r>
              <a:rPr lang="en-US" sz="2000" i="1" baseline="-25000" dirty="0"/>
              <a:t>2  </a:t>
            </a:r>
            <a:r>
              <a:rPr lang="en-US" sz="2000" i="1" dirty="0"/>
              <a:t> x</a:t>
            </a:r>
            <a:r>
              <a:rPr lang="en-US" sz="2000" i="1" baseline="-25000" dirty="0"/>
              <a:t>2</a:t>
            </a:r>
            <a:r>
              <a:rPr lang="en-US" sz="2000" i="1" baseline="30000" dirty="0"/>
              <a:t>2 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1  </a:t>
            </a:r>
            <a:r>
              <a:rPr lang="en-US" sz="2000" i="1" dirty="0">
                <a:cs typeface="Times New Roman" pitchFamily="18" charset="0"/>
              </a:rPr>
              <a:t>√</a:t>
            </a: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i="1" baseline="-25000" dirty="0"/>
              <a:t>2</a:t>
            </a:r>
            <a:r>
              <a:rPr lang="en-US" sz="2000" dirty="0"/>
              <a:t>], then </a:t>
            </a:r>
            <a:r>
              <a:rPr lang="en-US" sz="2000" i="1" dirty="0"/>
              <a:t>K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dirty="0" err="1"/>
              <a:t>,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)= 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)</a:t>
            </a:r>
            <a:r>
              <a:rPr lang="en-US" sz="2000" b="1" baseline="-25000" dirty="0"/>
              <a:t> </a:t>
            </a:r>
            <a:r>
              <a:rPr lang="en-US" sz="2000" b="1" baseline="30000" dirty="0"/>
              <a:t>T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)</a:t>
            </a:r>
          </a:p>
          <a:p>
            <a:r>
              <a:rPr lang="en-US" sz="2000" dirty="0"/>
              <a:t>The function</a:t>
            </a:r>
            <a:r>
              <a:rPr lang="el-GR" sz="2000" b="1" dirty="0">
                <a:cs typeface="Times New Roman" pitchFamily="18" charset="0"/>
              </a:rPr>
              <a:t> φ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dirty="0"/>
              <a:t>) with the property </a:t>
            </a:r>
            <a:r>
              <a:rPr lang="en-US" sz="2000" i="1" dirty="0"/>
              <a:t>K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i</a:t>
            </a:r>
            <a:r>
              <a:rPr lang="en-US" sz="2000" dirty="0" err="1"/>
              <a:t>,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j</a:t>
            </a:r>
            <a:r>
              <a:rPr lang="en-US" sz="2000" dirty="0"/>
              <a:t>)= 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)</a:t>
            </a:r>
            <a:r>
              <a:rPr lang="en-US" sz="2000" b="1" baseline="-25000" dirty="0"/>
              <a:t> </a:t>
            </a:r>
            <a:r>
              <a:rPr lang="en-US" sz="2000" b="1" baseline="30000" dirty="0"/>
              <a:t>T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) are known as </a:t>
            </a:r>
            <a:r>
              <a:rPr lang="en-US" sz="2000" i="1" dirty="0"/>
              <a:t>kernel functions</a:t>
            </a:r>
          </a:p>
          <a:p>
            <a:r>
              <a:rPr lang="en-US" sz="2000" dirty="0"/>
              <a:t>Using a kernel function</a:t>
            </a:r>
            <a:r>
              <a:rPr lang="en-US" sz="2000" i="1" dirty="0"/>
              <a:t> </a:t>
            </a:r>
            <a:r>
              <a:rPr lang="en-US" sz="2000" dirty="0"/>
              <a:t>for high dimensional space mapping </a:t>
            </a:r>
            <a:r>
              <a:rPr lang="en-US" sz="2000" i="1" dirty="0"/>
              <a:t>implicitly </a:t>
            </a:r>
            <a:r>
              <a:rPr lang="en-US" sz="2000" dirty="0"/>
              <a:t>maps data to a high-dimensional space without the need to compute each </a:t>
            </a:r>
            <a:r>
              <a:rPr lang="el-GR" sz="2000" b="1" dirty="0">
                <a:cs typeface="Times New Roman" pitchFamily="18" charset="0"/>
              </a:rPr>
              <a:t>φ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dirty="0"/>
              <a:t>) explicitly. Thus, the term </a:t>
            </a:r>
            <a:r>
              <a:rPr lang="en-US" sz="2000" i="1" dirty="0"/>
              <a:t>kernel trick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7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653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Calibri Light</vt:lpstr>
      <vt:lpstr>CMBX10</vt:lpstr>
      <vt:lpstr>CMMI10</vt:lpstr>
      <vt:lpstr>CMMI7</vt:lpstr>
      <vt:lpstr>CMR10</vt:lpstr>
      <vt:lpstr>CMR7</vt:lpstr>
      <vt:lpstr>CMSY10</vt:lpstr>
      <vt:lpstr>Tahoma</vt:lpstr>
      <vt:lpstr>Office Theme</vt:lpstr>
      <vt:lpstr>1_Office Theme</vt:lpstr>
      <vt:lpstr>Equation</vt:lpstr>
      <vt:lpstr>Support Vector Machines</vt:lpstr>
      <vt:lpstr>PowerPoint Presentation</vt:lpstr>
      <vt:lpstr>PowerPoint Presentation</vt:lpstr>
      <vt:lpstr>PowerPoint Presentation</vt:lpstr>
      <vt:lpstr>PowerPoint Presentation</vt:lpstr>
      <vt:lpstr>Hinge Loss Function</vt:lpstr>
      <vt:lpstr>Hinge Loss Function Based SVM Objective</vt:lpstr>
      <vt:lpstr>PowerPoint Presentation</vt:lpstr>
      <vt:lpstr>PowerPoint Presentation</vt:lpstr>
      <vt:lpstr>Kernel Example (1)</vt:lpstr>
      <vt:lpstr>Kernel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 Support Vector Machines </dc:title>
  <dc:creator>Ishwar Sethi</dc:creator>
  <cp:lastModifiedBy>Ishwar Sethi</cp:lastModifiedBy>
  <cp:revision>3</cp:revision>
  <dcterms:created xsi:type="dcterms:W3CDTF">2022-06-30T01:09:04Z</dcterms:created>
  <dcterms:modified xsi:type="dcterms:W3CDTF">2022-12-08T13:22:51Z</dcterms:modified>
</cp:coreProperties>
</file>