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10" r:id="rId3"/>
    <p:sldId id="311" r:id="rId4"/>
    <p:sldId id="377" r:id="rId5"/>
    <p:sldId id="312" r:id="rId6"/>
    <p:sldId id="378" r:id="rId7"/>
    <p:sldId id="379" r:id="rId8"/>
    <p:sldId id="381" r:id="rId9"/>
    <p:sldId id="382" r:id="rId10"/>
    <p:sldId id="383" r:id="rId11"/>
    <p:sldId id="384" r:id="rId12"/>
    <p:sldId id="421" r:id="rId13"/>
    <p:sldId id="417" r:id="rId14"/>
    <p:sldId id="389" r:id="rId15"/>
    <p:sldId id="585" r:id="rId16"/>
    <p:sldId id="586" r:id="rId17"/>
    <p:sldId id="587" r:id="rId18"/>
    <p:sldId id="418" r:id="rId19"/>
    <p:sldId id="419" r:id="rId20"/>
    <p:sldId id="420" r:id="rId21"/>
    <p:sldId id="422" r:id="rId22"/>
    <p:sldId id="501" r:id="rId23"/>
    <p:sldId id="391" r:id="rId24"/>
    <p:sldId id="502" r:id="rId25"/>
    <p:sldId id="407" r:id="rId26"/>
    <p:sldId id="410" r:id="rId27"/>
    <p:sldId id="588" r:id="rId28"/>
    <p:sldId id="589" r:id="rId29"/>
    <p:sldId id="590" r:id="rId30"/>
    <p:sldId id="591" r:id="rId31"/>
    <p:sldId id="592" r:id="rId32"/>
    <p:sldId id="593" r:id="rId33"/>
    <p:sldId id="503" r:id="rId34"/>
    <p:sldId id="313" r:id="rId35"/>
    <p:sldId id="314" r:id="rId36"/>
    <p:sldId id="58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95"/>
    <p:restoredTop sz="96281"/>
  </p:normalViewPr>
  <p:slideViewPr>
    <p:cSldViewPr snapToGrid="0" snapToObjects="1">
      <p:cViewPr varScale="1">
        <p:scale>
          <a:sx n="153" d="100"/>
          <a:sy n="153" d="100"/>
        </p:scale>
        <p:origin x="200"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33FFD-CD8B-7241-99C4-1BD7E77958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B9CC1C-E81E-9D46-8867-C4E51E35FC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B2D0FE-8E19-844A-9CD4-3FA5FAF12F2D}"/>
              </a:ext>
            </a:extLst>
          </p:cNvPr>
          <p:cNvSpPr>
            <a:spLocks noGrp="1"/>
          </p:cNvSpPr>
          <p:nvPr>
            <p:ph type="dt" sz="half" idx="10"/>
          </p:nvPr>
        </p:nvSpPr>
        <p:spPr/>
        <p:txBody>
          <a:bodyPr/>
          <a:lstStyle/>
          <a:p>
            <a:fld id="{A52A9652-4DFB-2341-B92E-AC0DD15F8AEC}" type="datetimeFigureOut">
              <a:rPr lang="en-US" smtClean="0"/>
              <a:t>6/27/22</a:t>
            </a:fld>
            <a:endParaRPr lang="en-US"/>
          </a:p>
        </p:txBody>
      </p:sp>
      <p:sp>
        <p:nvSpPr>
          <p:cNvPr id="5" name="Footer Placeholder 4">
            <a:extLst>
              <a:ext uri="{FF2B5EF4-FFF2-40B4-BE49-F238E27FC236}">
                <a16:creationId xmlns:a16="http://schemas.microsoft.com/office/drawing/2014/main" id="{60F5E728-8811-1745-B22C-BB8388E9C9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C0F5-28DB-8949-8328-07A4DA0F200B}"/>
              </a:ext>
            </a:extLst>
          </p:cNvPr>
          <p:cNvSpPr>
            <a:spLocks noGrp="1"/>
          </p:cNvSpPr>
          <p:nvPr>
            <p:ph type="sldNum" sz="quarter" idx="12"/>
          </p:nvPr>
        </p:nvSpPr>
        <p:spPr/>
        <p:txBody>
          <a:bodyPr/>
          <a:lstStyle/>
          <a:p>
            <a:fld id="{69F8BD40-73E5-7D4B-A997-D84F6053F439}" type="slidenum">
              <a:rPr lang="en-US" smtClean="0"/>
              <a:t>‹#›</a:t>
            </a:fld>
            <a:endParaRPr lang="en-US"/>
          </a:p>
        </p:txBody>
      </p:sp>
    </p:spTree>
    <p:extLst>
      <p:ext uri="{BB962C8B-B14F-4D97-AF65-F5344CB8AC3E}">
        <p14:creationId xmlns:p14="http://schemas.microsoft.com/office/powerpoint/2010/main" val="3065488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90781-D73E-5B4F-A681-FC35514B01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FD9BE8-E9A5-364A-AE86-967FAEC363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9F2744-7348-DF40-A1D0-AFCD16B431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0DBA00-E69D-934E-B934-48310C144015}"/>
              </a:ext>
            </a:extLst>
          </p:cNvPr>
          <p:cNvSpPr>
            <a:spLocks noGrp="1"/>
          </p:cNvSpPr>
          <p:nvPr>
            <p:ph type="dt" sz="half" idx="10"/>
          </p:nvPr>
        </p:nvSpPr>
        <p:spPr/>
        <p:txBody>
          <a:bodyPr/>
          <a:lstStyle/>
          <a:p>
            <a:fld id="{A52A9652-4DFB-2341-B92E-AC0DD15F8AEC}" type="datetimeFigureOut">
              <a:rPr lang="en-US" smtClean="0"/>
              <a:t>6/27/22</a:t>
            </a:fld>
            <a:endParaRPr lang="en-US"/>
          </a:p>
        </p:txBody>
      </p:sp>
      <p:sp>
        <p:nvSpPr>
          <p:cNvPr id="6" name="Footer Placeholder 5">
            <a:extLst>
              <a:ext uri="{FF2B5EF4-FFF2-40B4-BE49-F238E27FC236}">
                <a16:creationId xmlns:a16="http://schemas.microsoft.com/office/drawing/2014/main" id="{BE071781-F4BC-4B4B-B79E-3324A8AD4F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AAFE52-2751-6B4E-89AB-87A469F96D06}"/>
              </a:ext>
            </a:extLst>
          </p:cNvPr>
          <p:cNvSpPr>
            <a:spLocks noGrp="1"/>
          </p:cNvSpPr>
          <p:nvPr>
            <p:ph type="sldNum" sz="quarter" idx="12"/>
          </p:nvPr>
        </p:nvSpPr>
        <p:spPr/>
        <p:txBody>
          <a:bodyPr/>
          <a:lstStyle/>
          <a:p>
            <a:fld id="{69F8BD40-73E5-7D4B-A997-D84F6053F439}" type="slidenum">
              <a:rPr lang="en-US" smtClean="0"/>
              <a:t>‹#›</a:t>
            </a:fld>
            <a:endParaRPr lang="en-US"/>
          </a:p>
        </p:txBody>
      </p:sp>
    </p:spTree>
    <p:extLst>
      <p:ext uri="{BB962C8B-B14F-4D97-AF65-F5344CB8AC3E}">
        <p14:creationId xmlns:p14="http://schemas.microsoft.com/office/powerpoint/2010/main" val="872761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6BA73-D89B-594B-94C3-108F5C93B6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8425F3-B0D0-9B43-84CA-0294316311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3BCCE6-4331-5145-A160-CF805FEF9C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FDDB2C-F8D2-4F44-A125-783F493028A8}"/>
              </a:ext>
            </a:extLst>
          </p:cNvPr>
          <p:cNvSpPr>
            <a:spLocks noGrp="1"/>
          </p:cNvSpPr>
          <p:nvPr>
            <p:ph type="dt" sz="half" idx="10"/>
          </p:nvPr>
        </p:nvSpPr>
        <p:spPr/>
        <p:txBody>
          <a:bodyPr/>
          <a:lstStyle/>
          <a:p>
            <a:fld id="{A52A9652-4DFB-2341-B92E-AC0DD15F8AEC}" type="datetimeFigureOut">
              <a:rPr lang="en-US" smtClean="0"/>
              <a:t>6/27/22</a:t>
            </a:fld>
            <a:endParaRPr lang="en-US"/>
          </a:p>
        </p:txBody>
      </p:sp>
      <p:sp>
        <p:nvSpPr>
          <p:cNvPr id="6" name="Footer Placeholder 5">
            <a:extLst>
              <a:ext uri="{FF2B5EF4-FFF2-40B4-BE49-F238E27FC236}">
                <a16:creationId xmlns:a16="http://schemas.microsoft.com/office/drawing/2014/main" id="{EB3CB5C3-44DD-7D42-8B9C-59AC82E67C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6078A3-FF65-B743-BB38-1915961A0413}"/>
              </a:ext>
            </a:extLst>
          </p:cNvPr>
          <p:cNvSpPr>
            <a:spLocks noGrp="1"/>
          </p:cNvSpPr>
          <p:nvPr>
            <p:ph type="sldNum" sz="quarter" idx="12"/>
          </p:nvPr>
        </p:nvSpPr>
        <p:spPr/>
        <p:txBody>
          <a:bodyPr/>
          <a:lstStyle/>
          <a:p>
            <a:fld id="{69F8BD40-73E5-7D4B-A997-D84F6053F439}" type="slidenum">
              <a:rPr lang="en-US" smtClean="0"/>
              <a:t>‹#›</a:t>
            </a:fld>
            <a:endParaRPr lang="en-US"/>
          </a:p>
        </p:txBody>
      </p:sp>
    </p:spTree>
    <p:extLst>
      <p:ext uri="{BB962C8B-B14F-4D97-AF65-F5344CB8AC3E}">
        <p14:creationId xmlns:p14="http://schemas.microsoft.com/office/powerpoint/2010/main" val="1571552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B1B74-EF83-1E47-8EB9-B5D1C15903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837B99-FD64-C248-9287-FFADB8A6F0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328A63-E1EB-1643-A1AA-E32567B9BCD5}"/>
              </a:ext>
            </a:extLst>
          </p:cNvPr>
          <p:cNvSpPr>
            <a:spLocks noGrp="1"/>
          </p:cNvSpPr>
          <p:nvPr>
            <p:ph type="dt" sz="half" idx="10"/>
          </p:nvPr>
        </p:nvSpPr>
        <p:spPr/>
        <p:txBody>
          <a:bodyPr/>
          <a:lstStyle/>
          <a:p>
            <a:fld id="{A52A9652-4DFB-2341-B92E-AC0DD15F8AEC}" type="datetimeFigureOut">
              <a:rPr lang="en-US" smtClean="0"/>
              <a:t>6/27/22</a:t>
            </a:fld>
            <a:endParaRPr lang="en-US"/>
          </a:p>
        </p:txBody>
      </p:sp>
      <p:sp>
        <p:nvSpPr>
          <p:cNvPr id="5" name="Footer Placeholder 4">
            <a:extLst>
              <a:ext uri="{FF2B5EF4-FFF2-40B4-BE49-F238E27FC236}">
                <a16:creationId xmlns:a16="http://schemas.microsoft.com/office/drawing/2014/main" id="{9F2F47E0-844C-F447-A0BE-1A289E22C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56861-4D66-8740-B56E-A0AF35604F0E}"/>
              </a:ext>
            </a:extLst>
          </p:cNvPr>
          <p:cNvSpPr>
            <a:spLocks noGrp="1"/>
          </p:cNvSpPr>
          <p:nvPr>
            <p:ph type="sldNum" sz="quarter" idx="12"/>
          </p:nvPr>
        </p:nvSpPr>
        <p:spPr/>
        <p:txBody>
          <a:bodyPr/>
          <a:lstStyle/>
          <a:p>
            <a:fld id="{69F8BD40-73E5-7D4B-A997-D84F6053F439}" type="slidenum">
              <a:rPr lang="en-US" smtClean="0"/>
              <a:t>‹#›</a:t>
            </a:fld>
            <a:endParaRPr lang="en-US"/>
          </a:p>
        </p:txBody>
      </p:sp>
    </p:spTree>
    <p:extLst>
      <p:ext uri="{BB962C8B-B14F-4D97-AF65-F5344CB8AC3E}">
        <p14:creationId xmlns:p14="http://schemas.microsoft.com/office/powerpoint/2010/main" val="413933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16235D-8917-6445-974A-ADAEE0BD90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DB0EC6-1BDA-D041-BDD1-BFBBC1CF5C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935E96-3601-4946-BD27-6A83AF310E82}"/>
              </a:ext>
            </a:extLst>
          </p:cNvPr>
          <p:cNvSpPr>
            <a:spLocks noGrp="1"/>
          </p:cNvSpPr>
          <p:nvPr>
            <p:ph type="dt" sz="half" idx="10"/>
          </p:nvPr>
        </p:nvSpPr>
        <p:spPr/>
        <p:txBody>
          <a:bodyPr/>
          <a:lstStyle/>
          <a:p>
            <a:fld id="{A52A9652-4DFB-2341-B92E-AC0DD15F8AEC}" type="datetimeFigureOut">
              <a:rPr lang="en-US" smtClean="0"/>
              <a:t>6/27/22</a:t>
            </a:fld>
            <a:endParaRPr lang="en-US"/>
          </a:p>
        </p:txBody>
      </p:sp>
      <p:sp>
        <p:nvSpPr>
          <p:cNvPr id="5" name="Footer Placeholder 4">
            <a:extLst>
              <a:ext uri="{FF2B5EF4-FFF2-40B4-BE49-F238E27FC236}">
                <a16:creationId xmlns:a16="http://schemas.microsoft.com/office/drawing/2014/main" id="{58E110A5-FF61-1E4B-89BE-123FA508E7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DCE6FC-7896-DA48-9E0F-AEE5CA15295B}"/>
              </a:ext>
            </a:extLst>
          </p:cNvPr>
          <p:cNvSpPr>
            <a:spLocks noGrp="1"/>
          </p:cNvSpPr>
          <p:nvPr>
            <p:ph type="sldNum" sz="quarter" idx="12"/>
          </p:nvPr>
        </p:nvSpPr>
        <p:spPr/>
        <p:txBody>
          <a:bodyPr/>
          <a:lstStyle/>
          <a:p>
            <a:fld id="{69F8BD40-73E5-7D4B-A997-D84F6053F439}" type="slidenum">
              <a:rPr lang="en-US" smtClean="0"/>
              <a:t>‹#›</a:t>
            </a:fld>
            <a:endParaRPr lang="en-US"/>
          </a:p>
        </p:txBody>
      </p:sp>
    </p:spTree>
    <p:extLst>
      <p:ext uri="{BB962C8B-B14F-4D97-AF65-F5344CB8AC3E}">
        <p14:creationId xmlns:p14="http://schemas.microsoft.com/office/powerpoint/2010/main" val="3938308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89CE7-8035-8754-5B4E-9B3C32292FD9}"/>
              </a:ext>
            </a:extLst>
          </p:cNvPr>
          <p:cNvSpPr>
            <a:spLocks noGrp="1"/>
          </p:cNvSpPr>
          <p:nvPr>
            <p:ph type="title"/>
          </p:nvPr>
        </p:nvSpPr>
        <p:spPr>
          <a:xfrm>
            <a:off x="838200" y="170735"/>
            <a:ext cx="7520609"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277F398-1458-877F-E21C-1DFC98EEED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805C39-231B-C325-CF58-90C0359669D5}"/>
              </a:ext>
            </a:extLst>
          </p:cNvPr>
          <p:cNvSpPr>
            <a:spLocks noGrp="1"/>
          </p:cNvSpPr>
          <p:nvPr>
            <p:ph type="dt" sz="half" idx="10"/>
          </p:nvPr>
        </p:nvSpPr>
        <p:spPr/>
        <p:txBody>
          <a:bodyPr/>
          <a:lstStyle/>
          <a:p>
            <a:fld id="{A986AAAE-1AF7-554E-9503-23253032661F}" type="datetimeFigureOut">
              <a:rPr lang="en-US" smtClean="0"/>
              <a:t>6/27/22</a:t>
            </a:fld>
            <a:endParaRPr lang="en-US"/>
          </a:p>
        </p:txBody>
      </p:sp>
      <p:sp>
        <p:nvSpPr>
          <p:cNvPr id="5" name="Footer Placeholder 4">
            <a:extLst>
              <a:ext uri="{FF2B5EF4-FFF2-40B4-BE49-F238E27FC236}">
                <a16:creationId xmlns:a16="http://schemas.microsoft.com/office/drawing/2014/main" id="{247EB36B-5F1F-F754-C9FC-BB933CBF77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DE3CD0-3E31-93BE-55C1-431B786C00A0}"/>
              </a:ext>
            </a:extLst>
          </p:cNvPr>
          <p:cNvSpPr>
            <a:spLocks noGrp="1"/>
          </p:cNvSpPr>
          <p:nvPr>
            <p:ph type="sldNum" sz="quarter" idx="12"/>
          </p:nvPr>
        </p:nvSpPr>
        <p:spPr/>
        <p:txBody>
          <a:bodyPr/>
          <a:lstStyle/>
          <a:p>
            <a:fld id="{62E06FDB-3608-6443-9296-C1B754C5FC92}" type="slidenum">
              <a:rPr lang="en-US" smtClean="0"/>
              <a:t>‹#›</a:t>
            </a:fld>
            <a:endParaRPr lang="en-US"/>
          </a:p>
        </p:txBody>
      </p:sp>
      <p:pic>
        <p:nvPicPr>
          <p:cNvPr id="7" name="Picture 6">
            <a:extLst>
              <a:ext uri="{FF2B5EF4-FFF2-40B4-BE49-F238E27FC236}">
                <a16:creationId xmlns:a16="http://schemas.microsoft.com/office/drawing/2014/main" id="{7C59A554-F785-1676-C27D-D375EB21F53A}"/>
              </a:ext>
            </a:extLst>
          </p:cNvPr>
          <p:cNvPicPr>
            <a:picLocks noChangeAspect="1"/>
          </p:cNvPicPr>
          <p:nvPr userDrawn="1"/>
        </p:nvPicPr>
        <p:blipFill>
          <a:blip r:embed="rId2"/>
          <a:stretch>
            <a:fillRect/>
          </a:stretch>
        </p:blipFill>
        <p:spPr>
          <a:xfrm>
            <a:off x="8534400" y="29052"/>
            <a:ext cx="3657600" cy="1137920"/>
          </a:xfrm>
          <a:prstGeom prst="rect">
            <a:avLst/>
          </a:prstGeom>
        </p:spPr>
      </p:pic>
    </p:spTree>
    <p:extLst>
      <p:ext uri="{BB962C8B-B14F-4D97-AF65-F5344CB8AC3E}">
        <p14:creationId xmlns:p14="http://schemas.microsoft.com/office/powerpoint/2010/main" val="3757579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D9435-01B6-A34C-80FB-33D02251C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B4B10F-9E65-FB45-BFE2-8C4B76A46D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1E16A1-E3D7-A74D-A74C-659B71013AEE}"/>
              </a:ext>
            </a:extLst>
          </p:cNvPr>
          <p:cNvSpPr>
            <a:spLocks noGrp="1"/>
          </p:cNvSpPr>
          <p:nvPr>
            <p:ph type="dt" sz="half" idx="10"/>
          </p:nvPr>
        </p:nvSpPr>
        <p:spPr/>
        <p:txBody>
          <a:bodyPr/>
          <a:lstStyle/>
          <a:p>
            <a:fld id="{A52A9652-4DFB-2341-B92E-AC0DD15F8AEC}" type="datetimeFigureOut">
              <a:rPr lang="en-US" smtClean="0"/>
              <a:t>6/27/22</a:t>
            </a:fld>
            <a:endParaRPr lang="en-US"/>
          </a:p>
        </p:txBody>
      </p:sp>
      <p:sp>
        <p:nvSpPr>
          <p:cNvPr id="5" name="Footer Placeholder 4">
            <a:extLst>
              <a:ext uri="{FF2B5EF4-FFF2-40B4-BE49-F238E27FC236}">
                <a16:creationId xmlns:a16="http://schemas.microsoft.com/office/drawing/2014/main" id="{8AD81C7E-8BE2-7C47-823E-465FA18CD6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CA90CD-CC42-0B47-9858-1DAC763F8FB6}"/>
              </a:ext>
            </a:extLst>
          </p:cNvPr>
          <p:cNvSpPr>
            <a:spLocks noGrp="1"/>
          </p:cNvSpPr>
          <p:nvPr>
            <p:ph type="sldNum" sz="quarter" idx="12"/>
          </p:nvPr>
        </p:nvSpPr>
        <p:spPr/>
        <p:txBody>
          <a:bodyPr/>
          <a:lstStyle/>
          <a:p>
            <a:fld id="{69F8BD40-73E5-7D4B-A997-D84F6053F439}" type="slidenum">
              <a:rPr lang="en-US" smtClean="0"/>
              <a:t>‹#›</a:t>
            </a:fld>
            <a:endParaRPr lang="en-US"/>
          </a:p>
        </p:txBody>
      </p:sp>
    </p:spTree>
    <p:extLst>
      <p:ext uri="{BB962C8B-B14F-4D97-AF65-F5344CB8AC3E}">
        <p14:creationId xmlns:p14="http://schemas.microsoft.com/office/powerpoint/2010/main" val="3553977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89CE7-8035-8754-5B4E-9B3C32292FD9}"/>
              </a:ext>
            </a:extLst>
          </p:cNvPr>
          <p:cNvSpPr>
            <a:spLocks noGrp="1"/>
          </p:cNvSpPr>
          <p:nvPr>
            <p:ph type="title"/>
          </p:nvPr>
        </p:nvSpPr>
        <p:spPr>
          <a:xfrm>
            <a:off x="838200" y="170735"/>
            <a:ext cx="7520609"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277F398-1458-877F-E21C-1DFC98EEED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805C39-231B-C325-CF58-90C0359669D5}"/>
              </a:ext>
            </a:extLst>
          </p:cNvPr>
          <p:cNvSpPr>
            <a:spLocks noGrp="1"/>
          </p:cNvSpPr>
          <p:nvPr>
            <p:ph type="dt" sz="half" idx="10"/>
          </p:nvPr>
        </p:nvSpPr>
        <p:spPr/>
        <p:txBody>
          <a:bodyPr/>
          <a:lstStyle/>
          <a:p>
            <a:fld id="{A986AAAE-1AF7-554E-9503-23253032661F}" type="datetimeFigureOut">
              <a:rPr lang="en-US" smtClean="0"/>
              <a:t>6/27/22</a:t>
            </a:fld>
            <a:endParaRPr lang="en-US"/>
          </a:p>
        </p:txBody>
      </p:sp>
      <p:sp>
        <p:nvSpPr>
          <p:cNvPr id="5" name="Footer Placeholder 4">
            <a:extLst>
              <a:ext uri="{FF2B5EF4-FFF2-40B4-BE49-F238E27FC236}">
                <a16:creationId xmlns:a16="http://schemas.microsoft.com/office/drawing/2014/main" id="{247EB36B-5F1F-F754-C9FC-BB933CBF77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DE3CD0-3E31-93BE-55C1-431B786C00A0}"/>
              </a:ext>
            </a:extLst>
          </p:cNvPr>
          <p:cNvSpPr>
            <a:spLocks noGrp="1"/>
          </p:cNvSpPr>
          <p:nvPr>
            <p:ph type="sldNum" sz="quarter" idx="12"/>
          </p:nvPr>
        </p:nvSpPr>
        <p:spPr/>
        <p:txBody>
          <a:bodyPr/>
          <a:lstStyle/>
          <a:p>
            <a:fld id="{62E06FDB-3608-6443-9296-C1B754C5FC92}" type="slidenum">
              <a:rPr lang="en-US" smtClean="0"/>
              <a:t>‹#›</a:t>
            </a:fld>
            <a:endParaRPr lang="en-US"/>
          </a:p>
        </p:txBody>
      </p:sp>
      <p:pic>
        <p:nvPicPr>
          <p:cNvPr id="7" name="Picture 6">
            <a:extLst>
              <a:ext uri="{FF2B5EF4-FFF2-40B4-BE49-F238E27FC236}">
                <a16:creationId xmlns:a16="http://schemas.microsoft.com/office/drawing/2014/main" id="{7C59A554-F785-1676-C27D-D375EB21F53A}"/>
              </a:ext>
            </a:extLst>
          </p:cNvPr>
          <p:cNvPicPr>
            <a:picLocks noChangeAspect="1"/>
          </p:cNvPicPr>
          <p:nvPr userDrawn="1"/>
        </p:nvPicPr>
        <p:blipFill>
          <a:blip r:embed="rId2"/>
          <a:stretch>
            <a:fillRect/>
          </a:stretch>
        </p:blipFill>
        <p:spPr>
          <a:xfrm>
            <a:off x="8534400" y="29052"/>
            <a:ext cx="3657600" cy="1137920"/>
          </a:xfrm>
          <a:prstGeom prst="rect">
            <a:avLst/>
          </a:prstGeom>
        </p:spPr>
      </p:pic>
    </p:spTree>
    <p:extLst>
      <p:ext uri="{BB962C8B-B14F-4D97-AF65-F5344CB8AC3E}">
        <p14:creationId xmlns:p14="http://schemas.microsoft.com/office/powerpoint/2010/main" val="2996328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D7206-E3F1-EA4E-8AAD-3AEE25EACD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7ED17A-6FAC-DA46-B559-88D1C53126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9295DA-F958-6447-B962-9EFF363BC87B}"/>
              </a:ext>
            </a:extLst>
          </p:cNvPr>
          <p:cNvSpPr>
            <a:spLocks noGrp="1"/>
          </p:cNvSpPr>
          <p:nvPr>
            <p:ph type="dt" sz="half" idx="10"/>
          </p:nvPr>
        </p:nvSpPr>
        <p:spPr/>
        <p:txBody>
          <a:bodyPr/>
          <a:lstStyle/>
          <a:p>
            <a:fld id="{A52A9652-4DFB-2341-B92E-AC0DD15F8AEC}" type="datetimeFigureOut">
              <a:rPr lang="en-US" smtClean="0"/>
              <a:t>6/27/22</a:t>
            </a:fld>
            <a:endParaRPr lang="en-US"/>
          </a:p>
        </p:txBody>
      </p:sp>
      <p:sp>
        <p:nvSpPr>
          <p:cNvPr id="5" name="Footer Placeholder 4">
            <a:extLst>
              <a:ext uri="{FF2B5EF4-FFF2-40B4-BE49-F238E27FC236}">
                <a16:creationId xmlns:a16="http://schemas.microsoft.com/office/drawing/2014/main" id="{720365B3-9AF3-104D-8F59-91EF0AFCB6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C37FAA-ED07-594E-9A02-EE82EBC71D39}"/>
              </a:ext>
            </a:extLst>
          </p:cNvPr>
          <p:cNvSpPr>
            <a:spLocks noGrp="1"/>
          </p:cNvSpPr>
          <p:nvPr>
            <p:ph type="sldNum" sz="quarter" idx="12"/>
          </p:nvPr>
        </p:nvSpPr>
        <p:spPr/>
        <p:txBody>
          <a:bodyPr/>
          <a:lstStyle/>
          <a:p>
            <a:fld id="{69F8BD40-73E5-7D4B-A997-D84F6053F439}" type="slidenum">
              <a:rPr lang="en-US" smtClean="0"/>
              <a:t>‹#›</a:t>
            </a:fld>
            <a:endParaRPr lang="en-US"/>
          </a:p>
        </p:txBody>
      </p:sp>
    </p:spTree>
    <p:extLst>
      <p:ext uri="{BB962C8B-B14F-4D97-AF65-F5344CB8AC3E}">
        <p14:creationId xmlns:p14="http://schemas.microsoft.com/office/powerpoint/2010/main" val="1291017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3B1FD-0785-C74E-BE6C-CA846BAA05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BE5E97-6DFE-E54F-9F08-69B4A3CFAB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8102FD-16D4-0E4D-A5CF-46F0BD4FE6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51A475-6B0D-3140-B12E-278FFC27A373}"/>
              </a:ext>
            </a:extLst>
          </p:cNvPr>
          <p:cNvSpPr>
            <a:spLocks noGrp="1"/>
          </p:cNvSpPr>
          <p:nvPr>
            <p:ph type="dt" sz="half" idx="10"/>
          </p:nvPr>
        </p:nvSpPr>
        <p:spPr/>
        <p:txBody>
          <a:bodyPr/>
          <a:lstStyle/>
          <a:p>
            <a:fld id="{A52A9652-4DFB-2341-B92E-AC0DD15F8AEC}" type="datetimeFigureOut">
              <a:rPr lang="en-US" smtClean="0"/>
              <a:t>6/27/22</a:t>
            </a:fld>
            <a:endParaRPr lang="en-US"/>
          </a:p>
        </p:txBody>
      </p:sp>
      <p:sp>
        <p:nvSpPr>
          <p:cNvPr id="6" name="Footer Placeholder 5">
            <a:extLst>
              <a:ext uri="{FF2B5EF4-FFF2-40B4-BE49-F238E27FC236}">
                <a16:creationId xmlns:a16="http://schemas.microsoft.com/office/drawing/2014/main" id="{EF9DFA22-6518-0F47-A0A1-50C0C88593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3745CB-38EE-4547-B9A3-01E1E0AC51B7}"/>
              </a:ext>
            </a:extLst>
          </p:cNvPr>
          <p:cNvSpPr>
            <a:spLocks noGrp="1"/>
          </p:cNvSpPr>
          <p:nvPr>
            <p:ph type="sldNum" sz="quarter" idx="12"/>
          </p:nvPr>
        </p:nvSpPr>
        <p:spPr/>
        <p:txBody>
          <a:bodyPr/>
          <a:lstStyle/>
          <a:p>
            <a:fld id="{69F8BD40-73E5-7D4B-A997-D84F6053F439}" type="slidenum">
              <a:rPr lang="en-US" smtClean="0"/>
              <a:t>‹#›</a:t>
            </a:fld>
            <a:endParaRPr lang="en-US"/>
          </a:p>
        </p:txBody>
      </p:sp>
    </p:spTree>
    <p:extLst>
      <p:ext uri="{BB962C8B-B14F-4D97-AF65-F5344CB8AC3E}">
        <p14:creationId xmlns:p14="http://schemas.microsoft.com/office/powerpoint/2010/main" val="389749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ED495-763D-9A4F-86CD-F3B0D3DB97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2D97F1-F3C2-3048-8D73-6C32F2A979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E573B9-3A3D-BE4C-8856-66B187297F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4BAC68-B13D-F242-96D1-02AB123735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2C95C8-7CE8-BE43-A7CD-45B54ABC97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6C147C-B4C1-3E46-85C6-61D4EC36FE76}"/>
              </a:ext>
            </a:extLst>
          </p:cNvPr>
          <p:cNvSpPr>
            <a:spLocks noGrp="1"/>
          </p:cNvSpPr>
          <p:nvPr>
            <p:ph type="dt" sz="half" idx="10"/>
          </p:nvPr>
        </p:nvSpPr>
        <p:spPr/>
        <p:txBody>
          <a:bodyPr/>
          <a:lstStyle/>
          <a:p>
            <a:fld id="{A52A9652-4DFB-2341-B92E-AC0DD15F8AEC}" type="datetimeFigureOut">
              <a:rPr lang="en-US" smtClean="0"/>
              <a:t>6/27/22</a:t>
            </a:fld>
            <a:endParaRPr lang="en-US"/>
          </a:p>
        </p:txBody>
      </p:sp>
      <p:sp>
        <p:nvSpPr>
          <p:cNvPr id="8" name="Footer Placeholder 7">
            <a:extLst>
              <a:ext uri="{FF2B5EF4-FFF2-40B4-BE49-F238E27FC236}">
                <a16:creationId xmlns:a16="http://schemas.microsoft.com/office/drawing/2014/main" id="{BC6B5B7D-9766-5841-ADE2-8A2C1F5DB2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A766CF-FC00-3740-BA74-0ACF7F9FEF12}"/>
              </a:ext>
            </a:extLst>
          </p:cNvPr>
          <p:cNvSpPr>
            <a:spLocks noGrp="1"/>
          </p:cNvSpPr>
          <p:nvPr>
            <p:ph type="sldNum" sz="quarter" idx="12"/>
          </p:nvPr>
        </p:nvSpPr>
        <p:spPr/>
        <p:txBody>
          <a:bodyPr/>
          <a:lstStyle/>
          <a:p>
            <a:fld id="{69F8BD40-73E5-7D4B-A997-D84F6053F439}" type="slidenum">
              <a:rPr lang="en-US" smtClean="0"/>
              <a:t>‹#›</a:t>
            </a:fld>
            <a:endParaRPr lang="en-US"/>
          </a:p>
        </p:txBody>
      </p:sp>
    </p:spTree>
    <p:extLst>
      <p:ext uri="{BB962C8B-B14F-4D97-AF65-F5344CB8AC3E}">
        <p14:creationId xmlns:p14="http://schemas.microsoft.com/office/powerpoint/2010/main" val="3754355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B7E33-6F88-204A-9491-30F2CB5A08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2D25F7-F6ED-0D49-983D-148443927235}"/>
              </a:ext>
            </a:extLst>
          </p:cNvPr>
          <p:cNvSpPr>
            <a:spLocks noGrp="1"/>
          </p:cNvSpPr>
          <p:nvPr>
            <p:ph type="dt" sz="half" idx="10"/>
          </p:nvPr>
        </p:nvSpPr>
        <p:spPr/>
        <p:txBody>
          <a:bodyPr/>
          <a:lstStyle/>
          <a:p>
            <a:fld id="{A52A9652-4DFB-2341-B92E-AC0DD15F8AEC}" type="datetimeFigureOut">
              <a:rPr lang="en-US" smtClean="0"/>
              <a:t>6/27/22</a:t>
            </a:fld>
            <a:endParaRPr lang="en-US"/>
          </a:p>
        </p:txBody>
      </p:sp>
      <p:sp>
        <p:nvSpPr>
          <p:cNvPr id="4" name="Footer Placeholder 3">
            <a:extLst>
              <a:ext uri="{FF2B5EF4-FFF2-40B4-BE49-F238E27FC236}">
                <a16:creationId xmlns:a16="http://schemas.microsoft.com/office/drawing/2014/main" id="{BE524CAF-FF21-9F47-8F43-048FA84281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7E78D0-66C8-D049-9A10-7E1890AE7B16}"/>
              </a:ext>
            </a:extLst>
          </p:cNvPr>
          <p:cNvSpPr>
            <a:spLocks noGrp="1"/>
          </p:cNvSpPr>
          <p:nvPr>
            <p:ph type="sldNum" sz="quarter" idx="12"/>
          </p:nvPr>
        </p:nvSpPr>
        <p:spPr/>
        <p:txBody>
          <a:bodyPr/>
          <a:lstStyle/>
          <a:p>
            <a:fld id="{69F8BD40-73E5-7D4B-A997-D84F6053F439}" type="slidenum">
              <a:rPr lang="en-US" smtClean="0"/>
              <a:t>‹#›</a:t>
            </a:fld>
            <a:endParaRPr lang="en-US"/>
          </a:p>
        </p:txBody>
      </p:sp>
    </p:spTree>
    <p:extLst>
      <p:ext uri="{BB962C8B-B14F-4D97-AF65-F5344CB8AC3E}">
        <p14:creationId xmlns:p14="http://schemas.microsoft.com/office/powerpoint/2010/main" val="1490273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1F663A-22A8-C744-A365-C10E14F2DA99}"/>
              </a:ext>
            </a:extLst>
          </p:cNvPr>
          <p:cNvSpPr>
            <a:spLocks noGrp="1"/>
          </p:cNvSpPr>
          <p:nvPr>
            <p:ph type="dt" sz="half" idx="10"/>
          </p:nvPr>
        </p:nvSpPr>
        <p:spPr/>
        <p:txBody>
          <a:bodyPr/>
          <a:lstStyle/>
          <a:p>
            <a:fld id="{A52A9652-4DFB-2341-B92E-AC0DD15F8AEC}" type="datetimeFigureOut">
              <a:rPr lang="en-US" smtClean="0"/>
              <a:t>6/27/22</a:t>
            </a:fld>
            <a:endParaRPr lang="en-US"/>
          </a:p>
        </p:txBody>
      </p:sp>
      <p:sp>
        <p:nvSpPr>
          <p:cNvPr id="3" name="Footer Placeholder 2">
            <a:extLst>
              <a:ext uri="{FF2B5EF4-FFF2-40B4-BE49-F238E27FC236}">
                <a16:creationId xmlns:a16="http://schemas.microsoft.com/office/drawing/2014/main" id="{57A06498-4209-7E49-B75A-24BEF1B575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184E7A-3D2C-F544-A871-DC6A109906F5}"/>
              </a:ext>
            </a:extLst>
          </p:cNvPr>
          <p:cNvSpPr>
            <a:spLocks noGrp="1"/>
          </p:cNvSpPr>
          <p:nvPr>
            <p:ph type="sldNum" sz="quarter" idx="12"/>
          </p:nvPr>
        </p:nvSpPr>
        <p:spPr/>
        <p:txBody>
          <a:bodyPr/>
          <a:lstStyle/>
          <a:p>
            <a:fld id="{69F8BD40-73E5-7D4B-A997-D84F6053F439}" type="slidenum">
              <a:rPr lang="en-US" smtClean="0"/>
              <a:t>‹#›</a:t>
            </a:fld>
            <a:endParaRPr lang="en-US"/>
          </a:p>
        </p:txBody>
      </p:sp>
    </p:spTree>
    <p:extLst>
      <p:ext uri="{BB962C8B-B14F-4D97-AF65-F5344CB8AC3E}">
        <p14:creationId xmlns:p14="http://schemas.microsoft.com/office/powerpoint/2010/main" val="259382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8BBFC6-185B-B443-89F6-200517012C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B3B16E-2FBA-C249-A174-576DE1F458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2A1393-41A0-3147-9873-BF95CDE091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2A9652-4DFB-2341-B92E-AC0DD15F8AEC}" type="datetimeFigureOut">
              <a:rPr lang="en-US" smtClean="0"/>
              <a:t>6/27/22</a:t>
            </a:fld>
            <a:endParaRPr lang="en-US"/>
          </a:p>
        </p:txBody>
      </p:sp>
      <p:sp>
        <p:nvSpPr>
          <p:cNvPr id="5" name="Footer Placeholder 4">
            <a:extLst>
              <a:ext uri="{FF2B5EF4-FFF2-40B4-BE49-F238E27FC236}">
                <a16:creationId xmlns:a16="http://schemas.microsoft.com/office/drawing/2014/main" id="{7C0DA10B-FD07-9F4D-B991-239528C6BA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47814F-A440-4B41-B2E0-49191D12D1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F8BD40-73E5-7D4B-A997-D84F6053F439}" type="slidenum">
              <a:rPr lang="en-US" smtClean="0"/>
              <a:t>‹#›</a:t>
            </a:fld>
            <a:endParaRPr lang="en-US"/>
          </a:p>
        </p:txBody>
      </p:sp>
    </p:spTree>
    <p:extLst>
      <p:ext uri="{BB962C8B-B14F-4D97-AF65-F5344CB8AC3E}">
        <p14:creationId xmlns:p14="http://schemas.microsoft.com/office/powerpoint/2010/main" val="169232586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22.png"/><Relationship Id="rId2" Type="http://schemas.openxmlformats.org/officeDocument/2006/relationships/oleObject" Target="../embeddings/oleObject2.bin"/><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3.bin"/><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hyperlink" Target="https://iksinc.online/2013/04/06/best-split-doesnt-necessarily-produce-the-best-decision-tree/" TargetMode="Externa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85B6F9-E5BB-15D1-5FE6-C37940C641A4}"/>
              </a:ext>
            </a:extLst>
          </p:cNvPr>
          <p:cNvPicPr>
            <a:picLocks noChangeAspect="1"/>
          </p:cNvPicPr>
          <p:nvPr/>
        </p:nvPicPr>
        <p:blipFill>
          <a:blip r:embed="rId2">
            <a:alphaModFix amt="98000"/>
          </a:blip>
          <a:stretch>
            <a:fillRect/>
          </a:stretch>
        </p:blipFill>
        <p:spPr>
          <a:xfrm>
            <a:off x="1922702" y="2087563"/>
            <a:ext cx="9144000" cy="2844800"/>
          </a:xfrm>
          <a:prstGeom prst="rect">
            <a:avLst/>
          </a:prstGeom>
        </p:spPr>
      </p:pic>
      <p:sp>
        <p:nvSpPr>
          <p:cNvPr id="2" name="Title 1">
            <a:extLst>
              <a:ext uri="{FF2B5EF4-FFF2-40B4-BE49-F238E27FC236}">
                <a16:creationId xmlns:a16="http://schemas.microsoft.com/office/drawing/2014/main" id="{ACBCEA2F-1CE9-AE45-AC4C-F1C6E03B918E}"/>
              </a:ext>
            </a:extLst>
          </p:cNvPr>
          <p:cNvSpPr>
            <a:spLocks noGrp="1"/>
          </p:cNvSpPr>
          <p:nvPr>
            <p:ph type="ctrTitle"/>
          </p:nvPr>
        </p:nvSpPr>
        <p:spPr/>
        <p:txBody>
          <a:bodyPr/>
          <a:lstStyle/>
          <a:p>
            <a:r>
              <a:rPr lang="en-US" dirty="0">
                <a:solidFill>
                  <a:schemeClr val="accent4">
                    <a:lumMod val="20000"/>
                    <a:lumOff val="80000"/>
                  </a:schemeClr>
                </a:solidFill>
              </a:rPr>
              <a:t>Decision Tree Classifiers</a:t>
            </a:r>
          </a:p>
        </p:txBody>
      </p:sp>
      <p:sp>
        <p:nvSpPr>
          <p:cNvPr id="3" name="Subtitle 2">
            <a:extLst>
              <a:ext uri="{FF2B5EF4-FFF2-40B4-BE49-F238E27FC236}">
                <a16:creationId xmlns:a16="http://schemas.microsoft.com/office/drawing/2014/main" id="{F749FE16-6E6E-D846-A0BC-30280FAC4406}"/>
              </a:ext>
            </a:extLst>
          </p:cNvPr>
          <p:cNvSpPr>
            <a:spLocks noGrp="1"/>
          </p:cNvSpPr>
          <p:nvPr>
            <p:ph type="subTitle" idx="1"/>
          </p:nvPr>
        </p:nvSpPr>
        <p:spPr/>
        <p:txBody>
          <a:bodyPr/>
          <a:lstStyle/>
          <a:p>
            <a:r>
              <a:rPr lang="en-US" dirty="0">
                <a:solidFill>
                  <a:schemeClr val="bg1">
                    <a:lumMod val="95000"/>
                  </a:schemeClr>
                </a:solidFill>
              </a:rPr>
              <a:t>Ishwar K Sethi</a:t>
            </a:r>
          </a:p>
        </p:txBody>
      </p:sp>
    </p:spTree>
    <p:extLst>
      <p:ext uri="{BB962C8B-B14F-4D97-AF65-F5344CB8AC3E}">
        <p14:creationId xmlns:p14="http://schemas.microsoft.com/office/powerpoint/2010/main" val="2575487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0052" name="Rectangle 3"/>
          <p:cNvSpPr>
            <a:spLocks noGrp="1" noChangeArrowheads="1"/>
          </p:cNvSpPr>
          <p:nvPr>
            <p:ph type="title"/>
          </p:nvPr>
        </p:nvSpPr>
        <p:spPr/>
        <p:txBody>
          <a:bodyPr>
            <a:normAutofit/>
          </a:bodyPr>
          <a:lstStyle/>
          <a:p>
            <a:pPr>
              <a:defRPr/>
            </a:pPr>
            <a:r>
              <a:rPr lang="en-US" sz="4000"/>
              <a:t>Splitting Based on Ordinal Attributes</a:t>
            </a:r>
          </a:p>
        </p:txBody>
      </p:sp>
      <p:sp>
        <p:nvSpPr>
          <p:cNvPr id="145411" name="Rectangle 2"/>
          <p:cNvSpPr>
            <a:spLocks noGrp="1" noChangeArrowheads="1"/>
          </p:cNvSpPr>
          <p:nvPr>
            <p:ph idx="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lIns="90488" tIns="44450" rIns="90488" bIns="44450" rtlCol="0">
            <a:normAutofit/>
          </a:bodyPr>
          <a:lstStyle/>
          <a:p>
            <a:pPr eaLnBrk="1" hangingPunct="1"/>
            <a:r>
              <a:rPr lang="en-US" dirty="0">
                <a:solidFill>
                  <a:srgbClr val="FF0000"/>
                </a:solidFill>
              </a:rPr>
              <a:t>Multi-way split:</a:t>
            </a:r>
            <a:r>
              <a:rPr lang="en-US" dirty="0"/>
              <a:t> Use as many partitions as distinct values. </a:t>
            </a:r>
          </a:p>
          <a:p>
            <a:pPr eaLnBrk="1" hangingPunct="1"/>
            <a:endParaRPr lang="en-US" dirty="0"/>
          </a:p>
          <a:p>
            <a:pPr eaLnBrk="1" hangingPunct="1"/>
            <a:endParaRPr lang="en-US" dirty="0"/>
          </a:p>
          <a:p>
            <a:pPr eaLnBrk="1" hangingPunct="1"/>
            <a:r>
              <a:rPr lang="en-US" dirty="0">
                <a:solidFill>
                  <a:srgbClr val="FF0000"/>
                </a:solidFill>
              </a:rPr>
              <a:t>Binary split:</a:t>
            </a:r>
            <a:r>
              <a:rPr lang="en-US" dirty="0"/>
              <a:t>  Divides values into two subsets. </a:t>
            </a:r>
            <a:r>
              <a:rPr lang="en-US" dirty="0">
                <a:solidFill>
                  <a:srgbClr val="FF0000"/>
                </a:solidFill>
              </a:rPr>
              <a:t>		</a:t>
            </a:r>
          </a:p>
          <a:p>
            <a:pPr eaLnBrk="1" hangingPunct="1"/>
            <a:r>
              <a:rPr lang="en-US" dirty="0"/>
              <a:t>Need to find optimal partitioning.</a:t>
            </a:r>
          </a:p>
          <a:p>
            <a:pPr eaLnBrk="1" hangingPunct="1"/>
            <a:endParaRPr lang="en-US" dirty="0"/>
          </a:p>
          <a:p>
            <a:pPr eaLnBrk="1" hangingPunct="1"/>
            <a:endParaRPr lang="en-US" dirty="0"/>
          </a:p>
          <a:p>
            <a:pPr eaLnBrk="1" hangingPunct="1"/>
            <a:endParaRPr lang="en-US" dirty="0"/>
          </a:p>
        </p:txBody>
      </p:sp>
      <p:grpSp>
        <p:nvGrpSpPr>
          <p:cNvPr id="136197" name="Group 4"/>
          <p:cNvGrpSpPr>
            <a:grpSpLocks/>
          </p:cNvGrpSpPr>
          <p:nvPr/>
        </p:nvGrpSpPr>
        <p:grpSpPr bwMode="auto">
          <a:xfrm>
            <a:off x="5105400" y="2514600"/>
            <a:ext cx="2457450" cy="946150"/>
            <a:chOff x="1853" y="1248"/>
            <a:chExt cx="1548" cy="596"/>
          </a:xfrm>
          <a:solidFill>
            <a:schemeClr val="bg2">
              <a:lumMod val="50000"/>
            </a:schemeClr>
          </a:solidFill>
        </p:grpSpPr>
        <p:sp>
          <p:nvSpPr>
            <p:cNvPr id="136211" name="Oval 5"/>
            <p:cNvSpPr>
              <a:spLocks noChangeArrowheads="1"/>
            </p:cNvSpPr>
            <p:nvPr/>
          </p:nvSpPr>
          <p:spPr bwMode="auto">
            <a:xfrm>
              <a:off x="2352" y="1248"/>
              <a:ext cx="576" cy="288"/>
            </a:xfrm>
            <a:prstGeom prst="ellipse">
              <a:avLst/>
            </a:prstGeom>
            <a:grp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solidFill>
                    <a:schemeClr val="bg2"/>
                  </a:solidFill>
                  <a:latin typeface="Times New Roman" pitchFamily="18" charset="0"/>
                </a:rPr>
                <a:t>Size</a:t>
              </a:r>
            </a:p>
          </p:txBody>
        </p:sp>
        <p:sp>
          <p:nvSpPr>
            <p:cNvPr id="136212" name="Line 6"/>
            <p:cNvSpPr>
              <a:spLocks noChangeShapeType="1"/>
            </p:cNvSpPr>
            <p:nvPr/>
          </p:nvSpPr>
          <p:spPr bwMode="auto">
            <a:xfrm flipH="1">
              <a:off x="2064" y="1536"/>
              <a:ext cx="576" cy="144"/>
            </a:xfrm>
            <a:prstGeom prst="line">
              <a:avLst/>
            </a:prstGeom>
            <a:grp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a:latin typeface="Arial" charset="0"/>
              </a:endParaRPr>
            </a:p>
          </p:txBody>
        </p:sp>
        <p:sp>
          <p:nvSpPr>
            <p:cNvPr id="136213" name="Line 7"/>
            <p:cNvSpPr>
              <a:spLocks noChangeShapeType="1"/>
            </p:cNvSpPr>
            <p:nvPr/>
          </p:nvSpPr>
          <p:spPr bwMode="auto">
            <a:xfrm>
              <a:off x="2640" y="1536"/>
              <a:ext cx="0" cy="288"/>
            </a:xfrm>
            <a:prstGeom prst="line">
              <a:avLst/>
            </a:prstGeom>
            <a:grp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a:latin typeface="Arial" charset="0"/>
              </a:endParaRPr>
            </a:p>
          </p:txBody>
        </p:sp>
        <p:sp>
          <p:nvSpPr>
            <p:cNvPr id="136214" name="Line 8"/>
            <p:cNvSpPr>
              <a:spLocks noChangeShapeType="1"/>
            </p:cNvSpPr>
            <p:nvPr/>
          </p:nvSpPr>
          <p:spPr bwMode="auto">
            <a:xfrm>
              <a:off x="2640" y="1536"/>
              <a:ext cx="576" cy="144"/>
            </a:xfrm>
            <a:prstGeom prst="line">
              <a:avLst/>
            </a:prstGeom>
            <a:grp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a:latin typeface="Arial" charset="0"/>
              </a:endParaRPr>
            </a:p>
          </p:txBody>
        </p:sp>
        <p:sp>
          <p:nvSpPr>
            <p:cNvPr id="136215" name="Text Box 9"/>
            <p:cNvSpPr txBox="1">
              <a:spLocks noChangeArrowheads="1"/>
            </p:cNvSpPr>
            <p:nvPr/>
          </p:nvSpPr>
          <p:spPr bwMode="auto">
            <a:xfrm>
              <a:off x="1853" y="1440"/>
              <a:ext cx="435" cy="212"/>
            </a:xfrm>
            <a:prstGeom prst="rect">
              <a:avLst/>
            </a:prstGeom>
            <a:gr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defRPr/>
              </a:pPr>
              <a:r>
                <a:rPr lang="en-US" sz="1600"/>
                <a:t>Small</a:t>
              </a:r>
            </a:p>
          </p:txBody>
        </p:sp>
        <p:sp>
          <p:nvSpPr>
            <p:cNvPr id="136216" name="Text Box 10"/>
            <p:cNvSpPr txBox="1">
              <a:spLocks noChangeArrowheads="1"/>
            </p:cNvSpPr>
            <p:nvPr/>
          </p:nvSpPr>
          <p:spPr bwMode="auto">
            <a:xfrm>
              <a:off x="2167" y="1632"/>
              <a:ext cx="571" cy="212"/>
            </a:xfrm>
            <a:prstGeom prst="rect">
              <a:avLst/>
            </a:prstGeom>
            <a:gr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defRPr/>
              </a:pPr>
              <a:r>
                <a:rPr lang="en-US" sz="1600"/>
                <a:t>Medium</a:t>
              </a:r>
            </a:p>
          </p:txBody>
        </p:sp>
        <p:sp>
          <p:nvSpPr>
            <p:cNvPr id="136217" name="Text Box 11"/>
            <p:cNvSpPr txBox="1">
              <a:spLocks noChangeArrowheads="1"/>
            </p:cNvSpPr>
            <p:nvPr/>
          </p:nvSpPr>
          <p:spPr bwMode="auto">
            <a:xfrm>
              <a:off x="2958" y="1440"/>
              <a:ext cx="443" cy="212"/>
            </a:xfrm>
            <a:prstGeom prst="rect">
              <a:avLst/>
            </a:prstGeom>
            <a:gr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defRPr/>
              </a:pPr>
              <a:r>
                <a:rPr lang="en-US" sz="1600"/>
                <a:t>Large</a:t>
              </a:r>
            </a:p>
          </p:txBody>
        </p:sp>
      </p:grpSp>
      <p:grpSp>
        <p:nvGrpSpPr>
          <p:cNvPr id="136198" name="Group 12"/>
          <p:cNvGrpSpPr>
            <a:grpSpLocks/>
          </p:cNvGrpSpPr>
          <p:nvPr/>
        </p:nvGrpSpPr>
        <p:grpSpPr bwMode="auto">
          <a:xfrm>
            <a:off x="7086600" y="4876800"/>
            <a:ext cx="2774950" cy="914400"/>
            <a:chOff x="3513" y="3216"/>
            <a:chExt cx="1748" cy="576"/>
          </a:xfrm>
          <a:solidFill>
            <a:schemeClr val="bg2">
              <a:lumMod val="50000"/>
            </a:schemeClr>
          </a:solidFill>
        </p:grpSpPr>
        <p:sp>
          <p:nvSpPr>
            <p:cNvPr id="136206" name="Oval 13"/>
            <p:cNvSpPr>
              <a:spLocks noChangeArrowheads="1"/>
            </p:cNvSpPr>
            <p:nvPr/>
          </p:nvSpPr>
          <p:spPr bwMode="auto">
            <a:xfrm>
              <a:off x="4186" y="3216"/>
              <a:ext cx="576" cy="288"/>
            </a:xfrm>
            <a:prstGeom prst="ellipse">
              <a:avLst/>
            </a:prstGeom>
            <a:grp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solidFill>
                    <a:schemeClr val="bg2"/>
                  </a:solidFill>
                  <a:latin typeface="Times New Roman" pitchFamily="18" charset="0"/>
                </a:rPr>
                <a:t>Size</a:t>
              </a:r>
            </a:p>
          </p:txBody>
        </p:sp>
        <p:sp>
          <p:nvSpPr>
            <p:cNvPr id="136207" name="Line 14"/>
            <p:cNvSpPr>
              <a:spLocks noChangeShapeType="1"/>
            </p:cNvSpPr>
            <p:nvPr/>
          </p:nvSpPr>
          <p:spPr bwMode="auto">
            <a:xfrm flipH="1">
              <a:off x="3946" y="3504"/>
              <a:ext cx="528" cy="240"/>
            </a:xfrm>
            <a:prstGeom prst="line">
              <a:avLst/>
            </a:prstGeom>
            <a:grp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a:latin typeface="Arial" charset="0"/>
              </a:endParaRPr>
            </a:p>
          </p:txBody>
        </p:sp>
        <p:sp>
          <p:nvSpPr>
            <p:cNvPr id="136208" name="Line 15"/>
            <p:cNvSpPr>
              <a:spLocks noChangeShapeType="1"/>
            </p:cNvSpPr>
            <p:nvPr/>
          </p:nvSpPr>
          <p:spPr bwMode="auto">
            <a:xfrm>
              <a:off x="4474" y="3504"/>
              <a:ext cx="480" cy="288"/>
            </a:xfrm>
            <a:prstGeom prst="line">
              <a:avLst/>
            </a:prstGeom>
            <a:grp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a:latin typeface="Arial" charset="0"/>
              </a:endParaRPr>
            </a:p>
          </p:txBody>
        </p:sp>
        <p:sp>
          <p:nvSpPr>
            <p:cNvPr id="136209" name="Text Box 16"/>
            <p:cNvSpPr txBox="1">
              <a:spLocks noChangeArrowheads="1"/>
            </p:cNvSpPr>
            <p:nvPr/>
          </p:nvSpPr>
          <p:spPr bwMode="auto">
            <a:xfrm>
              <a:off x="3513" y="3360"/>
              <a:ext cx="686" cy="366"/>
            </a:xfrm>
            <a:prstGeom prst="rect">
              <a:avLst/>
            </a:prstGeom>
            <a:gr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defRPr/>
              </a:pPr>
              <a:r>
                <a:rPr lang="en-US" sz="1600"/>
                <a:t>{Medium, </a:t>
              </a:r>
              <a:br>
                <a:rPr lang="en-US" sz="1600"/>
              </a:br>
              <a:r>
                <a:rPr lang="en-US" sz="1600"/>
                <a:t>Large}</a:t>
              </a:r>
            </a:p>
          </p:txBody>
        </p:sp>
        <p:sp>
          <p:nvSpPr>
            <p:cNvPr id="136210" name="Text Box 17"/>
            <p:cNvSpPr txBox="1">
              <a:spLocks noChangeArrowheads="1"/>
            </p:cNvSpPr>
            <p:nvPr/>
          </p:nvSpPr>
          <p:spPr bwMode="auto">
            <a:xfrm>
              <a:off x="4740" y="3456"/>
              <a:ext cx="521" cy="212"/>
            </a:xfrm>
            <a:prstGeom prst="rect">
              <a:avLst/>
            </a:prstGeom>
            <a:gr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defRPr/>
              </a:pPr>
              <a:r>
                <a:rPr lang="en-US" sz="1600"/>
                <a:t>{Small}</a:t>
              </a:r>
            </a:p>
          </p:txBody>
        </p:sp>
      </p:grpSp>
      <p:grpSp>
        <p:nvGrpSpPr>
          <p:cNvPr id="136199" name="Group 18"/>
          <p:cNvGrpSpPr>
            <a:grpSpLocks/>
          </p:cNvGrpSpPr>
          <p:nvPr/>
        </p:nvGrpSpPr>
        <p:grpSpPr bwMode="auto">
          <a:xfrm>
            <a:off x="2057400" y="4800600"/>
            <a:ext cx="2997200" cy="914400"/>
            <a:chOff x="768" y="3216"/>
            <a:chExt cx="1794" cy="576"/>
          </a:xfrm>
          <a:solidFill>
            <a:schemeClr val="bg2">
              <a:lumMod val="50000"/>
            </a:schemeClr>
          </a:solidFill>
        </p:grpSpPr>
        <p:sp>
          <p:nvSpPr>
            <p:cNvPr id="136201" name="Oval 19"/>
            <p:cNvSpPr>
              <a:spLocks noChangeArrowheads="1"/>
            </p:cNvSpPr>
            <p:nvPr/>
          </p:nvSpPr>
          <p:spPr bwMode="auto">
            <a:xfrm>
              <a:off x="1494" y="3216"/>
              <a:ext cx="576" cy="288"/>
            </a:xfrm>
            <a:prstGeom prst="ellipse">
              <a:avLst/>
            </a:prstGeom>
            <a:grp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solidFill>
                    <a:schemeClr val="bg2"/>
                  </a:solidFill>
                  <a:latin typeface="Times New Roman" pitchFamily="18" charset="0"/>
                </a:rPr>
                <a:t>Size</a:t>
              </a:r>
            </a:p>
          </p:txBody>
        </p:sp>
        <p:sp>
          <p:nvSpPr>
            <p:cNvPr id="136202" name="Line 20"/>
            <p:cNvSpPr>
              <a:spLocks noChangeShapeType="1"/>
            </p:cNvSpPr>
            <p:nvPr/>
          </p:nvSpPr>
          <p:spPr bwMode="auto">
            <a:xfrm flipH="1">
              <a:off x="1254" y="3504"/>
              <a:ext cx="528" cy="240"/>
            </a:xfrm>
            <a:prstGeom prst="line">
              <a:avLst/>
            </a:prstGeom>
            <a:grp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a:latin typeface="Arial" charset="0"/>
              </a:endParaRPr>
            </a:p>
          </p:txBody>
        </p:sp>
        <p:sp>
          <p:nvSpPr>
            <p:cNvPr id="136203" name="Line 21"/>
            <p:cNvSpPr>
              <a:spLocks noChangeShapeType="1"/>
            </p:cNvSpPr>
            <p:nvPr/>
          </p:nvSpPr>
          <p:spPr bwMode="auto">
            <a:xfrm>
              <a:off x="1782" y="3504"/>
              <a:ext cx="480" cy="288"/>
            </a:xfrm>
            <a:prstGeom prst="line">
              <a:avLst/>
            </a:prstGeom>
            <a:grp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a:latin typeface="Arial" charset="0"/>
              </a:endParaRPr>
            </a:p>
          </p:txBody>
        </p:sp>
        <p:sp>
          <p:nvSpPr>
            <p:cNvPr id="136204" name="Text Box 22"/>
            <p:cNvSpPr txBox="1">
              <a:spLocks noChangeArrowheads="1"/>
            </p:cNvSpPr>
            <p:nvPr/>
          </p:nvSpPr>
          <p:spPr bwMode="auto">
            <a:xfrm>
              <a:off x="768" y="3360"/>
              <a:ext cx="594" cy="366"/>
            </a:xfrm>
            <a:prstGeom prst="rect">
              <a:avLst/>
            </a:prstGeom>
            <a:gr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defRPr/>
              </a:pPr>
              <a:r>
                <a:rPr lang="en-US" sz="1600"/>
                <a:t>{Small, Medium}</a:t>
              </a:r>
            </a:p>
          </p:txBody>
        </p:sp>
        <p:sp>
          <p:nvSpPr>
            <p:cNvPr id="136205" name="Text Box 23"/>
            <p:cNvSpPr txBox="1">
              <a:spLocks noChangeArrowheads="1"/>
            </p:cNvSpPr>
            <p:nvPr/>
          </p:nvSpPr>
          <p:spPr bwMode="auto">
            <a:xfrm>
              <a:off x="2059" y="3456"/>
              <a:ext cx="503" cy="212"/>
            </a:xfrm>
            <a:prstGeom prst="rect">
              <a:avLst/>
            </a:prstGeom>
            <a:gr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defRPr/>
              </a:pPr>
              <a:r>
                <a:rPr lang="en-US" sz="1600"/>
                <a:t>{Large}</a:t>
              </a:r>
            </a:p>
          </p:txBody>
        </p:sp>
      </p:grpSp>
      <p:sp>
        <p:nvSpPr>
          <p:cNvPr id="145416" name="Text Box 24"/>
          <p:cNvSpPr txBox="1">
            <a:spLocks noChangeArrowheads="1"/>
          </p:cNvSpPr>
          <p:nvPr/>
        </p:nvSpPr>
        <p:spPr bwMode="auto">
          <a:xfrm>
            <a:off x="5715001" y="5029200"/>
            <a:ext cx="608013"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atin typeface="Times New Roman" panose="02020603050405020304" pitchFamily="18" charset="0"/>
              </a:rPr>
              <a:t>OR</a:t>
            </a:r>
          </a:p>
        </p:txBody>
      </p:sp>
    </p:spTree>
    <p:extLst>
      <p:ext uri="{BB962C8B-B14F-4D97-AF65-F5344CB8AC3E}">
        <p14:creationId xmlns:p14="http://schemas.microsoft.com/office/powerpoint/2010/main" val="1383904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2"/>
          <p:cNvSpPr>
            <a:spLocks noGrp="1" noChangeArrowheads="1"/>
          </p:cNvSpPr>
          <p:nvPr>
            <p:ph type="title"/>
          </p:nvPr>
        </p:nvSpPr>
        <p:spPr/>
        <p:txBody>
          <a:bodyPr>
            <a:normAutofit/>
          </a:bodyPr>
          <a:lstStyle/>
          <a:p>
            <a:pPr>
              <a:defRPr/>
            </a:pPr>
            <a:r>
              <a:rPr lang="en-US" sz="4000"/>
              <a:t>Splitting Based on Continuous Attributes</a:t>
            </a:r>
          </a:p>
        </p:txBody>
      </p:sp>
      <p:sp>
        <p:nvSpPr>
          <p:cNvPr id="146435" name="Rectangle 3"/>
          <p:cNvSpPr>
            <a:spLocks noGrp="1" noChangeArrowheads="1"/>
          </p:cNvSpPr>
          <p:nvPr>
            <p:ph idx="1"/>
          </p:nvPr>
        </p:nvSpPr>
        <p:spPr/>
        <p:txBody>
          <a:bodyPr/>
          <a:lstStyle/>
          <a:p>
            <a:pPr eaLnBrk="1" hangingPunct="1"/>
            <a:r>
              <a:rPr lang="en-US"/>
              <a:t>Different ways of handling</a:t>
            </a:r>
          </a:p>
          <a:p>
            <a:pPr lvl="1" eaLnBrk="1" hangingPunct="1"/>
            <a:r>
              <a:rPr lang="en-US">
                <a:solidFill>
                  <a:srgbClr val="CC3300"/>
                </a:solidFill>
              </a:rPr>
              <a:t>Discretization</a:t>
            </a:r>
            <a:r>
              <a:rPr lang="en-US"/>
              <a:t> to form an ordinal categorical attribute</a:t>
            </a:r>
          </a:p>
          <a:p>
            <a:pPr lvl="2" eaLnBrk="1" hangingPunct="1"/>
            <a:r>
              <a:rPr lang="en-US"/>
              <a:t> Static – discretize once at the beginning</a:t>
            </a:r>
          </a:p>
          <a:p>
            <a:pPr lvl="2" eaLnBrk="1" hangingPunct="1"/>
            <a:r>
              <a:rPr lang="en-US"/>
              <a:t> Dynamic – ranges can be found by equal interval bucketing, equal frequency bucketing (percentiles), or clustering.</a:t>
            </a:r>
          </a:p>
          <a:p>
            <a:pPr lvl="4" eaLnBrk="1" hangingPunct="1"/>
            <a:endParaRPr lang="en-US">
              <a:solidFill>
                <a:srgbClr val="CC3300"/>
              </a:solidFill>
            </a:endParaRPr>
          </a:p>
          <a:p>
            <a:pPr lvl="1" eaLnBrk="1" hangingPunct="1"/>
            <a:r>
              <a:rPr lang="en-US">
                <a:solidFill>
                  <a:srgbClr val="CC3300"/>
                </a:solidFill>
              </a:rPr>
              <a:t>Binary Decision</a:t>
            </a:r>
            <a:r>
              <a:rPr lang="en-US"/>
              <a:t>: (A &lt; v) or (A </a:t>
            </a:r>
            <a:r>
              <a:rPr lang="en-US">
                <a:sym typeface="Symbol" panose="05050102010706020507" pitchFamily="18" charset="2"/>
              </a:rPr>
              <a:t> v)</a:t>
            </a:r>
            <a:endParaRPr lang="en-US"/>
          </a:p>
          <a:p>
            <a:pPr lvl="2" eaLnBrk="1" hangingPunct="1"/>
            <a:r>
              <a:rPr lang="en-US"/>
              <a:t> consider all possible splits and finds the best cut</a:t>
            </a:r>
          </a:p>
        </p:txBody>
      </p:sp>
    </p:spTree>
    <p:extLst>
      <p:ext uri="{BB962C8B-B14F-4D97-AF65-F5344CB8AC3E}">
        <p14:creationId xmlns:p14="http://schemas.microsoft.com/office/powerpoint/2010/main" val="66089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4"/>
          <p:cNvSpPr>
            <a:spLocks noGrp="1" noChangeArrowheads="1"/>
          </p:cNvSpPr>
          <p:nvPr>
            <p:ph type="title"/>
          </p:nvPr>
        </p:nvSpPr>
        <p:spPr/>
        <p:txBody>
          <a:bodyPr/>
          <a:lstStyle/>
          <a:p>
            <a:pPr>
              <a:defRPr/>
            </a:pPr>
            <a:r>
              <a:rPr lang="en-US" sz="4000"/>
              <a:t>A Simple Example of Tree Building</a:t>
            </a:r>
          </a:p>
        </p:txBody>
      </p:sp>
      <p:pic>
        <p:nvPicPr>
          <p:cNvPr id="14746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600200"/>
            <a:ext cx="4248150" cy="5029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0563F30C-582D-4B42-A2B9-6A04247F625F}"/>
              </a:ext>
            </a:extLst>
          </p:cNvPr>
          <p:cNvSpPr txBox="1"/>
          <p:nvPr/>
        </p:nvSpPr>
        <p:spPr>
          <a:xfrm>
            <a:off x="467139" y="1858617"/>
            <a:ext cx="3160644" cy="646331"/>
          </a:xfrm>
          <a:prstGeom prst="rect">
            <a:avLst/>
          </a:prstGeom>
          <a:noFill/>
        </p:spPr>
        <p:txBody>
          <a:bodyPr wrap="square" rtlCol="0">
            <a:spAutoFit/>
          </a:bodyPr>
          <a:lstStyle/>
          <a:p>
            <a:r>
              <a:rPr lang="en-US" dirty="0"/>
              <a:t>Training data consisting of four features, two classes</a:t>
            </a:r>
          </a:p>
        </p:txBody>
      </p:sp>
    </p:spTree>
    <p:extLst>
      <p:ext uri="{BB962C8B-B14F-4D97-AF65-F5344CB8AC3E}">
        <p14:creationId xmlns:p14="http://schemas.microsoft.com/office/powerpoint/2010/main" val="164105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4"/>
          <p:cNvSpPr>
            <a:spLocks noGrp="1" noChangeArrowheads="1"/>
          </p:cNvSpPr>
          <p:nvPr>
            <p:ph type="title"/>
          </p:nvPr>
        </p:nvSpPr>
        <p:spPr/>
        <p:txBody>
          <a:bodyPr/>
          <a:lstStyle/>
          <a:p>
            <a:pPr>
              <a:defRPr/>
            </a:pPr>
            <a:r>
              <a:rPr lang="en-US"/>
              <a:t>Which attribute to select?</a:t>
            </a:r>
          </a:p>
        </p:txBody>
      </p:sp>
      <p:pic>
        <p:nvPicPr>
          <p:cNvPr id="14848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752600"/>
            <a:ext cx="3200400" cy="2273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4848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1" y="1752600"/>
            <a:ext cx="2022475" cy="2667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4848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7200" y="1828800"/>
            <a:ext cx="1931988" cy="3124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48487"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4114801"/>
            <a:ext cx="2743200" cy="2473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9C8D7B72-162A-9848-809A-D36F3DD6E166}"/>
              </a:ext>
            </a:extLst>
          </p:cNvPr>
          <p:cNvSpPr txBox="1"/>
          <p:nvPr/>
        </p:nvSpPr>
        <p:spPr>
          <a:xfrm>
            <a:off x="238539" y="1690688"/>
            <a:ext cx="1898374" cy="923330"/>
          </a:xfrm>
          <a:prstGeom prst="rect">
            <a:avLst/>
          </a:prstGeom>
          <a:solidFill>
            <a:schemeClr val="accent1">
              <a:lumMod val="40000"/>
              <a:lumOff val="60000"/>
            </a:schemeClr>
          </a:solidFill>
        </p:spPr>
        <p:txBody>
          <a:bodyPr wrap="square" rtlCol="0">
            <a:spAutoFit/>
          </a:bodyPr>
          <a:lstStyle/>
          <a:p>
            <a:r>
              <a:rPr lang="en-US" dirty="0"/>
              <a:t>Four possibilities at the starting node</a:t>
            </a:r>
          </a:p>
        </p:txBody>
      </p:sp>
    </p:spTree>
    <p:extLst>
      <p:ext uri="{BB962C8B-B14F-4D97-AF65-F5344CB8AC3E}">
        <p14:creationId xmlns:p14="http://schemas.microsoft.com/office/powerpoint/2010/main" val="3307386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2"/>
          <p:cNvSpPr>
            <a:spLocks noGrp="1" noChangeArrowheads="1"/>
          </p:cNvSpPr>
          <p:nvPr>
            <p:ph type="title"/>
          </p:nvPr>
        </p:nvSpPr>
        <p:spPr/>
        <p:txBody>
          <a:bodyPr/>
          <a:lstStyle/>
          <a:p>
            <a:pPr>
              <a:defRPr/>
            </a:pPr>
            <a:r>
              <a:rPr lang="en-US"/>
              <a:t>Measuring Split Quality</a:t>
            </a:r>
          </a:p>
        </p:txBody>
      </p:sp>
      <p:sp>
        <p:nvSpPr>
          <p:cNvPr id="149507" name="Rectangle 3"/>
          <p:cNvSpPr>
            <a:spLocks noGrp="1" noChangeArrowheads="1"/>
          </p:cNvSpPr>
          <p:nvPr>
            <p:ph idx="1"/>
          </p:nvPr>
        </p:nvSpPr>
        <p:spPr/>
        <p:txBody>
          <a:bodyPr/>
          <a:lstStyle/>
          <a:p>
            <a:pPr eaLnBrk="1" hangingPunct="1"/>
            <a:r>
              <a:rPr lang="en-US" dirty="0"/>
              <a:t>Select an attribute that is likely to result in a smaller tree</a:t>
            </a:r>
          </a:p>
          <a:p>
            <a:pPr eaLnBrk="1" hangingPunct="1"/>
            <a:r>
              <a:rPr lang="en-US" dirty="0"/>
              <a:t>Small tree is likely to result from splits that are “purer”</a:t>
            </a:r>
          </a:p>
          <a:p>
            <a:pPr eaLnBrk="1" hangingPunct="1"/>
            <a:r>
              <a:rPr lang="en-US" dirty="0"/>
              <a:t>Use a purity measure</a:t>
            </a:r>
          </a:p>
          <a:p>
            <a:pPr eaLnBrk="1" hangingPunct="1"/>
            <a:endParaRPr lang="en-US" dirty="0"/>
          </a:p>
        </p:txBody>
      </p:sp>
    </p:spTree>
    <p:extLst>
      <p:ext uri="{BB962C8B-B14F-4D97-AF65-F5344CB8AC3E}">
        <p14:creationId xmlns:p14="http://schemas.microsoft.com/office/powerpoint/2010/main" val="2250072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8E35A-6980-F447-8EA2-B27D68B86D67}"/>
              </a:ext>
            </a:extLst>
          </p:cNvPr>
          <p:cNvSpPr>
            <a:spLocks noGrp="1"/>
          </p:cNvSpPr>
          <p:nvPr>
            <p:ph type="title"/>
          </p:nvPr>
        </p:nvSpPr>
        <p:spPr/>
        <p:txBody>
          <a:bodyPr/>
          <a:lstStyle/>
          <a:p>
            <a:r>
              <a:rPr lang="en-US" dirty="0"/>
              <a:t>A Measure of Purity: Information Gain</a:t>
            </a:r>
          </a:p>
        </p:txBody>
      </p:sp>
      <p:sp>
        <p:nvSpPr>
          <p:cNvPr id="3" name="Content Placeholder 2">
            <a:extLst>
              <a:ext uri="{FF2B5EF4-FFF2-40B4-BE49-F238E27FC236}">
                <a16:creationId xmlns:a16="http://schemas.microsoft.com/office/drawing/2014/main" id="{EB47C525-B5D2-0941-9A5B-C3C29051BA8B}"/>
              </a:ext>
            </a:extLst>
          </p:cNvPr>
          <p:cNvSpPr>
            <a:spLocks noGrp="1"/>
          </p:cNvSpPr>
          <p:nvPr>
            <p:ph idx="1"/>
          </p:nvPr>
        </p:nvSpPr>
        <p:spPr/>
        <p:txBody>
          <a:bodyPr>
            <a:normAutofit/>
          </a:bodyPr>
          <a:lstStyle/>
          <a:p>
            <a:r>
              <a:rPr lang="en-US" sz="1800" dirty="0"/>
              <a:t>Let’s look at </a:t>
            </a:r>
            <a:r>
              <a:rPr lang="en-US" sz="1800" i="1" dirty="0"/>
              <a:t>entropy</a:t>
            </a:r>
            <a:r>
              <a:rPr lang="en-US" sz="1800" dirty="0"/>
              <a:t> first. Entropy is a measure of uncertainty. Let’s look at three jars with balls. Think of your action as blindly pulling out a red ball from each of the jar. For the left most jar, the uncertainty about the pulled ball being red is very little while it is much more for the right most jar. The entropy measure captures this notion of uncertainty.  This is defined as shown below. The numbers </a:t>
            </a:r>
            <a:r>
              <a:rPr lang="en-US" sz="2000" dirty="0"/>
              <a:t>p</a:t>
            </a:r>
            <a:r>
              <a:rPr lang="en-US" sz="2000" baseline="-25000" dirty="0"/>
              <a:t>1, </a:t>
            </a:r>
            <a:r>
              <a:rPr lang="en-US" sz="2000" dirty="0"/>
              <a:t>p</a:t>
            </a:r>
            <a:r>
              <a:rPr lang="en-US" sz="2000" baseline="-25000" dirty="0"/>
              <a:t>2,…, </a:t>
            </a:r>
            <a:r>
              <a:rPr lang="en-US" sz="2000" dirty="0" err="1"/>
              <a:t>p</a:t>
            </a:r>
            <a:r>
              <a:rPr lang="en-US" sz="2000" baseline="-25000" dirty="0" err="1"/>
              <a:t>n</a:t>
            </a:r>
            <a:r>
              <a:rPr lang="en-US" sz="2000" dirty="0"/>
              <a:t> represent the probabilities of different outcomes or the states of the system.</a:t>
            </a:r>
            <a:endParaRPr lang="en-US" sz="1800" dirty="0"/>
          </a:p>
        </p:txBody>
      </p:sp>
      <p:grpSp>
        <p:nvGrpSpPr>
          <p:cNvPr id="21" name="Group 20">
            <a:extLst>
              <a:ext uri="{FF2B5EF4-FFF2-40B4-BE49-F238E27FC236}">
                <a16:creationId xmlns:a16="http://schemas.microsoft.com/office/drawing/2014/main" id="{B39E8C0A-6119-0043-BF0D-1D1DBDEB7FA9}"/>
              </a:ext>
            </a:extLst>
          </p:cNvPr>
          <p:cNvGrpSpPr/>
          <p:nvPr/>
        </p:nvGrpSpPr>
        <p:grpSpPr>
          <a:xfrm>
            <a:off x="4004642" y="3472068"/>
            <a:ext cx="1060174" cy="2037521"/>
            <a:chOff x="1030357" y="3319670"/>
            <a:chExt cx="1060174" cy="2037521"/>
          </a:xfrm>
        </p:grpSpPr>
        <p:grpSp>
          <p:nvGrpSpPr>
            <p:cNvPr id="10" name="Group 9">
              <a:extLst>
                <a:ext uri="{FF2B5EF4-FFF2-40B4-BE49-F238E27FC236}">
                  <a16:creationId xmlns:a16="http://schemas.microsoft.com/office/drawing/2014/main" id="{DDC931BC-BAF1-5F40-B0AF-6D6524E49ED4}"/>
                </a:ext>
              </a:extLst>
            </p:cNvPr>
            <p:cNvGrpSpPr/>
            <p:nvPr/>
          </p:nvGrpSpPr>
          <p:grpSpPr>
            <a:xfrm>
              <a:off x="1033670" y="3319670"/>
              <a:ext cx="1056861" cy="2037521"/>
              <a:chOff x="1033670" y="3319670"/>
              <a:chExt cx="1056861" cy="2037521"/>
            </a:xfrm>
          </p:grpSpPr>
          <p:cxnSp>
            <p:nvCxnSpPr>
              <p:cNvPr id="6" name="Straight Connector 5">
                <a:extLst>
                  <a:ext uri="{FF2B5EF4-FFF2-40B4-BE49-F238E27FC236}">
                    <a16:creationId xmlns:a16="http://schemas.microsoft.com/office/drawing/2014/main" id="{B0B8A2B7-D815-8544-B962-757E4322A286}"/>
                  </a:ext>
                </a:extLst>
              </p:cNvPr>
              <p:cNvCxnSpPr/>
              <p:nvPr/>
            </p:nvCxnSpPr>
            <p:spPr>
              <a:xfrm>
                <a:off x="1033670" y="3319670"/>
                <a:ext cx="0" cy="2037521"/>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E7E4A87-D7F8-5044-99BE-FBBEC0591DBA}"/>
                  </a:ext>
                </a:extLst>
              </p:cNvPr>
              <p:cNvCxnSpPr/>
              <p:nvPr/>
            </p:nvCxnSpPr>
            <p:spPr>
              <a:xfrm>
                <a:off x="2090531" y="3319670"/>
                <a:ext cx="0" cy="203752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4DC1F04-9CE5-3040-97A8-FDA355D6E96B}"/>
                  </a:ext>
                </a:extLst>
              </p:cNvPr>
              <p:cNvCxnSpPr/>
              <p:nvPr/>
            </p:nvCxnSpPr>
            <p:spPr>
              <a:xfrm>
                <a:off x="1033670" y="5357191"/>
                <a:ext cx="1056861"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 name="Oval 10">
              <a:extLst>
                <a:ext uri="{FF2B5EF4-FFF2-40B4-BE49-F238E27FC236}">
                  <a16:creationId xmlns:a16="http://schemas.microsoft.com/office/drawing/2014/main" id="{77A83901-9175-CD40-A6B0-F7F58F74FF41}"/>
                </a:ext>
              </a:extLst>
            </p:cNvPr>
            <p:cNvSpPr/>
            <p:nvPr/>
          </p:nvSpPr>
          <p:spPr>
            <a:xfrm>
              <a:off x="1076740" y="5102086"/>
              <a:ext cx="238539" cy="2186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0F2F692-12FF-ED4E-9436-ACED2A221C94}"/>
                </a:ext>
              </a:extLst>
            </p:cNvPr>
            <p:cNvSpPr/>
            <p:nvPr/>
          </p:nvSpPr>
          <p:spPr>
            <a:xfrm>
              <a:off x="1424609" y="5102086"/>
              <a:ext cx="238539" cy="218661"/>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9507841-57A3-8545-80AA-6AECE20DE2C3}"/>
                </a:ext>
              </a:extLst>
            </p:cNvPr>
            <p:cNvSpPr/>
            <p:nvPr/>
          </p:nvSpPr>
          <p:spPr>
            <a:xfrm>
              <a:off x="1792356" y="5102086"/>
              <a:ext cx="238539" cy="218661"/>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08ADEA7-6ED7-B247-B414-E25BE4170D9A}"/>
                </a:ext>
              </a:extLst>
            </p:cNvPr>
            <p:cNvSpPr/>
            <p:nvPr/>
          </p:nvSpPr>
          <p:spPr>
            <a:xfrm>
              <a:off x="1590264" y="4962939"/>
              <a:ext cx="238539" cy="2186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BC46988-121C-774A-B588-0C3F642F053A}"/>
                </a:ext>
              </a:extLst>
            </p:cNvPr>
            <p:cNvSpPr/>
            <p:nvPr/>
          </p:nvSpPr>
          <p:spPr>
            <a:xfrm>
              <a:off x="1255648" y="4946368"/>
              <a:ext cx="238539" cy="2186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C43571D-B03F-9B4C-9585-8EED36399EF4}"/>
                </a:ext>
              </a:extLst>
            </p:cNvPr>
            <p:cNvSpPr/>
            <p:nvPr/>
          </p:nvSpPr>
          <p:spPr>
            <a:xfrm>
              <a:off x="1030357" y="4843673"/>
              <a:ext cx="238539" cy="218661"/>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AF825F0-1239-9B46-AF76-E3C055EB2B65}"/>
                </a:ext>
              </a:extLst>
            </p:cNvPr>
            <p:cNvSpPr/>
            <p:nvPr/>
          </p:nvSpPr>
          <p:spPr>
            <a:xfrm>
              <a:off x="1828803" y="4893363"/>
              <a:ext cx="238539" cy="2186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CD7BC22-1D73-8542-9FB3-17DDC1B44247}"/>
                </a:ext>
              </a:extLst>
            </p:cNvPr>
            <p:cNvSpPr/>
            <p:nvPr/>
          </p:nvSpPr>
          <p:spPr>
            <a:xfrm>
              <a:off x="1434553" y="4802250"/>
              <a:ext cx="238539" cy="2186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9C1FAA0-43D0-734A-90D4-1FEE595EF70B}"/>
                </a:ext>
              </a:extLst>
            </p:cNvPr>
            <p:cNvSpPr/>
            <p:nvPr/>
          </p:nvSpPr>
          <p:spPr>
            <a:xfrm>
              <a:off x="1669778" y="4734342"/>
              <a:ext cx="238539" cy="218661"/>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6B482C1-57E4-4549-9B8F-6DD218CD9BF8}"/>
                </a:ext>
              </a:extLst>
            </p:cNvPr>
            <p:cNvSpPr/>
            <p:nvPr/>
          </p:nvSpPr>
          <p:spPr>
            <a:xfrm>
              <a:off x="1232455" y="4721075"/>
              <a:ext cx="238539" cy="218661"/>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2BF5CB6F-08FB-8740-B0DE-9E598750F405}"/>
              </a:ext>
            </a:extLst>
          </p:cNvPr>
          <p:cNvGrpSpPr/>
          <p:nvPr/>
        </p:nvGrpSpPr>
        <p:grpSpPr>
          <a:xfrm>
            <a:off x="1182757" y="3472070"/>
            <a:ext cx="1060174" cy="2037521"/>
            <a:chOff x="1030357" y="3319670"/>
            <a:chExt cx="1060174" cy="2037521"/>
          </a:xfrm>
        </p:grpSpPr>
        <p:grpSp>
          <p:nvGrpSpPr>
            <p:cNvPr id="37" name="Group 36">
              <a:extLst>
                <a:ext uri="{FF2B5EF4-FFF2-40B4-BE49-F238E27FC236}">
                  <a16:creationId xmlns:a16="http://schemas.microsoft.com/office/drawing/2014/main" id="{1992B54A-FEAD-384C-8F3E-7EAC8B13CB7C}"/>
                </a:ext>
              </a:extLst>
            </p:cNvPr>
            <p:cNvGrpSpPr/>
            <p:nvPr/>
          </p:nvGrpSpPr>
          <p:grpSpPr>
            <a:xfrm>
              <a:off x="1033670" y="3319670"/>
              <a:ext cx="1056861" cy="2037521"/>
              <a:chOff x="1033670" y="3319670"/>
              <a:chExt cx="1056861" cy="2037521"/>
            </a:xfrm>
          </p:grpSpPr>
          <p:cxnSp>
            <p:nvCxnSpPr>
              <p:cNvPr id="48" name="Straight Connector 47">
                <a:extLst>
                  <a:ext uri="{FF2B5EF4-FFF2-40B4-BE49-F238E27FC236}">
                    <a16:creationId xmlns:a16="http://schemas.microsoft.com/office/drawing/2014/main" id="{60106AE1-C668-1343-A45F-83EE866763AE}"/>
                  </a:ext>
                </a:extLst>
              </p:cNvPr>
              <p:cNvCxnSpPr/>
              <p:nvPr/>
            </p:nvCxnSpPr>
            <p:spPr>
              <a:xfrm>
                <a:off x="1033670" y="3319670"/>
                <a:ext cx="0" cy="2037521"/>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9D75008-5BBC-214E-B880-426EE46752CA}"/>
                  </a:ext>
                </a:extLst>
              </p:cNvPr>
              <p:cNvCxnSpPr/>
              <p:nvPr/>
            </p:nvCxnSpPr>
            <p:spPr>
              <a:xfrm>
                <a:off x="2090531" y="3319670"/>
                <a:ext cx="0" cy="20375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A93F4DD-3501-5349-A549-795E684027A7}"/>
                  </a:ext>
                </a:extLst>
              </p:cNvPr>
              <p:cNvCxnSpPr/>
              <p:nvPr/>
            </p:nvCxnSpPr>
            <p:spPr>
              <a:xfrm>
                <a:off x="1033670" y="5357191"/>
                <a:ext cx="1056861"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8" name="Oval 37">
              <a:extLst>
                <a:ext uri="{FF2B5EF4-FFF2-40B4-BE49-F238E27FC236}">
                  <a16:creationId xmlns:a16="http://schemas.microsoft.com/office/drawing/2014/main" id="{A0F3D266-65A9-FE4E-A07C-C972B1FB0D7A}"/>
                </a:ext>
              </a:extLst>
            </p:cNvPr>
            <p:cNvSpPr/>
            <p:nvPr/>
          </p:nvSpPr>
          <p:spPr>
            <a:xfrm>
              <a:off x="1076740" y="5102086"/>
              <a:ext cx="238539" cy="2186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4840E67-3E93-0D44-8F5A-7F887EBD2706}"/>
                </a:ext>
              </a:extLst>
            </p:cNvPr>
            <p:cNvSpPr/>
            <p:nvPr/>
          </p:nvSpPr>
          <p:spPr>
            <a:xfrm>
              <a:off x="1424609" y="5102086"/>
              <a:ext cx="238539" cy="2186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E5030EE0-B9DF-AB45-8B46-160731626310}"/>
                </a:ext>
              </a:extLst>
            </p:cNvPr>
            <p:cNvSpPr/>
            <p:nvPr/>
          </p:nvSpPr>
          <p:spPr>
            <a:xfrm>
              <a:off x="1792356" y="5102086"/>
              <a:ext cx="238539" cy="2186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E51AEE49-DF4D-BC4A-A94E-A43E16F0C5BA}"/>
                </a:ext>
              </a:extLst>
            </p:cNvPr>
            <p:cNvSpPr/>
            <p:nvPr/>
          </p:nvSpPr>
          <p:spPr>
            <a:xfrm>
              <a:off x="1590264" y="4962939"/>
              <a:ext cx="238539" cy="2186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D2EDA0A9-70AA-EE40-A82B-A0C962F445F3}"/>
                </a:ext>
              </a:extLst>
            </p:cNvPr>
            <p:cNvSpPr/>
            <p:nvPr/>
          </p:nvSpPr>
          <p:spPr>
            <a:xfrm>
              <a:off x="1255648" y="4946368"/>
              <a:ext cx="238539" cy="2186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B0813D4-B2E4-7049-9AB0-9136E0C30908}"/>
                </a:ext>
              </a:extLst>
            </p:cNvPr>
            <p:cNvSpPr/>
            <p:nvPr/>
          </p:nvSpPr>
          <p:spPr>
            <a:xfrm>
              <a:off x="1030357" y="4843673"/>
              <a:ext cx="238539" cy="2186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BAEDF25E-0528-A346-AA7E-BAE96D8B37E8}"/>
                </a:ext>
              </a:extLst>
            </p:cNvPr>
            <p:cNvSpPr/>
            <p:nvPr/>
          </p:nvSpPr>
          <p:spPr>
            <a:xfrm>
              <a:off x="1828803" y="4893363"/>
              <a:ext cx="238539" cy="2186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32814772-3DFD-0849-976D-E244850D487A}"/>
                </a:ext>
              </a:extLst>
            </p:cNvPr>
            <p:cNvSpPr/>
            <p:nvPr/>
          </p:nvSpPr>
          <p:spPr>
            <a:xfrm>
              <a:off x="1434553" y="4802250"/>
              <a:ext cx="238539" cy="218661"/>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1FA4274B-2979-6A4F-A513-2E172B7A6F9D}"/>
                </a:ext>
              </a:extLst>
            </p:cNvPr>
            <p:cNvSpPr/>
            <p:nvPr/>
          </p:nvSpPr>
          <p:spPr>
            <a:xfrm>
              <a:off x="1669778" y="4734342"/>
              <a:ext cx="238539" cy="2186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32656FFE-B308-9E45-89B7-3370DFEEB29C}"/>
                </a:ext>
              </a:extLst>
            </p:cNvPr>
            <p:cNvSpPr/>
            <p:nvPr/>
          </p:nvSpPr>
          <p:spPr>
            <a:xfrm>
              <a:off x="1232455" y="4721075"/>
              <a:ext cx="238539" cy="2186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56DB1D8F-14C2-AF4A-AB93-99382A3833DE}"/>
              </a:ext>
            </a:extLst>
          </p:cNvPr>
          <p:cNvGrpSpPr/>
          <p:nvPr/>
        </p:nvGrpSpPr>
        <p:grpSpPr>
          <a:xfrm>
            <a:off x="2514607" y="3472069"/>
            <a:ext cx="1060174" cy="2037521"/>
            <a:chOff x="1030357" y="3319670"/>
            <a:chExt cx="1060174" cy="2037521"/>
          </a:xfrm>
        </p:grpSpPr>
        <p:grpSp>
          <p:nvGrpSpPr>
            <p:cNvPr id="52" name="Group 51">
              <a:extLst>
                <a:ext uri="{FF2B5EF4-FFF2-40B4-BE49-F238E27FC236}">
                  <a16:creationId xmlns:a16="http://schemas.microsoft.com/office/drawing/2014/main" id="{3DAAF751-E746-BC4F-BA74-0BDD899AED93}"/>
                </a:ext>
              </a:extLst>
            </p:cNvPr>
            <p:cNvGrpSpPr/>
            <p:nvPr/>
          </p:nvGrpSpPr>
          <p:grpSpPr>
            <a:xfrm>
              <a:off x="1033670" y="3319670"/>
              <a:ext cx="1056861" cy="2037521"/>
              <a:chOff x="1033670" y="3319670"/>
              <a:chExt cx="1056861" cy="2037521"/>
            </a:xfrm>
          </p:grpSpPr>
          <p:cxnSp>
            <p:nvCxnSpPr>
              <p:cNvPr id="63" name="Straight Connector 62">
                <a:extLst>
                  <a:ext uri="{FF2B5EF4-FFF2-40B4-BE49-F238E27FC236}">
                    <a16:creationId xmlns:a16="http://schemas.microsoft.com/office/drawing/2014/main" id="{94E639E7-5911-0844-B3BE-6A168F86FA2A}"/>
                  </a:ext>
                </a:extLst>
              </p:cNvPr>
              <p:cNvCxnSpPr/>
              <p:nvPr/>
            </p:nvCxnSpPr>
            <p:spPr>
              <a:xfrm>
                <a:off x="1033670" y="3319670"/>
                <a:ext cx="0" cy="2037521"/>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E4C2965-F011-BE48-BBE9-3A3AE0AAE454}"/>
                  </a:ext>
                </a:extLst>
              </p:cNvPr>
              <p:cNvCxnSpPr/>
              <p:nvPr/>
            </p:nvCxnSpPr>
            <p:spPr>
              <a:xfrm>
                <a:off x="2090531" y="3319670"/>
                <a:ext cx="0" cy="2037521"/>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07AA94D-D24E-AD4D-9F59-A732BD59A863}"/>
                  </a:ext>
                </a:extLst>
              </p:cNvPr>
              <p:cNvCxnSpPr/>
              <p:nvPr/>
            </p:nvCxnSpPr>
            <p:spPr>
              <a:xfrm>
                <a:off x="1033670" y="5357191"/>
                <a:ext cx="1056861"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3" name="Oval 52">
              <a:extLst>
                <a:ext uri="{FF2B5EF4-FFF2-40B4-BE49-F238E27FC236}">
                  <a16:creationId xmlns:a16="http://schemas.microsoft.com/office/drawing/2014/main" id="{C71F86CC-8AD7-3848-8D7C-0D6E3E0F411D}"/>
                </a:ext>
              </a:extLst>
            </p:cNvPr>
            <p:cNvSpPr/>
            <p:nvPr/>
          </p:nvSpPr>
          <p:spPr>
            <a:xfrm>
              <a:off x="1076740" y="5102086"/>
              <a:ext cx="238539" cy="2186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78C5A9C2-A054-504E-BB99-89BB2C4615E8}"/>
                </a:ext>
              </a:extLst>
            </p:cNvPr>
            <p:cNvSpPr/>
            <p:nvPr/>
          </p:nvSpPr>
          <p:spPr>
            <a:xfrm>
              <a:off x="1424609" y="5102086"/>
              <a:ext cx="238539" cy="218661"/>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8F389987-3A95-AC40-90B2-4EA0DFCDB75E}"/>
                </a:ext>
              </a:extLst>
            </p:cNvPr>
            <p:cNvSpPr/>
            <p:nvPr/>
          </p:nvSpPr>
          <p:spPr>
            <a:xfrm>
              <a:off x="1792356" y="5102086"/>
              <a:ext cx="238539" cy="2186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1F6725CF-1864-3649-9F1D-37F02BB74171}"/>
                </a:ext>
              </a:extLst>
            </p:cNvPr>
            <p:cNvSpPr/>
            <p:nvPr/>
          </p:nvSpPr>
          <p:spPr>
            <a:xfrm>
              <a:off x="1590264" y="4962939"/>
              <a:ext cx="238539" cy="218661"/>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B36F45C8-1F3F-3743-B759-75D693F8060C}"/>
                </a:ext>
              </a:extLst>
            </p:cNvPr>
            <p:cNvSpPr/>
            <p:nvPr/>
          </p:nvSpPr>
          <p:spPr>
            <a:xfrm>
              <a:off x="1255648" y="4946368"/>
              <a:ext cx="238539" cy="218661"/>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856022CE-10FF-3F4C-A4A4-24090F4E6272}"/>
                </a:ext>
              </a:extLst>
            </p:cNvPr>
            <p:cNvSpPr/>
            <p:nvPr/>
          </p:nvSpPr>
          <p:spPr>
            <a:xfrm>
              <a:off x="1030357" y="4843673"/>
              <a:ext cx="238539" cy="2186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BB89BF1-FB6A-AC45-91A3-D933572E1878}"/>
                </a:ext>
              </a:extLst>
            </p:cNvPr>
            <p:cNvSpPr/>
            <p:nvPr/>
          </p:nvSpPr>
          <p:spPr>
            <a:xfrm>
              <a:off x="1828803" y="4893363"/>
              <a:ext cx="238539" cy="2186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2695C4DA-A20F-324A-9827-7269CB3B451B}"/>
                </a:ext>
              </a:extLst>
            </p:cNvPr>
            <p:cNvSpPr/>
            <p:nvPr/>
          </p:nvSpPr>
          <p:spPr>
            <a:xfrm>
              <a:off x="1434553" y="4802250"/>
              <a:ext cx="238539" cy="2186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8E303670-CBF9-294B-93EC-B0504CC78C5E}"/>
                </a:ext>
              </a:extLst>
            </p:cNvPr>
            <p:cNvSpPr/>
            <p:nvPr/>
          </p:nvSpPr>
          <p:spPr>
            <a:xfrm>
              <a:off x="1669778" y="4734342"/>
              <a:ext cx="238539" cy="2186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65F90E67-357F-1B47-87B7-CD54684A0714}"/>
                </a:ext>
              </a:extLst>
            </p:cNvPr>
            <p:cNvSpPr/>
            <p:nvPr/>
          </p:nvSpPr>
          <p:spPr>
            <a:xfrm>
              <a:off x="1232455" y="4721075"/>
              <a:ext cx="238539" cy="2186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6" name="Picture 5">
            <a:extLst>
              <a:ext uri="{FF2B5EF4-FFF2-40B4-BE49-F238E27FC236}">
                <a16:creationId xmlns:a16="http://schemas.microsoft.com/office/drawing/2014/main" id="{B3BCF096-B088-C941-8884-84AD2BB195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4885" y="3186318"/>
            <a:ext cx="6229350" cy="571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7" name="TextBox 66">
            <a:extLst>
              <a:ext uri="{FF2B5EF4-FFF2-40B4-BE49-F238E27FC236}">
                <a16:creationId xmlns:a16="http://schemas.microsoft.com/office/drawing/2014/main" id="{03B05457-D598-BD4F-ABE3-9E951F66F617}"/>
              </a:ext>
            </a:extLst>
          </p:cNvPr>
          <p:cNvSpPr txBox="1"/>
          <p:nvPr/>
        </p:nvSpPr>
        <p:spPr>
          <a:xfrm>
            <a:off x="5339804" y="3693806"/>
            <a:ext cx="6142390" cy="2031325"/>
          </a:xfrm>
          <a:prstGeom prst="rect">
            <a:avLst/>
          </a:prstGeom>
          <a:noFill/>
        </p:spPr>
        <p:txBody>
          <a:bodyPr wrap="square" rtlCol="0">
            <a:spAutoFit/>
          </a:bodyPr>
          <a:lstStyle/>
          <a:p>
            <a:r>
              <a:rPr lang="en-US" dirty="0"/>
              <a:t>In our example, we have two states/outcomes for each jar. Plugging in the numbers, we get</a:t>
            </a:r>
          </a:p>
          <a:p>
            <a:endParaRPr lang="en-US" dirty="0"/>
          </a:p>
          <a:p>
            <a:r>
              <a:rPr lang="en-US" dirty="0"/>
              <a:t>Entropy of the leftmost jar = -0.1log0.1 – 0.9log0.9 =&gt;</a:t>
            </a:r>
          </a:p>
          <a:p>
            <a:r>
              <a:rPr lang="en-US" dirty="0"/>
              <a:t>Entropy of the center jar = -0.3log0.3 – 0.7log0.7 =&gt; </a:t>
            </a:r>
          </a:p>
          <a:p>
            <a:r>
              <a:rPr lang="en-US" dirty="0"/>
              <a:t>Entropy of the rightmost jar = -0.5log0.5 – 0.5log0.5 =&gt;  </a:t>
            </a:r>
          </a:p>
          <a:p>
            <a:r>
              <a:rPr lang="en-US" dirty="0"/>
              <a:t> </a:t>
            </a:r>
          </a:p>
        </p:txBody>
      </p:sp>
      <p:graphicFrame>
        <p:nvGraphicFramePr>
          <p:cNvPr id="68" name="Table 67">
            <a:extLst>
              <a:ext uri="{FF2B5EF4-FFF2-40B4-BE49-F238E27FC236}">
                <a16:creationId xmlns:a16="http://schemas.microsoft.com/office/drawing/2014/main" id="{A201DFB4-A93D-934A-A4DF-8A6FFC29C931}"/>
              </a:ext>
            </a:extLst>
          </p:cNvPr>
          <p:cNvGraphicFramePr>
            <a:graphicFrameLocks noGrp="1"/>
          </p:cNvGraphicFramePr>
          <p:nvPr>
            <p:extLst>
              <p:ext uri="{D42A27DB-BD31-4B8C-83A1-F6EECF244321}">
                <p14:modId xmlns:p14="http://schemas.microsoft.com/office/powerpoint/2010/main" val="767652139"/>
              </p:ext>
            </p:extLst>
          </p:nvPr>
        </p:nvGraphicFramePr>
        <p:xfrm>
          <a:off x="10389698" y="4613265"/>
          <a:ext cx="825500" cy="192405"/>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3507578268"/>
                    </a:ext>
                  </a:extLst>
                </a:gridCol>
              </a:tblGrid>
              <a:tr h="128100">
                <a:tc>
                  <a:txBody>
                    <a:bodyPr/>
                    <a:lstStyle/>
                    <a:p>
                      <a:pPr algn="r" fontAlgn="b"/>
                      <a:r>
                        <a:rPr lang="en-US" sz="1200" u="none" strike="noStrike" dirty="0">
                          <a:effectLst/>
                        </a:rPr>
                        <a:t>0.14118174</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80207016"/>
                  </a:ext>
                </a:extLst>
              </a:tr>
            </a:tbl>
          </a:graphicData>
        </a:graphic>
      </p:graphicFrame>
      <p:graphicFrame>
        <p:nvGraphicFramePr>
          <p:cNvPr id="69" name="Table 68">
            <a:extLst>
              <a:ext uri="{FF2B5EF4-FFF2-40B4-BE49-F238E27FC236}">
                <a16:creationId xmlns:a16="http://schemas.microsoft.com/office/drawing/2014/main" id="{4D29A1EB-6417-1A47-A430-406D8B8534F6}"/>
              </a:ext>
            </a:extLst>
          </p:cNvPr>
          <p:cNvGraphicFramePr>
            <a:graphicFrameLocks noGrp="1"/>
          </p:cNvGraphicFramePr>
          <p:nvPr>
            <p:extLst>
              <p:ext uri="{D42A27DB-BD31-4B8C-83A1-F6EECF244321}">
                <p14:modId xmlns:p14="http://schemas.microsoft.com/office/powerpoint/2010/main" val="3513277945"/>
              </p:ext>
            </p:extLst>
          </p:nvPr>
        </p:nvGraphicFramePr>
        <p:xfrm>
          <a:off x="10449336" y="4898885"/>
          <a:ext cx="825500" cy="203200"/>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1208354853"/>
                    </a:ext>
                  </a:extLst>
                </a:gridCol>
              </a:tblGrid>
              <a:tr h="203200">
                <a:tc>
                  <a:txBody>
                    <a:bodyPr/>
                    <a:lstStyle/>
                    <a:p>
                      <a:pPr algn="r" fontAlgn="b"/>
                      <a:r>
                        <a:rPr lang="en-US" sz="1200" u="none" strike="noStrike" dirty="0">
                          <a:effectLst/>
                        </a:rPr>
                        <a:t>0.265295</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8193871"/>
                  </a:ext>
                </a:extLst>
              </a:tr>
            </a:tbl>
          </a:graphicData>
        </a:graphic>
      </p:graphicFrame>
      <p:graphicFrame>
        <p:nvGraphicFramePr>
          <p:cNvPr id="70" name="Table 69">
            <a:extLst>
              <a:ext uri="{FF2B5EF4-FFF2-40B4-BE49-F238E27FC236}">
                <a16:creationId xmlns:a16="http://schemas.microsoft.com/office/drawing/2014/main" id="{C60AD001-367A-434C-8764-3C09506A638D}"/>
              </a:ext>
            </a:extLst>
          </p:cNvPr>
          <p:cNvGraphicFramePr>
            <a:graphicFrameLocks noGrp="1"/>
          </p:cNvGraphicFramePr>
          <p:nvPr>
            <p:extLst>
              <p:ext uri="{D42A27DB-BD31-4B8C-83A1-F6EECF244321}">
                <p14:modId xmlns:p14="http://schemas.microsoft.com/office/powerpoint/2010/main" val="2576113837"/>
              </p:ext>
            </p:extLst>
          </p:nvPr>
        </p:nvGraphicFramePr>
        <p:xfrm>
          <a:off x="10550110" y="5167111"/>
          <a:ext cx="825500" cy="203200"/>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2762460202"/>
                    </a:ext>
                  </a:extLst>
                </a:gridCol>
              </a:tblGrid>
              <a:tr h="203200">
                <a:tc>
                  <a:txBody>
                    <a:bodyPr/>
                    <a:lstStyle/>
                    <a:p>
                      <a:pPr algn="r" fontAlgn="b"/>
                      <a:r>
                        <a:rPr lang="en-US" sz="1200" u="none" strike="noStrike" dirty="0">
                          <a:effectLst/>
                        </a:rPr>
                        <a:t>0.30103</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00B050"/>
                    </a:solidFill>
                  </a:tcPr>
                </a:tc>
                <a:extLst>
                  <a:ext uri="{0D108BD9-81ED-4DB2-BD59-A6C34878D82A}">
                    <a16:rowId xmlns:a16="http://schemas.microsoft.com/office/drawing/2014/main" val="2227597975"/>
                  </a:ext>
                </a:extLst>
              </a:tr>
            </a:tbl>
          </a:graphicData>
        </a:graphic>
      </p:graphicFrame>
      <p:sp>
        <p:nvSpPr>
          <p:cNvPr id="71" name="TextBox 70">
            <a:extLst>
              <a:ext uri="{FF2B5EF4-FFF2-40B4-BE49-F238E27FC236}">
                <a16:creationId xmlns:a16="http://schemas.microsoft.com/office/drawing/2014/main" id="{159B3C58-4484-9D43-82A9-BC70B61F997D}"/>
              </a:ext>
            </a:extLst>
          </p:cNvPr>
          <p:cNvSpPr txBox="1"/>
          <p:nvPr/>
        </p:nvSpPr>
        <p:spPr>
          <a:xfrm>
            <a:off x="1182757" y="5874214"/>
            <a:ext cx="10211346" cy="923330"/>
          </a:xfrm>
          <a:prstGeom prst="rect">
            <a:avLst/>
          </a:prstGeom>
          <a:noFill/>
        </p:spPr>
        <p:txBody>
          <a:bodyPr wrap="square" rtlCol="0">
            <a:spAutoFit/>
          </a:bodyPr>
          <a:lstStyle/>
          <a:p>
            <a:r>
              <a:rPr lang="en-US" dirty="0"/>
              <a:t>We see that the action of blindly pulling a red ball has most uncertainty for the rightmost jar. Also, a low value of entropy means more purity. The above entropy calculations were done using base 10. When using base 2, the entropy is measured in bits.</a:t>
            </a:r>
          </a:p>
        </p:txBody>
      </p:sp>
    </p:spTree>
    <p:extLst>
      <p:ext uri="{BB962C8B-B14F-4D97-AF65-F5344CB8AC3E}">
        <p14:creationId xmlns:p14="http://schemas.microsoft.com/office/powerpoint/2010/main" val="3734728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BB567-0726-1043-885B-F3E512615C11}"/>
              </a:ext>
            </a:extLst>
          </p:cNvPr>
          <p:cNvSpPr>
            <a:spLocks noGrp="1"/>
          </p:cNvSpPr>
          <p:nvPr>
            <p:ph type="title"/>
          </p:nvPr>
        </p:nvSpPr>
        <p:spPr/>
        <p:txBody>
          <a:bodyPr/>
          <a:lstStyle/>
          <a:p>
            <a:r>
              <a:rPr lang="en-US" dirty="0"/>
              <a:t>Information Gain</a:t>
            </a:r>
          </a:p>
        </p:txBody>
      </p:sp>
      <p:sp>
        <p:nvSpPr>
          <p:cNvPr id="3" name="Content Placeholder 2">
            <a:extLst>
              <a:ext uri="{FF2B5EF4-FFF2-40B4-BE49-F238E27FC236}">
                <a16:creationId xmlns:a16="http://schemas.microsoft.com/office/drawing/2014/main" id="{099E02C2-180E-7D47-AC16-72D71F8FF0A2}"/>
              </a:ext>
            </a:extLst>
          </p:cNvPr>
          <p:cNvSpPr>
            <a:spLocks noGrp="1"/>
          </p:cNvSpPr>
          <p:nvPr>
            <p:ph idx="1"/>
          </p:nvPr>
        </p:nvSpPr>
        <p:spPr/>
        <p:txBody>
          <a:bodyPr/>
          <a:lstStyle/>
          <a:p>
            <a:r>
              <a:rPr lang="en-US" dirty="0"/>
              <a:t>Going back to the example of the previous slide, what we calculated was the entropy before the intended action.</a:t>
            </a:r>
          </a:p>
          <a:p>
            <a:r>
              <a:rPr lang="en-US" dirty="0"/>
              <a:t>Once, a ball has been pulled out from a jar, the probabilities of outcomes change. This means the entropy associated with each jar changes.</a:t>
            </a:r>
          </a:p>
          <a:p>
            <a:r>
              <a:rPr lang="en-US" dirty="0"/>
              <a:t>Information gain is then nothing but the difference between two entropies. It tells us how the uncertainty/purity is going to change as a result of a planned action. </a:t>
            </a:r>
          </a:p>
        </p:txBody>
      </p:sp>
    </p:spTree>
    <p:extLst>
      <p:ext uri="{BB962C8B-B14F-4D97-AF65-F5344CB8AC3E}">
        <p14:creationId xmlns:p14="http://schemas.microsoft.com/office/powerpoint/2010/main" val="3253338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3207-1A3D-8941-A3BA-C57E051CE4A2}"/>
              </a:ext>
            </a:extLst>
          </p:cNvPr>
          <p:cNvSpPr>
            <a:spLocks noGrp="1"/>
          </p:cNvSpPr>
          <p:nvPr>
            <p:ph type="title"/>
          </p:nvPr>
        </p:nvSpPr>
        <p:spPr/>
        <p:txBody>
          <a:bodyPr/>
          <a:lstStyle/>
          <a:p>
            <a:r>
              <a:rPr lang="en-US" dirty="0"/>
              <a:t>Calculating Information Gain for the Play/No-Play Example</a:t>
            </a:r>
          </a:p>
        </p:txBody>
      </p:sp>
      <p:pic>
        <p:nvPicPr>
          <p:cNvPr id="4" name="Picture 6">
            <a:extLst>
              <a:ext uri="{FF2B5EF4-FFF2-40B4-BE49-F238E27FC236}">
                <a16:creationId xmlns:a16="http://schemas.microsoft.com/office/drawing/2014/main" id="{A5380300-A705-6C4B-94DC-A84DDD3A97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0793" y="2931171"/>
            <a:ext cx="8391525" cy="381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7">
            <a:extLst>
              <a:ext uri="{FF2B5EF4-FFF2-40B4-BE49-F238E27FC236}">
                <a16:creationId xmlns:a16="http://schemas.microsoft.com/office/drawing/2014/main" id="{22381032-4C91-864E-988B-7C0085B1D56E}"/>
              </a:ext>
            </a:extLst>
          </p:cNvPr>
          <p:cNvSpPr>
            <a:spLocks noChangeArrowheads="1"/>
          </p:cNvSpPr>
          <p:nvPr/>
        </p:nvSpPr>
        <p:spPr bwMode="auto">
          <a:xfrm>
            <a:off x="3680793" y="2137959"/>
            <a:ext cx="4652533" cy="463846"/>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dirty="0"/>
              <a:t>Entropy of the attribute “Outlook”</a:t>
            </a:r>
          </a:p>
        </p:txBody>
      </p:sp>
      <p:pic>
        <p:nvPicPr>
          <p:cNvPr id="6" name="Picture 5">
            <a:extLst>
              <a:ext uri="{FF2B5EF4-FFF2-40B4-BE49-F238E27FC236}">
                <a16:creationId xmlns:a16="http://schemas.microsoft.com/office/drawing/2014/main" id="{32891041-32E6-9C4D-B9E2-D2899FD3ED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880" y="2115896"/>
            <a:ext cx="3200400" cy="2273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9523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Rectangle 5"/>
          <p:cNvSpPr>
            <a:spLocks noGrp="1" noChangeArrowheads="1"/>
          </p:cNvSpPr>
          <p:nvPr>
            <p:ph type="title"/>
          </p:nvPr>
        </p:nvSpPr>
        <p:spPr/>
        <p:txBody>
          <a:bodyPr>
            <a:normAutofit/>
          </a:bodyPr>
          <a:lstStyle/>
          <a:p>
            <a:pPr>
              <a:defRPr/>
            </a:pPr>
            <a:r>
              <a:rPr lang="en-US" sz="3600" dirty="0"/>
              <a:t>Information Gains Based on Different Splits</a:t>
            </a:r>
          </a:p>
        </p:txBody>
      </p:sp>
      <p:pic>
        <p:nvPicPr>
          <p:cNvPr id="1515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591" y="1690688"/>
            <a:ext cx="7600950" cy="419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51557" name="Text Box 6"/>
          <p:cNvSpPr txBox="1">
            <a:spLocks noChangeArrowheads="1"/>
          </p:cNvSpPr>
          <p:nvPr/>
        </p:nvSpPr>
        <p:spPr bwMode="auto">
          <a:xfrm>
            <a:off x="8839200" y="2707027"/>
            <a:ext cx="2514600" cy="1941173"/>
          </a:xfrm>
          <a:prstGeom prst="rect">
            <a:avLst/>
          </a:prstGeom>
          <a:solidFill>
            <a:schemeClr val="accent1">
              <a:lumMod val="40000"/>
              <a:lumOff val="60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pPr>
            <a:r>
              <a:rPr lang="en-US" sz="2000" dirty="0"/>
              <a:t>We see that the attribute “Outlook” provides the most gain. Thus, it is the preferred attribute to split the data. </a:t>
            </a:r>
          </a:p>
        </p:txBody>
      </p:sp>
      <p:sp>
        <p:nvSpPr>
          <p:cNvPr id="151558" name="Line 7"/>
          <p:cNvSpPr>
            <a:spLocks noChangeShapeType="1"/>
          </p:cNvSpPr>
          <p:nvPr/>
        </p:nvSpPr>
        <p:spPr bwMode="auto">
          <a:xfrm flipH="1">
            <a:off x="7315200" y="4648200"/>
            <a:ext cx="5334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endParaRPr lang="en-US"/>
          </a:p>
        </p:txBody>
      </p:sp>
      <p:sp>
        <p:nvSpPr>
          <p:cNvPr id="2" name="Rectangle 1">
            <a:extLst>
              <a:ext uri="{FF2B5EF4-FFF2-40B4-BE49-F238E27FC236}">
                <a16:creationId xmlns:a16="http://schemas.microsoft.com/office/drawing/2014/main" id="{86CC2A48-A481-8A4C-9831-1C3C55A6267D}"/>
              </a:ext>
            </a:extLst>
          </p:cNvPr>
          <p:cNvSpPr/>
          <p:nvPr/>
        </p:nvSpPr>
        <p:spPr>
          <a:xfrm>
            <a:off x="4572000" y="4313583"/>
            <a:ext cx="1321904" cy="4770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059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57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0" y="482601"/>
            <a:ext cx="3276600" cy="2486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258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9268" y="482601"/>
            <a:ext cx="3133725" cy="3243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258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6675" y="3266281"/>
            <a:ext cx="3124200" cy="301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258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1" y="4267200"/>
            <a:ext cx="3743325" cy="1009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C444A859-3003-D744-AF10-410CE97EB770}"/>
              </a:ext>
            </a:extLst>
          </p:cNvPr>
          <p:cNvSpPr txBox="1"/>
          <p:nvPr/>
        </p:nvSpPr>
        <p:spPr>
          <a:xfrm>
            <a:off x="8580047" y="1581150"/>
            <a:ext cx="2683565" cy="1754326"/>
          </a:xfrm>
          <a:prstGeom prst="rect">
            <a:avLst/>
          </a:prstGeom>
          <a:solidFill>
            <a:schemeClr val="accent1">
              <a:lumMod val="40000"/>
              <a:lumOff val="60000"/>
            </a:schemeClr>
          </a:solidFill>
        </p:spPr>
        <p:txBody>
          <a:bodyPr wrap="square" rtlCol="0">
            <a:spAutoFit/>
          </a:bodyPr>
          <a:lstStyle/>
          <a:p>
            <a:r>
              <a:rPr lang="en-US" dirty="0"/>
              <a:t>Now let’s look at three attributes for splitting at the leftmost descendent node after using “Outlook” at the previous node.</a:t>
            </a:r>
          </a:p>
        </p:txBody>
      </p:sp>
      <p:sp>
        <p:nvSpPr>
          <p:cNvPr id="3" name="TextBox 2">
            <a:extLst>
              <a:ext uri="{FF2B5EF4-FFF2-40B4-BE49-F238E27FC236}">
                <a16:creationId xmlns:a16="http://schemas.microsoft.com/office/drawing/2014/main" id="{989C5F64-D3EA-C649-BFA8-875A4325CB16}"/>
              </a:ext>
            </a:extLst>
          </p:cNvPr>
          <p:cNvSpPr txBox="1"/>
          <p:nvPr/>
        </p:nvSpPr>
        <p:spPr>
          <a:xfrm>
            <a:off x="5715001" y="5595730"/>
            <a:ext cx="6192077" cy="923330"/>
          </a:xfrm>
          <a:prstGeom prst="rect">
            <a:avLst/>
          </a:prstGeom>
          <a:solidFill>
            <a:schemeClr val="accent1">
              <a:lumMod val="40000"/>
              <a:lumOff val="60000"/>
            </a:schemeClr>
          </a:solidFill>
        </p:spPr>
        <p:txBody>
          <a:bodyPr wrap="square" rtlCol="0">
            <a:spAutoFit/>
          </a:bodyPr>
          <a:lstStyle/>
          <a:p>
            <a:r>
              <a:rPr lang="en-US" dirty="0"/>
              <a:t>Continuing with similar calculations at the other two descendent nodes, we arrive at the final decision tree shown in the next slide.</a:t>
            </a:r>
          </a:p>
        </p:txBody>
      </p:sp>
    </p:spTree>
    <p:extLst>
      <p:ext uri="{BB962C8B-B14F-4D97-AF65-F5344CB8AC3E}">
        <p14:creationId xmlns:p14="http://schemas.microsoft.com/office/powerpoint/2010/main" val="623174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2"/>
          <p:cNvSpPr>
            <a:spLocks noGrp="1" noChangeArrowheads="1"/>
          </p:cNvSpPr>
          <p:nvPr>
            <p:ph type="title"/>
          </p:nvPr>
        </p:nvSpPr>
        <p:spPr/>
        <p:txBody>
          <a:bodyPr/>
          <a:lstStyle/>
          <a:p>
            <a:pPr>
              <a:defRPr/>
            </a:pPr>
            <a:r>
              <a:rPr lang="en-US" sz="4000"/>
              <a:t>Decision Tree Classifiers (DCT)</a:t>
            </a:r>
          </a:p>
        </p:txBody>
      </p:sp>
      <p:sp>
        <p:nvSpPr>
          <p:cNvPr id="137219" name="Rectangle 3"/>
          <p:cNvSpPr>
            <a:spLocks noGrp="1" noChangeArrowheads="1"/>
          </p:cNvSpPr>
          <p:nvPr>
            <p:ph idx="1"/>
          </p:nvPr>
        </p:nvSpPr>
        <p:spPr/>
        <p:txBody>
          <a:bodyPr>
            <a:normAutofit/>
          </a:bodyPr>
          <a:lstStyle/>
          <a:p>
            <a:pPr eaLnBrk="1" hangingPunct="1">
              <a:lnSpc>
                <a:spcPct val="90000"/>
              </a:lnSpc>
            </a:pPr>
            <a:r>
              <a:rPr lang="en-US" dirty="0"/>
              <a:t>The classifier has a tree structure </a:t>
            </a:r>
            <a:r>
              <a:rPr lang="en-US" dirty="0">
                <a:cs typeface="Times New Roman" panose="02020603050405020304" pitchFamily="18" charset="0"/>
              </a:rPr>
              <a:t>where each node is either:</a:t>
            </a:r>
          </a:p>
          <a:p>
            <a:pPr lvl="1" eaLnBrk="1" hangingPunct="1">
              <a:lnSpc>
                <a:spcPct val="90000"/>
              </a:lnSpc>
            </a:pPr>
            <a:r>
              <a:rPr lang="en-US" dirty="0">
                <a:cs typeface="Times New Roman" panose="02020603050405020304" pitchFamily="18" charset="0"/>
              </a:rPr>
              <a:t>A leaf/terminal node with a class label, or</a:t>
            </a:r>
          </a:p>
          <a:p>
            <a:pPr lvl="1" eaLnBrk="1" hangingPunct="1">
              <a:lnSpc>
                <a:spcPct val="90000"/>
              </a:lnSpc>
            </a:pPr>
            <a:r>
              <a:rPr lang="en-US" dirty="0">
                <a:cs typeface="Times New Roman" panose="02020603050405020304" pitchFamily="18" charset="0"/>
              </a:rPr>
              <a:t>An internal node indicating some test to be carried out on the example passing through it</a:t>
            </a:r>
            <a:endParaRPr lang="en-US" dirty="0"/>
          </a:p>
          <a:p>
            <a:pPr eaLnBrk="1" hangingPunct="1">
              <a:lnSpc>
                <a:spcPct val="90000"/>
              </a:lnSpc>
            </a:pPr>
            <a:r>
              <a:rPr lang="en-US" dirty="0"/>
              <a:t>Most tree classifiers use a single attribute-based test at internal nodes</a:t>
            </a:r>
          </a:p>
          <a:p>
            <a:pPr eaLnBrk="1" hangingPunct="1">
              <a:lnSpc>
                <a:spcPct val="90000"/>
              </a:lnSpc>
            </a:pPr>
            <a:r>
              <a:rPr lang="en-US" dirty="0"/>
              <a:t>These classifiers are intuitive and easy to understand</a:t>
            </a:r>
          </a:p>
          <a:p>
            <a:pPr eaLnBrk="1" hangingPunct="1">
              <a:lnSpc>
                <a:spcPct val="90000"/>
              </a:lnSpc>
            </a:pPr>
            <a:endParaRPr lang="en-US" dirty="0"/>
          </a:p>
          <a:p>
            <a:pPr eaLnBrk="1" hangingPunct="1">
              <a:lnSpc>
                <a:spcPct val="90000"/>
              </a:lnSpc>
            </a:pPr>
            <a:endParaRPr lang="en-US" dirty="0">
              <a:solidFill>
                <a:srgbClr val="CC9900"/>
              </a:solidFill>
            </a:endParaRPr>
          </a:p>
        </p:txBody>
      </p:sp>
    </p:spTree>
    <p:extLst>
      <p:ext uri="{BB962C8B-B14F-4D97-AF65-F5344CB8AC3E}">
        <p14:creationId xmlns:p14="http://schemas.microsoft.com/office/powerpoint/2010/main" val="166134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4"/>
          <p:cNvSpPr>
            <a:spLocks noGrp="1" noChangeArrowheads="1"/>
          </p:cNvSpPr>
          <p:nvPr>
            <p:ph type="title"/>
          </p:nvPr>
        </p:nvSpPr>
        <p:spPr/>
        <p:txBody>
          <a:bodyPr/>
          <a:lstStyle/>
          <a:p>
            <a:pPr>
              <a:defRPr/>
            </a:pPr>
            <a:r>
              <a:rPr lang="en-US"/>
              <a:t>Final Decision Tree</a:t>
            </a:r>
          </a:p>
        </p:txBody>
      </p:sp>
      <p:pic>
        <p:nvPicPr>
          <p:cNvPr id="15360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828800"/>
            <a:ext cx="4648200" cy="2984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360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4953001"/>
            <a:ext cx="7410450" cy="1209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202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4"/>
          <p:cNvSpPr>
            <a:spLocks noGrp="1" noChangeArrowheads="1"/>
          </p:cNvSpPr>
          <p:nvPr>
            <p:ph type="title"/>
          </p:nvPr>
        </p:nvSpPr>
        <p:spPr/>
        <p:txBody>
          <a:bodyPr>
            <a:normAutofit/>
          </a:bodyPr>
          <a:lstStyle/>
          <a:p>
            <a:pPr>
              <a:defRPr/>
            </a:pPr>
            <a:r>
              <a:rPr lang="en-US" sz="4000" dirty="0"/>
              <a:t>Finding Splits on Numerical Attributes</a:t>
            </a:r>
          </a:p>
        </p:txBody>
      </p:sp>
      <p:pic>
        <p:nvPicPr>
          <p:cNvPr id="15462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348" y="1762539"/>
            <a:ext cx="7800975" cy="4629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4E0C6038-9DAF-C841-8429-AE6995ABCBDE}"/>
              </a:ext>
            </a:extLst>
          </p:cNvPr>
          <p:cNvSpPr txBox="1"/>
          <p:nvPr/>
        </p:nvSpPr>
        <p:spPr>
          <a:xfrm>
            <a:off x="9104243" y="2335696"/>
            <a:ext cx="2643809" cy="1477328"/>
          </a:xfrm>
          <a:prstGeom prst="rect">
            <a:avLst/>
          </a:prstGeom>
          <a:solidFill>
            <a:schemeClr val="accent1">
              <a:lumMod val="40000"/>
              <a:lumOff val="60000"/>
            </a:schemeClr>
          </a:solidFill>
        </p:spPr>
        <p:txBody>
          <a:bodyPr wrap="square" rtlCol="0">
            <a:spAutoFit/>
          </a:bodyPr>
          <a:lstStyle/>
          <a:p>
            <a:r>
              <a:rPr lang="en-US" dirty="0"/>
              <a:t>When working with continuous attributes, we sort the attribute values and create an array of associated labels.</a:t>
            </a:r>
          </a:p>
        </p:txBody>
      </p:sp>
    </p:spTree>
    <p:extLst>
      <p:ext uri="{BB962C8B-B14F-4D97-AF65-F5344CB8AC3E}">
        <p14:creationId xmlns:p14="http://schemas.microsoft.com/office/powerpoint/2010/main" val="2562819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noAutofit/>
          </a:bodyPr>
          <a:lstStyle/>
          <a:p>
            <a:r>
              <a:rPr lang="en-US" sz="2800" dirty="0"/>
              <a:t>Entropy Measure for Splits’ Quality: An Example with Continuous Attributes</a:t>
            </a:r>
          </a:p>
        </p:txBody>
      </p:sp>
      <p:graphicFrame>
        <p:nvGraphicFramePr>
          <p:cNvPr id="38915" name="Object 3"/>
          <p:cNvGraphicFramePr>
            <a:graphicFrameLocks noChangeAspect="1"/>
          </p:cNvGraphicFramePr>
          <p:nvPr/>
        </p:nvGraphicFramePr>
        <p:xfrm>
          <a:off x="4267200" y="2590800"/>
          <a:ext cx="2133600" cy="925417"/>
        </p:xfrm>
        <a:graphic>
          <a:graphicData uri="http://schemas.openxmlformats.org/presentationml/2006/ole">
            <mc:AlternateContent xmlns:mc="http://schemas.openxmlformats.org/markup-compatibility/2006">
              <mc:Choice xmlns:v="urn:schemas-microsoft-com:vml" Requires="v">
                <p:oleObj name="Equation" r:id="rId2" imgW="114120" imgH="215640" progId="Equation.3">
                  <p:embed/>
                </p:oleObj>
              </mc:Choice>
              <mc:Fallback>
                <p:oleObj name="Equation" r:id="rId2" imgW="114120" imgH="215640" progId="Equation.3">
                  <p:embed/>
                  <p:pic>
                    <p:nvPicPr>
                      <p:cNvPr id="38915"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2590800"/>
                        <a:ext cx="2133600" cy="92541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pic>
        <p:nvPicPr>
          <p:cNvPr id="38918" name="Picture 6"/>
          <p:cNvPicPr>
            <a:picLocks noChangeAspect="1" noChangeArrowheads="1"/>
          </p:cNvPicPr>
          <p:nvPr/>
        </p:nvPicPr>
        <p:blipFill>
          <a:blip r:embed="rId4" cstate="print"/>
          <a:srcRect/>
          <a:stretch>
            <a:fillRect/>
          </a:stretch>
        </p:blipFill>
        <p:spPr bwMode="auto">
          <a:xfrm>
            <a:off x="2514601" y="1146260"/>
            <a:ext cx="1514475" cy="695325"/>
          </a:xfrm>
          <a:prstGeom prst="rect">
            <a:avLst/>
          </a:prstGeom>
          <a:noFill/>
          <a:ln w="9525">
            <a:noFill/>
            <a:miter lim="800000"/>
            <a:headEnd/>
            <a:tailEnd/>
          </a:ln>
        </p:spPr>
      </p:pic>
      <p:pic>
        <p:nvPicPr>
          <p:cNvPr id="38919" name="Picture 7"/>
          <p:cNvPicPr>
            <a:picLocks noChangeAspect="1" noChangeArrowheads="1"/>
          </p:cNvPicPr>
          <p:nvPr/>
        </p:nvPicPr>
        <p:blipFill>
          <a:blip r:embed="rId5" cstate="print"/>
          <a:srcRect/>
          <a:stretch>
            <a:fillRect/>
          </a:stretch>
        </p:blipFill>
        <p:spPr bwMode="auto">
          <a:xfrm>
            <a:off x="6286500" y="1333501"/>
            <a:ext cx="2476500" cy="533400"/>
          </a:xfrm>
          <a:prstGeom prst="rect">
            <a:avLst/>
          </a:prstGeom>
          <a:noFill/>
          <a:ln w="9525">
            <a:noFill/>
            <a:miter lim="800000"/>
            <a:headEnd/>
            <a:tailEnd/>
          </a:ln>
        </p:spPr>
      </p:pic>
      <p:pic>
        <p:nvPicPr>
          <p:cNvPr id="38920" name="Picture 8"/>
          <p:cNvPicPr>
            <a:picLocks noChangeAspect="1" noChangeArrowheads="1"/>
          </p:cNvPicPr>
          <p:nvPr/>
        </p:nvPicPr>
        <p:blipFill>
          <a:blip r:embed="rId6" cstate="print"/>
          <a:srcRect/>
          <a:stretch>
            <a:fillRect/>
          </a:stretch>
        </p:blipFill>
        <p:spPr bwMode="auto">
          <a:xfrm>
            <a:off x="2514601" y="1676401"/>
            <a:ext cx="6829425" cy="4924425"/>
          </a:xfrm>
          <a:prstGeom prst="rect">
            <a:avLst/>
          </a:prstGeom>
          <a:noFill/>
          <a:ln w="9525">
            <a:noFill/>
            <a:miter lim="800000"/>
            <a:headEnd/>
            <a:tailEnd/>
          </a:ln>
        </p:spPr>
      </p:pic>
      <p:pic>
        <p:nvPicPr>
          <p:cNvPr id="38921" name="Picture 9"/>
          <p:cNvPicPr>
            <a:picLocks noChangeAspect="1" noChangeArrowheads="1"/>
          </p:cNvPicPr>
          <p:nvPr/>
        </p:nvPicPr>
        <p:blipFill>
          <a:blip r:embed="rId7" cstate="print"/>
          <a:srcRect/>
          <a:stretch>
            <a:fillRect/>
          </a:stretch>
        </p:blipFill>
        <p:spPr bwMode="auto">
          <a:xfrm>
            <a:off x="8153401" y="3200401"/>
            <a:ext cx="1343025" cy="1819275"/>
          </a:xfrm>
          <a:prstGeom prst="rect">
            <a:avLst/>
          </a:prstGeom>
          <a:noFill/>
          <a:ln w="9525">
            <a:noFill/>
            <a:miter lim="800000"/>
            <a:headEnd/>
            <a:tailEnd/>
          </a:ln>
        </p:spPr>
      </p:pic>
      <p:sp>
        <p:nvSpPr>
          <p:cNvPr id="13" name="TextBox 12"/>
          <p:cNvSpPr txBox="1"/>
          <p:nvPr/>
        </p:nvSpPr>
        <p:spPr>
          <a:xfrm>
            <a:off x="8077200" y="5562600"/>
            <a:ext cx="1371600" cy="369332"/>
          </a:xfrm>
          <a:prstGeom prst="rect">
            <a:avLst/>
          </a:prstGeom>
          <a:solidFill>
            <a:schemeClr val="bg2">
              <a:lumMod val="90000"/>
            </a:schemeClr>
          </a:solidFill>
        </p:spPr>
        <p:txBody>
          <a:bodyPr wrap="square" rtlCol="0">
            <a:spAutoFit/>
          </a:bodyPr>
          <a:lstStyle/>
          <a:p>
            <a:r>
              <a:rPr lang="en-US" dirty="0"/>
              <a:t>Best split: S</a:t>
            </a:r>
            <a:r>
              <a:rPr lang="en-US" baseline="-25000" dirty="0"/>
              <a:t>6</a:t>
            </a:r>
          </a:p>
        </p:txBody>
      </p:sp>
    </p:spTree>
    <p:extLst>
      <p:ext uri="{BB962C8B-B14F-4D97-AF65-F5344CB8AC3E}">
        <p14:creationId xmlns:p14="http://schemas.microsoft.com/office/powerpoint/2010/main" val="43197594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2"/>
          <p:cNvSpPr>
            <a:spLocks noGrp="1" noChangeArrowheads="1"/>
          </p:cNvSpPr>
          <p:nvPr>
            <p:ph type="title"/>
          </p:nvPr>
        </p:nvSpPr>
        <p:spPr/>
        <p:txBody>
          <a:bodyPr/>
          <a:lstStyle/>
          <a:p>
            <a:pPr>
              <a:defRPr/>
            </a:pPr>
            <a:r>
              <a:rPr lang="en-US"/>
              <a:t>GINI Measure of Impurity</a:t>
            </a:r>
          </a:p>
        </p:txBody>
      </p:sp>
      <p:sp>
        <p:nvSpPr>
          <p:cNvPr id="155651" name="Rectangle 3"/>
          <p:cNvSpPr>
            <a:spLocks noGrp="1" noChangeArrowheads="1"/>
          </p:cNvSpPr>
          <p:nvPr>
            <p:ph idx="1"/>
          </p:nvPr>
        </p:nvSpPr>
        <p:spPr/>
        <p:txBody>
          <a:bodyPr>
            <a:normAutofit/>
          </a:bodyPr>
          <a:lstStyle/>
          <a:p>
            <a:pPr eaLnBrk="1" hangingPunct="1">
              <a:lnSpc>
                <a:spcPct val="90000"/>
              </a:lnSpc>
            </a:pPr>
            <a:r>
              <a:rPr lang="en-US" dirty="0"/>
              <a:t>Another popular measure is Gini Index for a given node t :</a:t>
            </a:r>
          </a:p>
          <a:p>
            <a:pPr eaLnBrk="1" hangingPunct="1">
              <a:lnSpc>
                <a:spcPct val="90000"/>
              </a:lnSpc>
            </a:pPr>
            <a:endParaRPr lang="en-US" sz="2400" dirty="0"/>
          </a:p>
          <a:p>
            <a:pPr lvl="2" eaLnBrk="1" hangingPunct="1">
              <a:lnSpc>
                <a:spcPct val="90000"/>
              </a:lnSpc>
              <a:buFontTx/>
              <a:buNone/>
            </a:pPr>
            <a:endParaRPr lang="en-US" dirty="0"/>
          </a:p>
          <a:p>
            <a:pPr lvl="2" eaLnBrk="1" hangingPunct="1">
              <a:lnSpc>
                <a:spcPct val="90000"/>
              </a:lnSpc>
              <a:buFontTx/>
              <a:buNone/>
            </a:pPr>
            <a:endParaRPr lang="en-US" sz="800" dirty="0"/>
          </a:p>
          <a:p>
            <a:pPr lvl="2" eaLnBrk="1" hangingPunct="1">
              <a:lnSpc>
                <a:spcPct val="90000"/>
              </a:lnSpc>
              <a:buFontTx/>
              <a:buNone/>
            </a:pPr>
            <a:br>
              <a:rPr lang="en-US" dirty="0"/>
            </a:br>
            <a:r>
              <a:rPr lang="en-US" dirty="0"/>
              <a:t>(NOTE: </a:t>
            </a:r>
            <a:r>
              <a:rPr lang="en-US" i="1" dirty="0">
                <a:latin typeface="Times New Roman" panose="02020603050405020304" pitchFamily="18" charset="0"/>
              </a:rPr>
              <a:t>p( j | t) </a:t>
            </a:r>
            <a:r>
              <a:rPr lang="en-US" dirty="0"/>
              <a:t>is the relative frequency of class j at node t).</a:t>
            </a:r>
          </a:p>
          <a:p>
            <a:pPr lvl="2" eaLnBrk="1" hangingPunct="1">
              <a:lnSpc>
                <a:spcPct val="90000"/>
              </a:lnSpc>
              <a:buFontTx/>
              <a:buNone/>
            </a:pPr>
            <a:endParaRPr lang="en-US" sz="800" dirty="0"/>
          </a:p>
          <a:p>
            <a:pPr lvl="1" eaLnBrk="1" hangingPunct="1">
              <a:lnSpc>
                <a:spcPct val="90000"/>
              </a:lnSpc>
            </a:pPr>
            <a:r>
              <a:rPr lang="en-US" dirty="0"/>
              <a:t>Maximum (1 - 1/</a:t>
            </a:r>
            <a:r>
              <a:rPr lang="en-US" dirty="0" err="1"/>
              <a:t>n</a:t>
            </a:r>
            <a:r>
              <a:rPr lang="en-US" baseline="-25000" dirty="0" err="1"/>
              <a:t>c</a:t>
            </a:r>
            <a:r>
              <a:rPr lang="en-US" dirty="0"/>
              <a:t>) when records are equally distributed among all classes, implying least interesting information</a:t>
            </a:r>
          </a:p>
          <a:p>
            <a:pPr lvl="1" eaLnBrk="1" hangingPunct="1">
              <a:lnSpc>
                <a:spcPct val="90000"/>
              </a:lnSpc>
            </a:pPr>
            <a:r>
              <a:rPr lang="en-US" dirty="0"/>
              <a:t>Minimum (0.0) when all records belong to one class, implying most interesting information</a:t>
            </a:r>
            <a:endParaRPr lang="en-US" baseline="-25000" dirty="0"/>
          </a:p>
        </p:txBody>
      </p:sp>
      <p:graphicFrame>
        <p:nvGraphicFramePr>
          <p:cNvPr id="155653" name="Object 4"/>
          <p:cNvGraphicFramePr>
            <a:graphicFrameLocks noChangeAspect="1"/>
          </p:cNvGraphicFramePr>
          <p:nvPr>
            <p:extLst>
              <p:ext uri="{D42A27DB-BD31-4B8C-83A1-F6EECF244321}">
                <p14:modId xmlns:p14="http://schemas.microsoft.com/office/powerpoint/2010/main" val="2178915672"/>
              </p:ext>
            </p:extLst>
          </p:nvPr>
        </p:nvGraphicFramePr>
        <p:xfrm>
          <a:off x="1745974" y="2564296"/>
          <a:ext cx="3352800" cy="736600"/>
        </p:xfrm>
        <a:graphic>
          <a:graphicData uri="http://schemas.openxmlformats.org/presentationml/2006/ole">
            <mc:AlternateContent xmlns:mc="http://schemas.openxmlformats.org/markup-compatibility/2006">
              <mc:Choice xmlns:v="urn:schemas-microsoft-com:vml" Requires="v">
                <p:oleObj name="Equation" r:id="rId2" imgW="1612900" imgH="355600" progId="Equation.3">
                  <p:embed/>
                </p:oleObj>
              </mc:Choice>
              <mc:Fallback>
                <p:oleObj name="Equation" r:id="rId2" imgW="1612900" imgH="355600" progId="Equation.3">
                  <p:embed/>
                  <p:pic>
                    <p:nvPicPr>
                      <p:cNvPr id="155653"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5974" y="2564296"/>
                        <a:ext cx="3352800" cy="736600"/>
                      </a:xfrm>
                      <a:prstGeom prst="rect">
                        <a:avLst/>
                      </a:prstGeom>
                      <a:solidFill>
                        <a:srgbClr val="FFFFCC"/>
                      </a:solidFill>
                      <a:ln w="9525">
                        <a:solidFill>
                          <a:schemeClr val="tx1"/>
                        </a:solidFill>
                        <a:miter lim="800000"/>
                        <a:headEnd/>
                        <a:tailEnd/>
                      </a:ln>
                    </p:spPr>
                  </p:pic>
                </p:oleObj>
              </mc:Fallback>
            </mc:AlternateContent>
          </a:graphicData>
        </a:graphic>
      </p:graphicFrame>
      <p:sp>
        <p:nvSpPr>
          <p:cNvPr id="2" name="Rectangle 1">
            <a:extLst>
              <a:ext uri="{FF2B5EF4-FFF2-40B4-BE49-F238E27FC236}">
                <a16:creationId xmlns:a16="http://schemas.microsoft.com/office/drawing/2014/main" id="{F85D9194-D33E-A248-A2B4-376604D5D56B}"/>
              </a:ext>
            </a:extLst>
          </p:cNvPr>
          <p:cNvSpPr/>
          <p:nvPr/>
        </p:nvSpPr>
        <p:spPr>
          <a:xfrm>
            <a:off x="1298712" y="5413112"/>
            <a:ext cx="8511209" cy="1200329"/>
          </a:xfrm>
          <a:prstGeom prst="rect">
            <a:avLst/>
          </a:prstGeom>
        </p:spPr>
        <p:txBody>
          <a:bodyPr wrap="square">
            <a:spAutoFit/>
          </a:bodyPr>
          <a:lstStyle/>
          <a:p>
            <a:r>
              <a:rPr lang="en-US" dirty="0"/>
              <a:t>The Gini index, or Gini coefficient, is a measure of the distribution of income across a population developed by the Italian statistician </a:t>
            </a:r>
            <a:r>
              <a:rPr lang="en-US" dirty="0" err="1"/>
              <a:t>Corrado</a:t>
            </a:r>
            <a:r>
              <a:rPr lang="en-US" dirty="0"/>
              <a:t> Gini in 1912. It is often used as a gauge of economic inequality, measuring income distribution or, less commonly, wealth distribution among a population. </a:t>
            </a:r>
          </a:p>
        </p:txBody>
      </p:sp>
    </p:spTree>
    <p:extLst>
      <p:ext uri="{BB962C8B-B14F-4D97-AF65-F5344CB8AC3E}">
        <p14:creationId xmlns:p14="http://schemas.microsoft.com/office/powerpoint/2010/main" val="1257824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en-US"/>
              <a:t>GINI Measure of Impurity</a:t>
            </a:r>
          </a:p>
        </p:txBody>
      </p:sp>
      <p:sp>
        <p:nvSpPr>
          <p:cNvPr id="2" name="Content Placeholder 1">
            <a:extLst>
              <a:ext uri="{FF2B5EF4-FFF2-40B4-BE49-F238E27FC236}">
                <a16:creationId xmlns:a16="http://schemas.microsoft.com/office/drawing/2014/main" id="{95BFCAC8-580E-2E40-A2B0-D49177DE48E0}"/>
              </a:ext>
            </a:extLst>
          </p:cNvPr>
          <p:cNvSpPr>
            <a:spLocks noGrp="1"/>
          </p:cNvSpPr>
          <p:nvPr>
            <p:ph idx="1"/>
          </p:nvPr>
        </p:nvSpPr>
        <p:spPr/>
        <p:txBody>
          <a:bodyPr/>
          <a:lstStyle/>
          <a:p>
            <a:endParaRPr lang="en-US"/>
          </a:p>
        </p:txBody>
      </p:sp>
      <p:pic>
        <p:nvPicPr>
          <p:cNvPr id="91139" name="Picture 3"/>
          <p:cNvPicPr>
            <a:picLocks noChangeAspect="1" noChangeArrowheads="1"/>
          </p:cNvPicPr>
          <p:nvPr/>
        </p:nvPicPr>
        <p:blipFill>
          <a:blip r:embed="rId2" cstate="print"/>
          <a:srcRect/>
          <a:stretch>
            <a:fillRect/>
          </a:stretch>
        </p:blipFill>
        <p:spPr bwMode="auto">
          <a:xfrm>
            <a:off x="2819401" y="1600201"/>
            <a:ext cx="1266825" cy="561975"/>
          </a:xfrm>
          <a:prstGeom prst="rect">
            <a:avLst/>
          </a:prstGeom>
          <a:noFill/>
          <a:ln w="9525">
            <a:noFill/>
            <a:miter lim="800000"/>
            <a:headEnd/>
            <a:tailEnd/>
          </a:ln>
        </p:spPr>
      </p:pic>
      <p:pic>
        <p:nvPicPr>
          <p:cNvPr id="91140" name="Picture 4"/>
          <p:cNvPicPr>
            <a:picLocks noChangeAspect="1" noChangeArrowheads="1"/>
          </p:cNvPicPr>
          <p:nvPr/>
        </p:nvPicPr>
        <p:blipFill>
          <a:blip r:embed="rId3" cstate="print"/>
          <a:srcRect/>
          <a:stretch>
            <a:fillRect/>
          </a:stretch>
        </p:blipFill>
        <p:spPr bwMode="auto">
          <a:xfrm>
            <a:off x="5181600" y="1600201"/>
            <a:ext cx="2362200" cy="447675"/>
          </a:xfrm>
          <a:prstGeom prst="rect">
            <a:avLst/>
          </a:prstGeom>
          <a:noFill/>
          <a:ln w="9525">
            <a:noFill/>
            <a:miter lim="800000"/>
            <a:headEnd/>
            <a:tailEnd/>
          </a:ln>
        </p:spPr>
      </p:pic>
      <p:pic>
        <p:nvPicPr>
          <p:cNvPr id="91141" name="Picture 5"/>
          <p:cNvPicPr>
            <a:picLocks noChangeAspect="1" noChangeArrowheads="1"/>
          </p:cNvPicPr>
          <p:nvPr/>
        </p:nvPicPr>
        <p:blipFill>
          <a:blip r:embed="rId4" cstate="print"/>
          <a:srcRect/>
          <a:stretch>
            <a:fillRect/>
          </a:stretch>
        </p:blipFill>
        <p:spPr bwMode="auto">
          <a:xfrm>
            <a:off x="5105401" y="2286000"/>
            <a:ext cx="2200275" cy="533400"/>
          </a:xfrm>
          <a:prstGeom prst="rect">
            <a:avLst/>
          </a:prstGeom>
          <a:noFill/>
          <a:ln w="9525">
            <a:noFill/>
            <a:miter lim="800000"/>
            <a:headEnd/>
            <a:tailEnd/>
          </a:ln>
        </p:spPr>
      </p:pic>
      <p:pic>
        <p:nvPicPr>
          <p:cNvPr id="91142" name="Picture 6"/>
          <p:cNvPicPr>
            <a:picLocks noChangeAspect="1" noChangeArrowheads="1"/>
          </p:cNvPicPr>
          <p:nvPr/>
        </p:nvPicPr>
        <p:blipFill>
          <a:blip r:embed="rId5" cstate="print"/>
          <a:srcRect/>
          <a:stretch>
            <a:fillRect/>
          </a:stretch>
        </p:blipFill>
        <p:spPr bwMode="auto">
          <a:xfrm>
            <a:off x="6096000" y="3124200"/>
            <a:ext cx="3124200" cy="3171180"/>
          </a:xfrm>
          <a:prstGeom prst="rect">
            <a:avLst/>
          </a:prstGeom>
          <a:noFill/>
          <a:ln w="9525">
            <a:noFill/>
            <a:miter lim="800000"/>
            <a:headEnd/>
            <a:tailEnd/>
          </a:ln>
        </p:spPr>
      </p:pic>
      <p:pic>
        <p:nvPicPr>
          <p:cNvPr id="91143" name="Picture 7"/>
          <p:cNvPicPr>
            <a:picLocks noChangeAspect="1" noChangeArrowheads="1"/>
          </p:cNvPicPr>
          <p:nvPr/>
        </p:nvPicPr>
        <p:blipFill>
          <a:blip r:embed="rId6" cstate="print"/>
          <a:srcRect/>
          <a:stretch>
            <a:fillRect/>
          </a:stretch>
        </p:blipFill>
        <p:spPr bwMode="auto">
          <a:xfrm>
            <a:off x="2438400" y="2971800"/>
            <a:ext cx="2476500" cy="2628900"/>
          </a:xfrm>
          <a:prstGeom prst="rect">
            <a:avLst/>
          </a:prstGeom>
          <a:noFill/>
          <a:ln w="9525">
            <a:noFill/>
            <a:miter lim="800000"/>
            <a:headEnd/>
            <a:tailEnd/>
          </a:ln>
        </p:spPr>
      </p:pic>
    </p:spTree>
    <p:extLst>
      <p:ext uri="{BB962C8B-B14F-4D97-AF65-F5344CB8AC3E}">
        <p14:creationId xmlns:p14="http://schemas.microsoft.com/office/powerpoint/2010/main" val="92280130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2"/>
          <p:cNvSpPr>
            <a:spLocks noGrp="1" noChangeArrowheads="1"/>
          </p:cNvSpPr>
          <p:nvPr>
            <p:ph type="title"/>
          </p:nvPr>
        </p:nvSpPr>
        <p:spPr/>
        <p:txBody>
          <a:bodyPr/>
          <a:lstStyle/>
          <a:p>
            <a:pPr>
              <a:defRPr/>
            </a:pPr>
            <a:r>
              <a:rPr lang="en-US" sz="4000"/>
              <a:t>Stopping Criteria for Tree Induction</a:t>
            </a:r>
          </a:p>
        </p:txBody>
      </p:sp>
      <p:sp>
        <p:nvSpPr>
          <p:cNvPr id="156675" name="Rectangle 3"/>
          <p:cNvSpPr>
            <a:spLocks noGrp="1" noChangeArrowheads="1"/>
          </p:cNvSpPr>
          <p:nvPr>
            <p:ph idx="1"/>
          </p:nvPr>
        </p:nvSpPr>
        <p:spPr/>
        <p:txBody>
          <a:bodyPr/>
          <a:lstStyle/>
          <a:p>
            <a:pPr eaLnBrk="1" hangingPunct="1"/>
            <a:r>
              <a:rPr lang="en-US"/>
              <a:t>Stop expanding a node when all the records belong to the same class</a:t>
            </a:r>
          </a:p>
          <a:p>
            <a:pPr eaLnBrk="1" hangingPunct="1"/>
            <a:endParaRPr lang="en-US"/>
          </a:p>
          <a:p>
            <a:pPr eaLnBrk="1" hangingPunct="1"/>
            <a:r>
              <a:rPr lang="en-US"/>
              <a:t>Stop expanding a node when all the records have similar attribute values</a:t>
            </a:r>
          </a:p>
          <a:p>
            <a:pPr eaLnBrk="1" hangingPunct="1"/>
            <a:endParaRPr lang="en-US"/>
          </a:p>
        </p:txBody>
      </p:sp>
    </p:spTree>
    <p:extLst>
      <p:ext uri="{BB962C8B-B14F-4D97-AF65-F5344CB8AC3E}">
        <p14:creationId xmlns:p14="http://schemas.microsoft.com/office/powerpoint/2010/main" val="3717124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339" name="Rectangle 2"/>
          <p:cNvSpPr>
            <a:spLocks noGrp="1" noChangeArrowheads="1"/>
          </p:cNvSpPr>
          <p:nvPr>
            <p:ph type="title"/>
          </p:nvPr>
        </p:nvSpPr>
        <p:spPr/>
        <p:txBody>
          <a:bodyPr/>
          <a:lstStyle/>
          <a:p>
            <a:pPr>
              <a:defRPr/>
            </a:pPr>
            <a:r>
              <a:rPr lang="en-US"/>
              <a:t>Pruning for Right Size Tree</a:t>
            </a:r>
          </a:p>
        </p:txBody>
      </p:sp>
      <p:pic>
        <p:nvPicPr>
          <p:cNvPr id="1577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531" y="2231473"/>
            <a:ext cx="6867525" cy="4248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ABA0EE67-B133-8E47-B54B-18EA866FBE01}"/>
              </a:ext>
            </a:extLst>
          </p:cNvPr>
          <p:cNvSpPr txBox="1"/>
          <p:nvPr/>
        </p:nvSpPr>
        <p:spPr>
          <a:xfrm>
            <a:off x="8418443" y="2231473"/>
            <a:ext cx="3190461" cy="2031325"/>
          </a:xfrm>
          <a:prstGeom prst="rect">
            <a:avLst/>
          </a:prstGeom>
          <a:solidFill>
            <a:schemeClr val="accent1">
              <a:lumMod val="40000"/>
              <a:lumOff val="60000"/>
            </a:schemeClr>
          </a:solidFill>
        </p:spPr>
        <p:txBody>
          <a:bodyPr wrap="square" rtlCol="0">
            <a:spAutoFit/>
          </a:bodyPr>
          <a:lstStyle/>
          <a:p>
            <a:r>
              <a:rPr lang="en-US" dirty="0"/>
              <a:t>If we keep splitting and growing the tree, we are likely to end with a decision tree customized for that particular dataset that is being used to grow the tree. This means overfitting and likely poor performance in practice.</a:t>
            </a:r>
          </a:p>
        </p:txBody>
      </p:sp>
    </p:spTree>
    <p:extLst>
      <p:ext uri="{BB962C8B-B14F-4D97-AF65-F5344CB8AC3E}">
        <p14:creationId xmlns:p14="http://schemas.microsoft.com/office/powerpoint/2010/main" val="3842315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5B08C-8665-8742-A0C7-E14703BFF896}"/>
              </a:ext>
            </a:extLst>
          </p:cNvPr>
          <p:cNvSpPr>
            <a:spLocks noGrp="1"/>
          </p:cNvSpPr>
          <p:nvPr>
            <p:ph type="title"/>
          </p:nvPr>
        </p:nvSpPr>
        <p:spPr/>
        <p:txBody>
          <a:bodyPr/>
          <a:lstStyle/>
          <a:p>
            <a:r>
              <a:rPr lang="en-US" dirty="0"/>
              <a:t>DT Classification Example</a:t>
            </a:r>
          </a:p>
        </p:txBody>
      </p:sp>
      <p:grpSp>
        <p:nvGrpSpPr>
          <p:cNvPr id="7" name="Group 6">
            <a:extLst>
              <a:ext uri="{FF2B5EF4-FFF2-40B4-BE49-F238E27FC236}">
                <a16:creationId xmlns:a16="http://schemas.microsoft.com/office/drawing/2014/main" id="{D23D02CD-84D0-1441-BFA7-062D434D3CD6}"/>
              </a:ext>
            </a:extLst>
          </p:cNvPr>
          <p:cNvGrpSpPr/>
          <p:nvPr/>
        </p:nvGrpSpPr>
        <p:grpSpPr>
          <a:xfrm>
            <a:off x="106680" y="1832977"/>
            <a:ext cx="11978640" cy="4942381"/>
            <a:chOff x="106680" y="1832977"/>
            <a:chExt cx="11978640" cy="4942381"/>
          </a:xfrm>
        </p:grpSpPr>
        <p:sp>
          <p:nvSpPr>
            <p:cNvPr id="3" name="Rectangle 2">
              <a:extLst>
                <a:ext uri="{FF2B5EF4-FFF2-40B4-BE49-F238E27FC236}">
                  <a16:creationId xmlns:a16="http://schemas.microsoft.com/office/drawing/2014/main" id="{20F0FC78-2D48-B540-B4E3-2D95276CB752}"/>
                </a:ext>
              </a:extLst>
            </p:cNvPr>
            <p:cNvSpPr/>
            <p:nvPr/>
          </p:nvSpPr>
          <p:spPr>
            <a:xfrm>
              <a:off x="838200" y="1832977"/>
              <a:ext cx="9598269" cy="369332"/>
            </a:xfrm>
            <a:prstGeom prst="rect">
              <a:avLst/>
            </a:prstGeom>
          </p:spPr>
          <p:txBody>
            <a:bodyPr wrap="none">
              <a:spAutoFit/>
            </a:bodyPr>
            <a:lstStyle/>
            <a:p>
              <a:r>
                <a:rPr lang="en-US" dirty="0">
                  <a:solidFill>
                    <a:srgbClr val="3D4251"/>
                  </a:solidFill>
                  <a:latin typeface="Lora"/>
                </a:rPr>
                <a:t>Pima Indian Diabetes dataset consisting of 8 features and 2 classes. 768 examples with 268 in Class 1</a:t>
              </a:r>
              <a:endParaRPr lang="en-US" dirty="0"/>
            </a:p>
          </p:txBody>
        </p:sp>
        <p:pic>
          <p:nvPicPr>
            <p:cNvPr id="5" name="Picture 4" descr="A picture containing graphical user interface, application&#10;&#10;Description automatically generated">
              <a:extLst>
                <a:ext uri="{FF2B5EF4-FFF2-40B4-BE49-F238E27FC236}">
                  <a16:creationId xmlns:a16="http://schemas.microsoft.com/office/drawing/2014/main" id="{F839AB44-AD92-7B43-BA8A-FBBBC0A2ACB0}"/>
                </a:ext>
              </a:extLst>
            </p:cNvPr>
            <p:cNvPicPr>
              <a:picLocks noChangeAspect="1"/>
            </p:cNvPicPr>
            <p:nvPr/>
          </p:nvPicPr>
          <p:blipFill>
            <a:blip r:embed="rId2"/>
            <a:stretch>
              <a:fillRect/>
            </a:stretch>
          </p:blipFill>
          <p:spPr>
            <a:xfrm>
              <a:off x="106680" y="2344598"/>
              <a:ext cx="11978640" cy="4430760"/>
            </a:xfrm>
            <a:prstGeom prst="rect">
              <a:avLst/>
            </a:prstGeom>
          </p:spPr>
        </p:pic>
        <p:sp>
          <p:nvSpPr>
            <p:cNvPr id="6" name="TextBox 5">
              <a:extLst>
                <a:ext uri="{FF2B5EF4-FFF2-40B4-BE49-F238E27FC236}">
                  <a16:creationId xmlns:a16="http://schemas.microsoft.com/office/drawing/2014/main" id="{A26E87AD-9125-BB40-9D41-A9A5951F773E}"/>
                </a:ext>
              </a:extLst>
            </p:cNvPr>
            <p:cNvSpPr txBox="1"/>
            <p:nvPr/>
          </p:nvSpPr>
          <p:spPr>
            <a:xfrm>
              <a:off x="6858001" y="5088836"/>
              <a:ext cx="3997633" cy="369332"/>
            </a:xfrm>
            <a:prstGeom prst="rect">
              <a:avLst/>
            </a:prstGeom>
            <a:noFill/>
          </p:spPr>
          <p:txBody>
            <a:bodyPr wrap="none" rtlCol="0">
              <a:spAutoFit/>
            </a:bodyPr>
            <a:lstStyle/>
            <a:p>
              <a:r>
                <a:rPr lang="en-US" dirty="0"/>
                <a:t>Getting data and defining column names</a:t>
              </a:r>
            </a:p>
          </p:txBody>
        </p:sp>
      </p:grpSp>
    </p:spTree>
    <p:extLst>
      <p:ext uri="{BB962C8B-B14F-4D97-AF65-F5344CB8AC3E}">
        <p14:creationId xmlns:p14="http://schemas.microsoft.com/office/powerpoint/2010/main" val="75577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 application, email&#10;&#10;Description automatically generated">
            <a:extLst>
              <a:ext uri="{FF2B5EF4-FFF2-40B4-BE49-F238E27FC236}">
                <a16:creationId xmlns:a16="http://schemas.microsoft.com/office/drawing/2014/main" id="{0691F571-4241-CC4F-ABAE-EC92BEA17015}"/>
              </a:ext>
            </a:extLst>
          </p:cNvPr>
          <p:cNvPicPr>
            <a:picLocks noChangeAspect="1"/>
          </p:cNvPicPr>
          <p:nvPr/>
        </p:nvPicPr>
        <p:blipFill>
          <a:blip r:embed="rId2"/>
          <a:stretch>
            <a:fillRect/>
          </a:stretch>
        </p:blipFill>
        <p:spPr>
          <a:xfrm>
            <a:off x="121920" y="785438"/>
            <a:ext cx="12070080" cy="4722587"/>
          </a:xfrm>
          <a:prstGeom prst="rect">
            <a:avLst/>
          </a:prstGeom>
        </p:spPr>
      </p:pic>
      <p:sp>
        <p:nvSpPr>
          <p:cNvPr id="5" name="TextBox 4">
            <a:extLst>
              <a:ext uri="{FF2B5EF4-FFF2-40B4-BE49-F238E27FC236}">
                <a16:creationId xmlns:a16="http://schemas.microsoft.com/office/drawing/2014/main" id="{1A31AE9A-D8CA-804B-BDDB-A1F990FFD726}"/>
              </a:ext>
            </a:extLst>
          </p:cNvPr>
          <p:cNvSpPr txBox="1"/>
          <p:nvPr/>
        </p:nvSpPr>
        <p:spPr>
          <a:xfrm>
            <a:off x="884583" y="5715000"/>
            <a:ext cx="11102008" cy="646331"/>
          </a:xfrm>
          <a:prstGeom prst="rect">
            <a:avLst/>
          </a:prstGeom>
          <a:noFill/>
        </p:spPr>
        <p:txBody>
          <a:bodyPr wrap="square" rtlCol="0">
            <a:spAutoFit/>
          </a:bodyPr>
          <a:lstStyle/>
          <a:p>
            <a:r>
              <a:rPr lang="en-US" dirty="0"/>
              <a:t>This is the accuracy of the DT built using default parameters in </a:t>
            </a:r>
            <a:r>
              <a:rPr lang="en-US" dirty="0" err="1"/>
              <a:t>sklearn</a:t>
            </a:r>
            <a:r>
              <a:rPr lang="en-US" dirty="0"/>
              <a:t>. This tree is fully grown (shown in the next slide) and overfitted.</a:t>
            </a:r>
          </a:p>
        </p:txBody>
      </p:sp>
    </p:spTree>
    <p:extLst>
      <p:ext uri="{BB962C8B-B14F-4D97-AF65-F5344CB8AC3E}">
        <p14:creationId xmlns:p14="http://schemas.microsoft.com/office/powerpoint/2010/main" val="2264003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scatter chart&#10;&#10;Description automatically generated">
            <a:extLst>
              <a:ext uri="{FF2B5EF4-FFF2-40B4-BE49-F238E27FC236}">
                <a16:creationId xmlns:a16="http://schemas.microsoft.com/office/drawing/2014/main" id="{2E76CB59-B97D-6249-AA95-F326F34FFBB8}"/>
              </a:ext>
            </a:extLst>
          </p:cNvPr>
          <p:cNvPicPr>
            <a:picLocks noChangeAspect="1"/>
          </p:cNvPicPr>
          <p:nvPr/>
        </p:nvPicPr>
        <p:blipFill>
          <a:blip r:embed="rId2"/>
          <a:stretch>
            <a:fillRect/>
          </a:stretch>
        </p:blipFill>
        <p:spPr>
          <a:xfrm>
            <a:off x="606204" y="91440"/>
            <a:ext cx="10031326" cy="6675120"/>
          </a:xfrm>
          <a:prstGeom prst="rect">
            <a:avLst/>
          </a:prstGeom>
        </p:spPr>
      </p:pic>
      <p:sp>
        <p:nvSpPr>
          <p:cNvPr id="4" name="TextBox 3">
            <a:extLst>
              <a:ext uri="{FF2B5EF4-FFF2-40B4-BE49-F238E27FC236}">
                <a16:creationId xmlns:a16="http://schemas.microsoft.com/office/drawing/2014/main" id="{A374CA36-E930-4C40-9616-BD2B4C54D3CF}"/>
              </a:ext>
            </a:extLst>
          </p:cNvPr>
          <p:cNvSpPr txBox="1"/>
          <p:nvPr/>
        </p:nvSpPr>
        <p:spPr>
          <a:xfrm>
            <a:off x="5104015" y="5834638"/>
            <a:ext cx="5793970" cy="461665"/>
          </a:xfrm>
          <a:prstGeom prst="rect">
            <a:avLst/>
          </a:prstGeom>
          <a:noFill/>
        </p:spPr>
        <p:txBody>
          <a:bodyPr wrap="square" rtlCol="0">
            <a:spAutoFit/>
          </a:bodyPr>
          <a:lstStyle/>
          <a:p>
            <a:r>
              <a:rPr lang="en-US" sz="2400" dirty="0">
                <a:solidFill>
                  <a:srgbClr val="FF0000"/>
                </a:solidFill>
              </a:rPr>
              <a:t>We should never use such an overfitted tree.</a:t>
            </a:r>
          </a:p>
        </p:txBody>
      </p:sp>
    </p:spTree>
    <p:extLst>
      <p:ext uri="{BB962C8B-B14F-4D97-AF65-F5344CB8AC3E}">
        <p14:creationId xmlns:p14="http://schemas.microsoft.com/office/powerpoint/2010/main" val="130825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16"/>
          <p:cNvSpPr>
            <a:spLocks noGrp="1" noChangeArrowheads="1"/>
          </p:cNvSpPr>
          <p:nvPr>
            <p:ph type="title"/>
          </p:nvPr>
        </p:nvSpPr>
        <p:spPr/>
        <p:txBody>
          <a:bodyPr/>
          <a:lstStyle/>
          <a:p>
            <a:pPr>
              <a:defRPr/>
            </a:pPr>
            <a:r>
              <a:rPr lang="en-US"/>
              <a:t>A Simple DTC Example</a:t>
            </a:r>
          </a:p>
        </p:txBody>
      </p:sp>
      <p:grpSp>
        <p:nvGrpSpPr>
          <p:cNvPr id="138244" name="Group 15"/>
          <p:cNvGrpSpPr>
            <a:grpSpLocks/>
          </p:cNvGrpSpPr>
          <p:nvPr/>
        </p:nvGrpSpPr>
        <p:grpSpPr bwMode="auto">
          <a:xfrm>
            <a:off x="3657600" y="1828801"/>
            <a:ext cx="5791200" cy="4240213"/>
            <a:chOff x="1584" y="624"/>
            <a:chExt cx="3648" cy="2671"/>
          </a:xfrm>
        </p:grpSpPr>
        <p:sp>
          <p:nvSpPr>
            <p:cNvPr id="138245" name="Text Box 2"/>
            <p:cNvSpPr txBox="1">
              <a:spLocks noChangeArrowheads="1"/>
            </p:cNvSpPr>
            <p:nvPr/>
          </p:nvSpPr>
          <p:spPr bwMode="auto">
            <a:xfrm>
              <a:off x="2016" y="624"/>
              <a:ext cx="1920" cy="451"/>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50000"/>
                </a:spcBef>
              </a:pPr>
              <a:r>
                <a:rPr lang="en-US" sz="1600"/>
                <a:t>Sender in Address Book?</a:t>
              </a:r>
            </a:p>
            <a:p>
              <a:pPr algn="ctr">
                <a:spcBef>
                  <a:spcPct val="50000"/>
                </a:spcBef>
              </a:pPr>
              <a:r>
                <a:rPr lang="en-US" sz="1600"/>
                <a:t>Y | N</a:t>
              </a:r>
            </a:p>
          </p:txBody>
        </p:sp>
        <p:sp>
          <p:nvSpPr>
            <p:cNvPr id="138246" name="Line 3"/>
            <p:cNvSpPr>
              <a:spLocks noChangeShapeType="1"/>
            </p:cNvSpPr>
            <p:nvPr/>
          </p:nvSpPr>
          <p:spPr bwMode="auto">
            <a:xfrm flipH="1">
              <a:off x="2016" y="1104"/>
              <a:ext cx="912" cy="48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138247" name="Line 4"/>
            <p:cNvSpPr>
              <a:spLocks noChangeShapeType="1"/>
            </p:cNvSpPr>
            <p:nvPr/>
          </p:nvSpPr>
          <p:spPr bwMode="auto">
            <a:xfrm>
              <a:off x="2928" y="1104"/>
              <a:ext cx="960" cy="48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endParaRPr lang="en-US"/>
            </a:p>
          </p:txBody>
        </p:sp>
        <p:sp>
          <p:nvSpPr>
            <p:cNvPr id="138248" name="Oval 6"/>
            <p:cNvSpPr>
              <a:spLocks noChangeArrowheads="1"/>
            </p:cNvSpPr>
            <p:nvPr/>
          </p:nvSpPr>
          <p:spPr bwMode="auto">
            <a:xfrm>
              <a:off x="1584" y="1643"/>
              <a:ext cx="816" cy="411"/>
            </a:xfrm>
            <a:prstGeom prst="ellipse">
              <a:avLst/>
            </a:prstGeom>
            <a:solidFill>
              <a:srgbClr val="CC9900"/>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p>
          </p:txBody>
        </p:sp>
        <p:sp>
          <p:nvSpPr>
            <p:cNvPr id="138249" name="Text Box 7"/>
            <p:cNvSpPr txBox="1">
              <a:spLocks noChangeArrowheads="1"/>
            </p:cNvSpPr>
            <p:nvPr/>
          </p:nvSpPr>
          <p:spPr bwMode="auto">
            <a:xfrm>
              <a:off x="1728" y="1680"/>
              <a:ext cx="480" cy="3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pPr>
              <a:r>
                <a:rPr lang="en-US" sz="1600"/>
                <a:t>Read Email</a:t>
              </a:r>
            </a:p>
          </p:txBody>
        </p:sp>
        <p:sp>
          <p:nvSpPr>
            <p:cNvPr id="138250" name="Text Box 8"/>
            <p:cNvSpPr txBox="1">
              <a:spLocks noChangeArrowheads="1"/>
            </p:cNvSpPr>
            <p:nvPr/>
          </p:nvSpPr>
          <p:spPr bwMode="auto">
            <a:xfrm>
              <a:off x="3024" y="1632"/>
              <a:ext cx="1824" cy="60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50000"/>
                </a:spcBef>
              </a:pPr>
              <a:r>
                <a:rPr lang="en-US" sz="1600"/>
                <a:t>Does it contain words from Spam list?</a:t>
              </a:r>
            </a:p>
            <a:p>
              <a:pPr algn="ctr">
                <a:spcBef>
                  <a:spcPct val="50000"/>
                </a:spcBef>
              </a:pPr>
              <a:r>
                <a:rPr lang="en-US" sz="1600"/>
                <a:t>Y | N</a:t>
              </a:r>
            </a:p>
          </p:txBody>
        </p:sp>
        <p:sp>
          <p:nvSpPr>
            <p:cNvPr id="138251" name="Line 9"/>
            <p:cNvSpPr>
              <a:spLocks noChangeShapeType="1"/>
            </p:cNvSpPr>
            <p:nvPr/>
          </p:nvSpPr>
          <p:spPr bwMode="auto">
            <a:xfrm flipH="1">
              <a:off x="2976" y="2256"/>
              <a:ext cx="912" cy="48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138252" name="Oval 10"/>
            <p:cNvSpPr>
              <a:spLocks noChangeArrowheads="1"/>
            </p:cNvSpPr>
            <p:nvPr/>
          </p:nvSpPr>
          <p:spPr bwMode="auto">
            <a:xfrm>
              <a:off x="2544" y="2775"/>
              <a:ext cx="719" cy="520"/>
            </a:xfrm>
            <a:prstGeom prst="ellipse">
              <a:avLst/>
            </a:prstGeom>
            <a:solidFill>
              <a:srgbClr val="CC9900"/>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sz="1600"/>
                <a:t>Delete </a:t>
              </a:r>
            </a:p>
            <a:p>
              <a:pPr algn="ctr"/>
              <a:r>
                <a:rPr lang="en-US" sz="1600"/>
                <a:t>Email</a:t>
              </a:r>
            </a:p>
          </p:txBody>
        </p:sp>
        <p:sp>
          <p:nvSpPr>
            <p:cNvPr id="138253" name="Line 11"/>
            <p:cNvSpPr>
              <a:spLocks noChangeShapeType="1"/>
            </p:cNvSpPr>
            <p:nvPr/>
          </p:nvSpPr>
          <p:spPr bwMode="auto">
            <a:xfrm>
              <a:off x="3888" y="2256"/>
              <a:ext cx="960" cy="62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138254" name="Oval 12"/>
            <p:cNvSpPr>
              <a:spLocks noChangeArrowheads="1"/>
            </p:cNvSpPr>
            <p:nvPr/>
          </p:nvSpPr>
          <p:spPr bwMode="auto">
            <a:xfrm>
              <a:off x="4416" y="2795"/>
              <a:ext cx="816" cy="411"/>
            </a:xfrm>
            <a:prstGeom prst="ellipse">
              <a:avLst/>
            </a:prstGeom>
            <a:solidFill>
              <a:srgbClr val="CC9900"/>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p>
          </p:txBody>
        </p:sp>
        <p:sp>
          <p:nvSpPr>
            <p:cNvPr id="138255" name="Text Box 14"/>
            <p:cNvSpPr txBox="1">
              <a:spLocks noChangeArrowheads="1"/>
            </p:cNvSpPr>
            <p:nvPr/>
          </p:nvSpPr>
          <p:spPr bwMode="auto">
            <a:xfrm>
              <a:off x="4608" y="2832"/>
              <a:ext cx="480" cy="3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pPr>
              <a:r>
                <a:rPr lang="en-US" sz="1600"/>
                <a:t>Read Email</a:t>
              </a:r>
            </a:p>
          </p:txBody>
        </p:sp>
      </p:grpSp>
    </p:spTree>
    <p:extLst>
      <p:ext uri="{BB962C8B-B14F-4D97-AF65-F5344CB8AC3E}">
        <p14:creationId xmlns:p14="http://schemas.microsoft.com/office/powerpoint/2010/main" val="2876096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10;&#10;Description automatically generated">
            <a:extLst>
              <a:ext uri="{FF2B5EF4-FFF2-40B4-BE49-F238E27FC236}">
                <a16:creationId xmlns:a16="http://schemas.microsoft.com/office/drawing/2014/main" id="{7E16BEBE-856C-8446-9168-F6E3228F4393}"/>
              </a:ext>
            </a:extLst>
          </p:cNvPr>
          <p:cNvPicPr>
            <a:picLocks noChangeAspect="1"/>
          </p:cNvPicPr>
          <p:nvPr/>
        </p:nvPicPr>
        <p:blipFill rotWithShape="1">
          <a:blip r:embed="rId2"/>
          <a:srcRect t="15126" r="13098"/>
          <a:stretch/>
        </p:blipFill>
        <p:spPr>
          <a:xfrm>
            <a:off x="516835" y="1269264"/>
            <a:ext cx="10595113" cy="2926879"/>
          </a:xfrm>
          <a:prstGeom prst="rect">
            <a:avLst/>
          </a:prstGeom>
        </p:spPr>
      </p:pic>
      <p:sp>
        <p:nvSpPr>
          <p:cNvPr id="4" name="TextBox 3">
            <a:extLst>
              <a:ext uri="{FF2B5EF4-FFF2-40B4-BE49-F238E27FC236}">
                <a16:creationId xmlns:a16="http://schemas.microsoft.com/office/drawing/2014/main" id="{1ED9FB8A-AA52-4E44-8BA3-D36E7CC42599}"/>
              </a:ext>
            </a:extLst>
          </p:cNvPr>
          <p:cNvSpPr txBox="1"/>
          <p:nvPr/>
        </p:nvSpPr>
        <p:spPr>
          <a:xfrm>
            <a:off x="1421296" y="4512365"/>
            <a:ext cx="9690652" cy="646331"/>
          </a:xfrm>
          <a:prstGeom prst="rect">
            <a:avLst/>
          </a:prstGeom>
          <a:noFill/>
        </p:spPr>
        <p:txBody>
          <a:bodyPr wrap="square" rtlCol="0">
            <a:spAutoFit/>
          </a:bodyPr>
          <a:lstStyle/>
          <a:p>
            <a:r>
              <a:rPr lang="en-US" dirty="0"/>
              <a:t>This creates a smaller tree (shown in next slide) with maximum depth of 3, meaning at most 7 internal nodes. You can see this tree performs better on the test data.</a:t>
            </a:r>
          </a:p>
        </p:txBody>
      </p:sp>
    </p:spTree>
    <p:extLst>
      <p:ext uri="{BB962C8B-B14F-4D97-AF65-F5344CB8AC3E}">
        <p14:creationId xmlns:p14="http://schemas.microsoft.com/office/powerpoint/2010/main" val="23516498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1519CCAF-01F2-6842-A091-8135C8221DBE}"/>
              </a:ext>
            </a:extLst>
          </p:cNvPr>
          <p:cNvPicPr>
            <a:picLocks noChangeAspect="1"/>
          </p:cNvPicPr>
          <p:nvPr/>
        </p:nvPicPr>
        <p:blipFill>
          <a:blip r:embed="rId2"/>
          <a:stretch>
            <a:fillRect/>
          </a:stretch>
        </p:blipFill>
        <p:spPr>
          <a:xfrm>
            <a:off x="106680" y="863864"/>
            <a:ext cx="11978640" cy="5130271"/>
          </a:xfrm>
          <a:prstGeom prst="rect">
            <a:avLst/>
          </a:prstGeom>
        </p:spPr>
      </p:pic>
    </p:spTree>
    <p:extLst>
      <p:ext uri="{BB962C8B-B14F-4D97-AF65-F5344CB8AC3E}">
        <p14:creationId xmlns:p14="http://schemas.microsoft.com/office/powerpoint/2010/main" val="32051318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827ECDF5-FC08-DC43-B047-F5A368255D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728134"/>
            <a:ext cx="4889500" cy="3403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22A0E0A-01DE-D248-AD2E-30E4E7B425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9783" y="3083983"/>
            <a:ext cx="4889500" cy="3365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C5ECFEE-4348-6445-AB47-6C0BB7BED8EF}"/>
              </a:ext>
            </a:extLst>
          </p:cNvPr>
          <p:cNvSpPr txBox="1"/>
          <p:nvPr/>
        </p:nvSpPr>
        <p:spPr>
          <a:xfrm>
            <a:off x="1049867" y="4910667"/>
            <a:ext cx="4555066" cy="646331"/>
          </a:xfrm>
          <a:prstGeom prst="rect">
            <a:avLst/>
          </a:prstGeom>
          <a:noFill/>
        </p:spPr>
        <p:txBody>
          <a:bodyPr wrap="square" rtlCol="0">
            <a:spAutoFit/>
          </a:bodyPr>
          <a:lstStyle/>
          <a:p>
            <a:r>
              <a:rPr lang="en-US" dirty="0"/>
              <a:t>Understanding the top-level splits of the resulting DT</a:t>
            </a:r>
          </a:p>
        </p:txBody>
      </p:sp>
    </p:spTree>
    <p:extLst>
      <p:ext uri="{BB962C8B-B14F-4D97-AF65-F5344CB8AC3E}">
        <p14:creationId xmlns:p14="http://schemas.microsoft.com/office/powerpoint/2010/main" val="204547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normAutofit/>
          </a:bodyPr>
          <a:lstStyle/>
          <a:p>
            <a:r>
              <a:rPr lang="en-US" sz="3600" dirty="0"/>
              <a:t>Multifeature Splits</a:t>
            </a:r>
          </a:p>
        </p:txBody>
      </p:sp>
      <p:pic>
        <p:nvPicPr>
          <p:cNvPr id="92162" name="Picture 2"/>
          <p:cNvPicPr>
            <a:picLocks noChangeAspect="1" noChangeArrowheads="1"/>
          </p:cNvPicPr>
          <p:nvPr/>
        </p:nvPicPr>
        <p:blipFill>
          <a:blip r:embed="rId2" cstate="print"/>
          <a:srcRect/>
          <a:stretch>
            <a:fillRect/>
          </a:stretch>
        </p:blipFill>
        <p:spPr bwMode="auto">
          <a:xfrm>
            <a:off x="2971800" y="1066800"/>
            <a:ext cx="5912266" cy="5577840"/>
          </a:xfrm>
          <a:prstGeom prst="rect">
            <a:avLst/>
          </a:prstGeom>
          <a:noFill/>
          <a:ln w="9525">
            <a:noFill/>
            <a:miter lim="800000"/>
            <a:headEnd/>
            <a:tailEnd/>
          </a:ln>
        </p:spPr>
      </p:pic>
    </p:spTree>
    <p:extLst>
      <p:ext uri="{BB962C8B-B14F-4D97-AF65-F5344CB8AC3E}">
        <p14:creationId xmlns:p14="http://schemas.microsoft.com/office/powerpoint/2010/main" val="77838895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2"/>
          <p:cNvSpPr>
            <a:spLocks noGrp="1" noChangeArrowheads="1"/>
          </p:cNvSpPr>
          <p:nvPr>
            <p:ph type="title"/>
          </p:nvPr>
        </p:nvSpPr>
        <p:spPr/>
        <p:txBody>
          <a:bodyPr/>
          <a:lstStyle/>
          <a:p>
            <a:pPr>
              <a:defRPr/>
            </a:pPr>
            <a:r>
              <a:rPr lang="en-US"/>
              <a:t>DTC Strengths</a:t>
            </a:r>
          </a:p>
        </p:txBody>
      </p:sp>
      <p:sp>
        <p:nvSpPr>
          <p:cNvPr id="158723" name="Rectangle 3"/>
          <p:cNvSpPr>
            <a:spLocks noGrp="1" noChangeArrowheads="1"/>
          </p:cNvSpPr>
          <p:nvPr>
            <p:ph idx="1"/>
          </p:nvPr>
        </p:nvSpPr>
        <p:spPr/>
        <p:txBody>
          <a:bodyPr/>
          <a:lstStyle/>
          <a:p>
            <a:pPr eaLnBrk="1" hangingPunct="1"/>
            <a:r>
              <a:rPr lang="en-US" dirty="0"/>
              <a:t>Intuitive, easy to comprehend</a:t>
            </a:r>
          </a:p>
          <a:p>
            <a:pPr eaLnBrk="1" hangingPunct="1"/>
            <a:r>
              <a:rPr lang="en-US" dirty="0"/>
              <a:t>Fast classification</a:t>
            </a:r>
          </a:p>
          <a:p>
            <a:pPr eaLnBrk="1" hangingPunct="1"/>
            <a:r>
              <a:rPr lang="en-US" dirty="0"/>
              <a:t>Can deal with continuous and categorical attributes</a:t>
            </a:r>
          </a:p>
          <a:p>
            <a:pPr eaLnBrk="1" hangingPunct="1"/>
            <a:r>
              <a:rPr lang="en-US" dirty="0"/>
              <a:t>Built in attribute selection [All attributes may not appear in the final tree]</a:t>
            </a:r>
          </a:p>
        </p:txBody>
      </p:sp>
    </p:spTree>
    <p:extLst>
      <p:ext uri="{BB962C8B-B14F-4D97-AF65-F5344CB8AC3E}">
        <p14:creationId xmlns:p14="http://schemas.microsoft.com/office/powerpoint/2010/main" val="31921498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2"/>
          <p:cNvSpPr>
            <a:spLocks noGrp="1" noChangeArrowheads="1"/>
          </p:cNvSpPr>
          <p:nvPr>
            <p:ph type="title"/>
          </p:nvPr>
        </p:nvSpPr>
        <p:spPr/>
        <p:txBody>
          <a:bodyPr/>
          <a:lstStyle/>
          <a:p>
            <a:pPr>
              <a:defRPr/>
            </a:pPr>
            <a:r>
              <a:rPr lang="en-US"/>
              <a:t>DTC Weaknesses</a:t>
            </a:r>
          </a:p>
        </p:txBody>
      </p:sp>
      <p:sp>
        <p:nvSpPr>
          <p:cNvPr id="159747" name="Rectangle 3"/>
          <p:cNvSpPr>
            <a:spLocks noGrp="1" noChangeArrowheads="1"/>
          </p:cNvSpPr>
          <p:nvPr>
            <p:ph idx="1"/>
          </p:nvPr>
        </p:nvSpPr>
        <p:spPr/>
        <p:txBody>
          <a:bodyPr/>
          <a:lstStyle/>
          <a:p>
            <a:pPr eaLnBrk="1" hangingPunct="1">
              <a:lnSpc>
                <a:spcPct val="90000"/>
              </a:lnSpc>
            </a:pPr>
            <a:r>
              <a:rPr lang="en-US" dirty="0"/>
              <a:t>Prone to errors due to noise in attributes</a:t>
            </a:r>
          </a:p>
          <a:p>
            <a:pPr eaLnBrk="1" hangingPunct="1">
              <a:lnSpc>
                <a:spcPct val="90000"/>
              </a:lnSpc>
            </a:pPr>
            <a:r>
              <a:rPr lang="en-US" dirty="0"/>
              <a:t>May not yield good performance with single feature splits</a:t>
            </a:r>
          </a:p>
          <a:p>
            <a:pPr eaLnBrk="1" hangingPunct="1">
              <a:lnSpc>
                <a:spcPct val="90000"/>
              </a:lnSpc>
            </a:pPr>
            <a:r>
              <a:rPr lang="en-US" dirty="0"/>
              <a:t>Can over-fit if not pruned properly</a:t>
            </a:r>
          </a:p>
          <a:p>
            <a:r>
              <a:rPr lang="en-US" dirty="0"/>
              <a:t>May mask important relationships because of greedy top-down search while building the tree [</a:t>
            </a:r>
            <a:r>
              <a:rPr lang="en-US" dirty="0">
                <a:hlinkClick r:id="rId2"/>
              </a:rPr>
              <a:t>https://</a:t>
            </a:r>
            <a:r>
              <a:rPr lang="en-US" dirty="0" err="1">
                <a:hlinkClick r:id="rId2"/>
              </a:rPr>
              <a:t>iksinc.online</a:t>
            </a:r>
            <a:r>
              <a:rPr lang="en-US" dirty="0">
                <a:hlinkClick r:id="rId2"/>
              </a:rPr>
              <a:t>/2013/04/06/best-split-</a:t>
            </a:r>
            <a:r>
              <a:rPr lang="en-US" dirty="0" err="1">
                <a:hlinkClick r:id="rId2"/>
              </a:rPr>
              <a:t>doesnt</a:t>
            </a:r>
            <a:r>
              <a:rPr lang="en-US" dirty="0">
                <a:hlinkClick r:id="rId2"/>
              </a:rPr>
              <a:t>-necessarily-produce-the-best-decision-tree</a:t>
            </a:r>
            <a:r>
              <a:rPr lang="en-US" dirty="0"/>
              <a:t>/]</a:t>
            </a:r>
          </a:p>
        </p:txBody>
      </p:sp>
    </p:spTree>
    <p:extLst>
      <p:ext uri="{BB962C8B-B14F-4D97-AF65-F5344CB8AC3E}">
        <p14:creationId xmlns:p14="http://schemas.microsoft.com/office/powerpoint/2010/main" val="39577267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830AD-2EFA-E043-B871-360E44E71D9A}"/>
              </a:ext>
            </a:extLst>
          </p:cNvPr>
          <p:cNvSpPr>
            <a:spLocks noGrp="1"/>
          </p:cNvSpPr>
          <p:nvPr>
            <p:ph type="title"/>
          </p:nvPr>
        </p:nvSpPr>
        <p:spPr/>
        <p:txBody>
          <a:bodyPr/>
          <a:lstStyle/>
          <a:p>
            <a:r>
              <a:rPr lang="en-US" dirty="0"/>
              <a:t>Summary of Classifier Building Methods</a:t>
            </a:r>
          </a:p>
        </p:txBody>
      </p:sp>
      <p:sp>
        <p:nvSpPr>
          <p:cNvPr id="3" name="Content Placeholder 2">
            <a:extLst>
              <a:ext uri="{FF2B5EF4-FFF2-40B4-BE49-F238E27FC236}">
                <a16:creationId xmlns:a16="http://schemas.microsoft.com/office/drawing/2014/main" id="{E91EDDBD-0F9F-BE4E-B86C-DE2C5F114425}"/>
              </a:ext>
            </a:extLst>
          </p:cNvPr>
          <p:cNvSpPr>
            <a:spLocks noGrp="1"/>
          </p:cNvSpPr>
          <p:nvPr>
            <p:ph idx="1"/>
          </p:nvPr>
        </p:nvSpPr>
        <p:spPr/>
        <p:txBody>
          <a:bodyPr/>
          <a:lstStyle/>
          <a:p>
            <a:r>
              <a:rPr lang="en-US" dirty="0"/>
              <a:t>Both linear and nonlinear models can be built</a:t>
            </a:r>
          </a:p>
          <a:p>
            <a:r>
              <a:rPr lang="en-US" dirty="0"/>
              <a:t>Overfitting needs to be avoided</a:t>
            </a:r>
          </a:p>
          <a:p>
            <a:r>
              <a:rPr lang="en-US" dirty="0"/>
              <a:t>Hyper-parameter tuning may be needed</a:t>
            </a:r>
          </a:p>
          <a:p>
            <a:r>
              <a:rPr lang="en-US" dirty="0"/>
              <a:t>Most methods discussed can also be used for regression</a:t>
            </a:r>
          </a:p>
        </p:txBody>
      </p:sp>
    </p:spTree>
    <p:extLst>
      <p:ext uri="{BB962C8B-B14F-4D97-AF65-F5344CB8AC3E}">
        <p14:creationId xmlns:p14="http://schemas.microsoft.com/office/powerpoint/2010/main" val="587332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2"/>
          <p:cNvSpPr>
            <a:spLocks noGrp="1" noChangeArrowheads="1"/>
          </p:cNvSpPr>
          <p:nvPr>
            <p:ph type="title"/>
          </p:nvPr>
        </p:nvSpPr>
        <p:spPr/>
        <p:txBody>
          <a:bodyPr>
            <a:normAutofit/>
          </a:bodyPr>
          <a:lstStyle/>
          <a:p>
            <a:pPr>
              <a:defRPr/>
            </a:pPr>
            <a:r>
              <a:rPr lang="en-US" sz="4000"/>
              <a:t>Another Example of a Decision Tree</a:t>
            </a:r>
          </a:p>
        </p:txBody>
      </p:sp>
      <p:grpSp>
        <p:nvGrpSpPr>
          <p:cNvPr id="139268" name="Group 3"/>
          <p:cNvGrpSpPr>
            <a:grpSpLocks/>
          </p:cNvGrpSpPr>
          <p:nvPr/>
        </p:nvGrpSpPr>
        <p:grpSpPr bwMode="auto">
          <a:xfrm>
            <a:off x="1752600" y="1524000"/>
            <a:ext cx="3587750" cy="4311650"/>
            <a:chOff x="288" y="951"/>
            <a:chExt cx="2260" cy="2716"/>
          </a:xfrm>
        </p:grpSpPr>
        <p:graphicFrame>
          <p:nvGraphicFramePr>
            <p:cNvPr id="139297" name="Object 4"/>
            <p:cNvGraphicFramePr>
              <a:graphicFrameLocks noChangeAspect="1"/>
            </p:cNvGraphicFramePr>
            <p:nvPr/>
          </p:nvGraphicFramePr>
          <p:xfrm>
            <a:off x="288" y="1344"/>
            <a:ext cx="2246" cy="2323"/>
          </p:xfrm>
          <a:graphic>
            <a:graphicData uri="http://schemas.openxmlformats.org/presentationml/2006/ole">
              <mc:AlternateContent xmlns:mc="http://schemas.openxmlformats.org/markup-compatibility/2006">
                <mc:Choice xmlns:v="urn:schemas-microsoft-com:vml" Requires="v">
                  <p:oleObj name="Document" r:id="rId2" imgW="5404104" imgH="5779008" progId="Word.Document.8">
                    <p:embed/>
                  </p:oleObj>
                </mc:Choice>
                <mc:Fallback>
                  <p:oleObj name="Document" r:id="rId2" imgW="5404104" imgH="5779008" progId="Word.Document.8">
                    <p:embed/>
                    <p:pic>
                      <p:nvPicPr>
                        <p:cNvPr id="139297"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 y="1344"/>
                          <a:ext cx="2246" cy="232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139298" name="Text Box 5"/>
            <p:cNvSpPr txBox="1">
              <a:spLocks noChangeArrowheads="1"/>
            </p:cNvSpPr>
            <p:nvPr/>
          </p:nvSpPr>
          <p:spPr bwMode="auto">
            <a:xfrm rot="-2416809">
              <a:off x="672" y="951"/>
              <a:ext cx="792" cy="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lgn="ctr">
                <a:buClr>
                  <a:schemeClr val="accent2"/>
                </a:buClr>
                <a:buSzPct val="75000"/>
                <a:buFont typeface="Monotype Sorts" pitchFamily="2" charset="2"/>
                <a:buNone/>
              </a:pPr>
              <a:r>
                <a:rPr lang="en-US" sz="1600" b="1">
                  <a:latin typeface="Arial" panose="020B0604020202020204" pitchFamily="34" charset="0"/>
                </a:rPr>
                <a:t>categorical</a:t>
              </a:r>
            </a:p>
          </p:txBody>
        </p:sp>
        <p:sp>
          <p:nvSpPr>
            <p:cNvPr id="139299" name="Text Box 6"/>
            <p:cNvSpPr txBox="1">
              <a:spLocks noChangeArrowheads="1"/>
            </p:cNvSpPr>
            <p:nvPr/>
          </p:nvSpPr>
          <p:spPr bwMode="auto">
            <a:xfrm rot="-2416809">
              <a:off x="1104" y="951"/>
              <a:ext cx="792" cy="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lgn="ctr">
                <a:buClr>
                  <a:schemeClr val="accent2"/>
                </a:buClr>
                <a:buSzPct val="75000"/>
                <a:buFont typeface="Monotype Sorts" pitchFamily="2" charset="2"/>
                <a:buNone/>
              </a:pPr>
              <a:r>
                <a:rPr lang="en-US" sz="1600" b="1">
                  <a:latin typeface="Arial" panose="020B0604020202020204" pitchFamily="34" charset="0"/>
                </a:rPr>
                <a:t>categorical</a:t>
              </a:r>
            </a:p>
          </p:txBody>
        </p:sp>
        <p:sp>
          <p:nvSpPr>
            <p:cNvPr id="139300" name="Text Box 7"/>
            <p:cNvSpPr txBox="1">
              <a:spLocks noChangeArrowheads="1"/>
            </p:cNvSpPr>
            <p:nvPr/>
          </p:nvSpPr>
          <p:spPr bwMode="auto">
            <a:xfrm rot="-2416809">
              <a:off x="1680" y="966"/>
              <a:ext cx="716"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lgn="ctr">
                <a:buClr>
                  <a:schemeClr val="accent2"/>
                </a:buClr>
                <a:buSzPct val="75000"/>
                <a:buFont typeface="Monotype Sorts" pitchFamily="2" charset="2"/>
                <a:buNone/>
              </a:pPr>
              <a:r>
                <a:rPr lang="en-US" sz="1400" b="1">
                  <a:latin typeface="Arial" panose="020B0604020202020204" pitchFamily="34" charset="0"/>
                </a:rPr>
                <a:t>continuous</a:t>
              </a:r>
            </a:p>
          </p:txBody>
        </p:sp>
        <p:sp>
          <p:nvSpPr>
            <p:cNvPr id="139301" name="Text Box 8"/>
            <p:cNvSpPr txBox="1">
              <a:spLocks noChangeArrowheads="1"/>
            </p:cNvSpPr>
            <p:nvPr/>
          </p:nvSpPr>
          <p:spPr bwMode="auto">
            <a:xfrm rot="-2416809">
              <a:off x="2112" y="1047"/>
              <a:ext cx="436" cy="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lgn="ctr">
                <a:buClr>
                  <a:schemeClr val="accent2"/>
                </a:buClr>
                <a:buSzPct val="75000"/>
                <a:buFont typeface="Monotype Sorts" pitchFamily="2" charset="2"/>
                <a:buNone/>
              </a:pPr>
              <a:r>
                <a:rPr lang="en-US" sz="1600" b="1">
                  <a:latin typeface="Arial" panose="020B0604020202020204" pitchFamily="34" charset="0"/>
                </a:rPr>
                <a:t>class</a:t>
              </a:r>
            </a:p>
          </p:txBody>
        </p:sp>
      </p:grpSp>
      <p:sp>
        <p:nvSpPr>
          <p:cNvPr id="139294" name="AutoShape 34"/>
          <p:cNvSpPr>
            <a:spLocks noChangeArrowheads="1"/>
          </p:cNvSpPr>
          <p:nvPr/>
        </p:nvSpPr>
        <p:spPr bwMode="auto">
          <a:xfrm>
            <a:off x="5334000" y="3810000"/>
            <a:ext cx="914400" cy="293688"/>
          </a:xfrm>
          <a:prstGeom prst="rightArrow">
            <a:avLst>
              <a:gd name="adj1" fmla="val 50000"/>
              <a:gd name="adj2" fmla="val 77838"/>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p>
        </p:txBody>
      </p:sp>
      <p:sp>
        <p:nvSpPr>
          <p:cNvPr id="139296" name="Text Box 36"/>
          <p:cNvSpPr txBox="1">
            <a:spLocks noChangeArrowheads="1"/>
          </p:cNvSpPr>
          <p:nvPr/>
        </p:nvSpPr>
        <p:spPr bwMode="auto">
          <a:xfrm>
            <a:off x="2286000" y="5867400"/>
            <a:ext cx="25146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lgn="ctr">
              <a:lnSpc>
                <a:spcPct val="80000"/>
              </a:lnSpc>
              <a:buClr>
                <a:schemeClr val="accent2"/>
              </a:buClr>
              <a:buSzPct val="75000"/>
              <a:buFont typeface="Monotype Sorts" pitchFamily="2" charset="2"/>
              <a:buNone/>
            </a:pPr>
            <a:r>
              <a:rPr lang="en-US" sz="2000" b="1">
                <a:solidFill>
                  <a:schemeClr val="tx2"/>
                </a:solidFill>
                <a:latin typeface="Arial" panose="020B0604020202020204" pitchFamily="34" charset="0"/>
              </a:rPr>
              <a:t>Training Data</a:t>
            </a:r>
            <a:endParaRPr lang="en-US" sz="2000">
              <a:solidFill>
                <a:schemeClr val="bg2"/>
              </a:solidFill>
              <a:latin typeface="Arial" panose="020B0604020202020204" pitchFamily="34" charset="0"/>
            </a:endParaRPr>
          </a:p>
        </p:txBody>
      </p:sp>
      <p:sp>
        <p:nvSpPr>
          <p:cNvPr id="2" name="TextBox 1">
            <a:extLst>
              <a:ext uri="{FF2B5EF4-FFF2-40B4-BE49-F238E27FC236}">
                <a16:creationId xmlns:a16="http://schemas.microsoft.com/office/drawing/2014/main" id="{F97A8FD4-3439-D447-BCD1-A26B0A7D283E}"/>
              </a:ext>
            </a:extLst>
          </p:cNvPr>
          <p:cNvSpPr txBox="1"/>
          <p:nvPr/>
        </p:nvSpPr>
        <p:spPr>
          <a:xfrm>
            <a:off x="9780590" y="2147888"/>
            <a:ext cx="2242447" cy="1477328"/>
          </a:xfrm>
          <a:prstGeom prst="rect">
            <a:avLst/>
          </a:prstGeom>
          <a:solidFill>
            <a:schemeClr val="accent1">
              <a:lumMod val="40000"/>
              <a:lumOff val="60000"/>
            </a:schemeClr>
          </a:solidFill>
        </p:spPr>
        <p:txBody>
          <a:bodyPr wrap="square" rtlCol="0">
            <a:spAutoFit/>
          </a:bodyPr>
          <a:lstStyle/>
          <a:p>
            <a:r>
              <a:rPr lang="en-US" dirty="0"/>
              <a:t>Attributes involved in a test split the data. These are shown in yellow. Leaf/terminal nodes in blue.</a:t>
            </a:r>
          </a:p>
        </p:txBody>
      </p:sp>
      <p:grpSp>
        <p:nvGrpSpPr>
          <p:cNvPr id="15" name="Group 14">
            <a:extLst>
              <a:ext uri="{FF2B5EF4-FFF2-40B4-BE49-F238E27FC236}">
                <a16:creationId xmlns:a16="http://schemas.microsoft.com/office/drawing/2014/main" id="{080C1CF0-703D-DA4B-BE8F-BFC13E4F47C0}"/>
              </a:ext>
            </a:extLst>
          </p:cNvPr>
          <p:cNvGrpSpPr/>
          <p:nvPr/>
        </p:nvGrpSpPr>
        <p:grpSpPr>
          <a:xfrm>
            <a:off x="6400800" y="1766888"/>
            <a:ext cx="3962401" cy="3643313"/>
            <a:chOff x="6400800" y="1766888"/>
            <a:chExt cx="3962401" cy="3643313"/>
          </a:xfrm>
        </p:grpSpPr>
        <p:sp>
          <p:nvSpPr>
            <p:cNvPr id="139269" name="Line 9"/>
            <p:cNvSpPr>
              <a:spLocks noChangeShapeType="1"/>
            </p:cNvSpPr>
            <p:nvPr/>
          </p:nvSpPr>
          <p:spPr bwMode="auto">
            <a:xfrm>
              <a:off x="8458200" y="4495800"/>
              <a:ext cx="242888" cy="527050"/>
            </a:xfrm>
            <a:prstGeom prst="line">
              <a:avLst/>
            </a:prstGeom>
            <a:noFill/>
            <a:ln w="12700">
              <a:solidFill>
                <a:schemeClr val="bg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39270" name="Line 10"/>
            <p:cNvSpPr>
              <a:spLocks noChangeShapeType="1"/>
            </p:cNvSpPr>
            <p:nvPr/>
          </p:nvSpPr>
          <p:spPr bwMode="auto">
            <a:xfrm flipH="1">
              <a:off x="7359650" y="4505325"/>
              <a:ext cx="323850" cy="527050"/>
            </a:xfrm>
            <a:prstGeom prst="line">
              <a:avLst/>
            </a:prstGeom>
            <a:noFill/>
            <a:ln w="12700">
              <a:solidFill>
                <a:schemeClr val="bg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39271" name="Line 11"/>
            <p:cNvSpPr>
              <a:spLocks noChangeShapeType="1"/>
            </p:cNvSpPr>
            <p:nvPr/>
          </p:nvSpPr>
          <p:spPr bwMode="auto">
            <a:xfrm flipH="1">
              <a:off x="8005764" y="3711575"/>
              <a:ext cx="403225" cy="528638"/>
            </a:xfrm>
            <a:prstGeom prst="line">
              <a:avLst/>
            </a:prstGeom>
            <a:noFill/>
            <a:ln w="12700">
              <a:solidFill>
                <a:schemeClr val="bg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39272" name="Line 12"/>
            <p:cNvSpPr>
              <a:spLocks noChangeShapeType="1"/>
            </p:cNvSpPr>
            <p:nvPr/>
          </p:nvSpPr>
          <p:spPr bwMode="auto">
            <a:xfrm>
              <a:off x="9220200" y="3733800"/>
              <a:ext cx="484188" cy="528638"/>
            </a:xfrm>
            <a:prstGeom prst="line">
              <a:avLst/>
            </a:prstGeom>
            <a:noFill/>
            <a:ln w="12700">
              <a:solidFill>
                <a:schemeClr val="bg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39273" name="Line 13"/>
            <p:cNvSpPr>
              <a:spLocks noChangeShapeType="1"/>
            </p:cNvSpPr>
            <p:nvPr/>
          </p:nvSpPr>
          <p:spPr bwMode="auto">
            <a:xfrm>
              <a:off x="8167688" y="2984500"/>
              <a:ext cx="565150" cy="463550"/>
            </a:xfrm>
            <a:prstGeom prst="line">
              <a:avLst/>
            </a:prstGeom>
            <a:noFill/>
            <a:ln w="12700">
              <a:solidFill>
                <a:schemeClr val="bg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39274" name="Line 14"/>
            <p:cNvSpPr>
              <a:spLocks noChangeShapeType="1"/>
            </p:cNvSpPr>
            <p:nvPr/>
          </p:nvSpPr>
          <p:spPr bwMode="auto">
            <a:xfrm flipH="1">
              <a:off x="6781800" y="2971800"/>
              <a:ext cx="565150" cy="463550"/>
            </a:xfrm>
            <a:prstGeom prst="line">
              <a:avLst/>
            </a:prstGeom>
            <a:noFill/>
            <a:ln w="12700">
              <a:solidFill>
                <a:schemeClr val="bg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39275" name="Text Box 15"/>
            <p:cNvSpPr txBox="1">
              <a:spLocks noChangeArrowheads="1"/>
            </p:cNvSpPr>
            <p:nvPr/>
          </p:nvSpPr>
          <p:spPr bwMode="auto">
            <a:xfrm>
              <a:off x="7315201" y="2743200"/>
              <a:ext cx="93662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lgn="ctr">
                <a:buClr>
                  <a:schemeClr val="accent2"/>
                </a:buClr>
                <a:buSzPct val="75000"/>
                <a:buFont typeface="Monotype Sorts" pitchFamily="2" charset="2"/>
                <a:buNone/>
              </a:pPr>
              <a:r>
                <a:rPr lang="en-US" sz="1600" b="1">
                  <a:solidFill>
                    <a:srgbClr val="2D1993"/>
                  </a:solidFill>
                  <a:latin typeface="Arial" panose="020B0604020202020204" pitchFamily="34" charset="0"/>
                </a:rPr>
                <a:t>Refund</a:t>
              </a:r>
              <a:endParaRPr lang="en-US" sz="1600">
                <a:solidFill>
                  <a:schemeClr val="bg2"/>
                </a:solidFill>
                <a:latin typeface="Arial" panose="020B0604020202020204" pitchFamily="34" charset="0"/>
              </a:endParaRPr>
            </a:p>
          </p:txBody>
        </p:sp>
        <p:sp>
          <p:nvSpPr>
            <p:cNvPr id="139276" name="Text Box 16"/>
            <p:cNvSpPr txBox="1">
              <a:spLocks noChangeArrowheads="1"/>
            </p:cNvSpPr>
            <p:nvPr/>
          </p:nvSpPr>
          <p:spPr bwMode="auto">
            <a:xfrm>
              <a:off x="8328025" y="3448050"/>
              <a:ext cx="935038"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lgn="ctr">
                <a:buClr>
                  <a:schemeClr val="accent2"/>
                </a:buClr>
                <a:buSzPct val="75000"/>
                <a:buFont typeface="Monotype Sorts" pitchFamily="2" charset="2"/>
                <a:buNone/>
              </a:pPr>
              <a:r>
                <a:rPr lang="en-US" sz="1600" b="1">
                  <a:solidFill>
                    <a:srgbClr val="2D1993"/>
                  </a:solidFill>
                  <a:latin typeface="Arial" panose="020B0604020202020204" pitchFamily="34" charset="0"/>
                </a:rPr>
                <a:t>MarSt</a:t>
              </a:r>
              <a:endParaRPr lang="en-US" sz="1600">
                <a:solidFill>
                  <a:schemeClr val="bg2"/>
                </a:solidFill>
                <a:latin typeface="Arial" panose="020B0604020202020204" pitchFamily="34" charset="0"/>
              </a:endParaRPr>
            </a:p>
          </p:txBody>
        </p:sp>
        <p:sp>
          <p:nvSpPr>
            <p:cNvPr id="139277" name="Text Box 17"/>
            <p:cNvSpPr txBox="1">
              <a:spLocks noChangeArrowheads="1"/>
            </p:cNvSpPr>
            <p:nvPr/>
          </p:nvSpPr>
          <p:spPr bwMode="auto">
            <a:xfrm>
              <a:off x="7602539" y="4240213"/>
              <a:ext cx="96837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lgn="ctr">
                <a:buClr>
                  <a:schemeClr val="accent2"/>
                </a:buClr>
                <a:buSzPct val="75000"/>
                <a:buFont typeface="Monotype Sorts" pitchFamily="2" charset="2"/>
                <a:buNone/>
              </a:pPr>
              <a:r>
                <a:rPr lang="en-US" sz="1600" b="1">
                  <a:solidFill>
                    <a:srgbClr val="2D1993"/>
                  </a:solidFill>
                  <a:latin typeface="Arial" panose="020B0604020202020204" pitchFamily="34" charset="0"/>
                </a:rPr>
                <a:t>TaxInc</a:t>
              </a:r>
              <a:endParaRPr lang="en-US" sz="1600">
                <a:solidFill>
                  <a:schemeClr val="bg2"/>
                </a:solidFill>
                <a:latin typeface="Arial" panose="020B0604020202020204" pitchFamily="34" charset="0"/>
              </a:endParaRPr>
            </a:p>
          </p:txBody>
        </p:sp>
        <p:sp>
          <p:nvSpPr>
            <p:cNvPr id="139278" name="AutoShape 18"/>
            <p:cNvSpPr>
              <a:spLocks noChangeArrowheads="1"/>
            </p:cNvSpPr>
            <p:nvPr/>
          </p:nvSpPr>
          <p:spPr bwMode="auto">
            <a:xfrm>
              <a:off x="8529638" y="5029201"/>
              <a:ext cx="627062" cy="366713"/>
            </a:xfrm>
            <a:prstGeom prst="roundRect">
              <a:avLst>
                <a:gd name="adj" fmla="val 16769"/>
              </a:avLst>
            </a:prstGeom>
            <a:solidFill>
              <a:srgbClr val="33CCFF"/>
            </a:solidFill>
            <a:ln>
              <a:noFill/>
            </a:ln>
            <a:effectLst/>
            <a:extLst>
              <a:ext uri="{91240B29-F687-4f45-9708-019B960494DF}">
                <a14:hiddenLine xmlns:a14="http://schemas.microsoft.com/office/drawing/2010/main" xmlns="" w="12700">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p>
          </p:txBody>
        </p:sp>
        <p:sp>
          <p:nvSpPr>
            <p:cNvPr id="139279" name="Text Box 19"/>
            <p:cNvSpPr txBox="1">
              <a:spLocks noChangeArrowheads="1"/>
            </p:cNvSpPr>
            <p:nvPr/>
          </p:nvSpPr>
          <p:spPr bwMode="auto">
            <a:xfrm>
              <a:off x="8453438" y="5029200"/>
              <a:ext cx="685800"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lgn="ctr">
                <a:buClr>
                  <a:schemeClr val="accent2"/>
                </a:buClr>
                <a:buSzPct val="75000"/>
                <a:buFont typeface="Monotype Sorts" pitchFamily="2" charset="2"/>
                <a:buNone/>
              </a:pPr>
              <a:r>
                <a:rPr lang="en-US" sz="1600" b="1">
                  <a:solidFill>
                    <a:srgbClr val="800000"/>
                  </a:solidFill>
                  <a:latin typeface="Arial" panose="020B0604020202020204" pitchFamily="34" charset="0"/>
                </a:rPr>
                <a:t>YES</a:t>
              </a:r>
              <a:endParaRPr lang="en-US" sz="1600">
                <a:solidFill>
                  <a:schemeClr val="bg2"/>
                </a:solidFill>
                <a:latin typeface="Arial" panose="020B0604020202020204" pitchFamily="34" charset="0"/>
              </a:endParaRPr>
            </a:p>
          </p:txBody>
        </p:sp>
        <p:sp>
          <p:nvSpPr>
            <p:cNvPr id="139280" name="AutoShape 20"/>
            <p:cNvSpPr>
              <a:spLocks noChangeArrowheads="1"/>
            </p:cNvSpPr>
            <p:nvPr/>
          </p:nvSpPr>
          <p:spPr bwMode="auto">
            <a:xfrm>
              <a:off x="7037388" y="5046664"/>
              <a:ext cx="654050" cy="363537"/>
            </a:xfrm>
            <a:prstGeom prst="roundRect">
              <a:avLst>
                <a:gd name="adj" fmla="val 16667"/>
              </a:avLst>
            </a:prstGeom>
            <a:solidFill>
              <a:srgbClr val="33CCFF"/>
            </a:solidFill>
            <a:ln>
              <a:noFill/>
            </a:ln>
            <a:effectLst/>
            <a:extLst>
              <a:ext uri="{91240B29-F687-4f45-9708-019B960494DF}">
                <a14:hiddenLine xmlns:a14="http://schemas.microsoft.com/office/drawing/2010/main" xmlns="" w="12700">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p>
          </p:txBody>
        </p:sp>
        <p:sp>
          <p:nvSpPr>
            <p:cNvPr id="139281" name="Text Box 21"/>
            <p:cNvSpPr txBox="1">
              <a:spLocks noChangeArrowheads="1"/>
            </p:cNvSpPr>
            <p:nvPr/>
          </p:nvSpPr>
          <p:spPr bwMode="auto">
            <a:xfrm>
              <a:off x="7134225" y="5032375"/>
              <a:ext cx="488950"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lgn="ctr">
                <a:buClr>
                  <a:schemeClr val="accent2"/>
                </a:buClr>
                <a:buSzPct val="75000"/>
                <a:buFont typeface="Monotype Sorts" pitchFamily="2" charset="2"/>
                <a:buNone/>
              </a:pPr>
              <a:r>
                <a:rPr lang="en-US" sz="1600" b="1">
                  <a:solidFill>
                    <a:srgbClr val="800000"/>
                  </a:solidFill>
                  <a:latin typeface="Arial" panose="020B0604020202020204" pitchFamily="34" charset="0"/>
                </a:rPr>
                <a:t>NO</a:t>
              </a:r>
              <a:endParaRPr lang="en-US" sz="1600">
                <a:solidFill>
                  <a:schemeClr val="bg2"/>
                </a:solidFill>
                <a:latin typeface="Arial" panose="020B0604020202020204" pitchFamily="34" charset="0"/>
              </a:endParaRPr>
            </a:p>
          </p:txBody>
        </p:sp>
        <p:sp>
          <p:nvSpPr>
            <p:cNvPr id="139282" name="AutoShape 22"/>
            <p:cNvSpPr>
              <a:spLocks noChangeArrowheads="1"/>
            </p:cNvSpPr>
            <p:nvPr/>
          </p:nvSpPr>
          <p:spPr bwMode="auto">
            <a:xfrm>
              <a:off x="6472238" y="3462338"/>
              <a:ext cx="685800" cy="347662"/>
            </a:xfrm>
            <a:prstGeom prst="roundRect">
              <a:avLst>
                <a:gd name="adj" fmla="val 16667"/>
              </a:avLst>
            </a:prstGeom>
            <a:solidFill>
              <a:srgbClr val="33CCFF"/>
            </a:solidFill>
            <a:ln>
              <a:noFill/>
            </a:ln>
            <a:effectLst/>
            <a:extLst>
              <a:ext uri="{91240B29-F687-4f45-9708-019B960494DF}">
                <a14:hiddenLine xmlns:a14="http://schemas.microsoft.com/office/drawing/2010/main" xmlns="" w="12700">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p>
          </p:txBody>
        </p:sp>
        <p:sp>
          <p:nvSpPr>
            <p:cNvPr id="139283" name="Text Box 23"/>
            <p:cNvSpPr txBox="1">
              <a:spLocks noChangeArrowheads="1"/>
            </p:cNvSpPr>
            <p:nvPr/>
          </p:nvSpPr>
          <p:spPr bwMode="auto">
            <a:xfrm>
              <a:off x="6567488" y="3448050"/>
              <a:ext cx="488950"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lgn="ctr">
                <a:buClr>
                  <a:schemeClr val="accent2"/>
                </a:buClr>
                <a:buSzPct val="75000"/>
                <a:buFont typeface="Monotype Sorts" pitchFamily="2" charset="2"/>
                <a:buNone/>
              </a:pPr>
              <a:r>
                <a:rPr lang="en-US" sz="1600" b="1">
                  <a:solidFill>
                    <a:srgbClr val="800000"/>
                  </a:solidFill>
                  <a:latin typeface="Arial" panose="020B0604020202020204" pitchFamily="34" charset="0"/>
                </a:rPr>
                <a:t>NO</a:t>
              </a:r>
              <a:endParaRPr lang="en-US" sz="1600">
                <a:solidFill>
                  <a:srgbClr val="00FFFF"/>
                </a:solidFill>
                <a:latin typeface="Arial" panose="020B0604020202020204" pitchFamily="34" charset="0"/>
              </a:endParaRPr>
            </a:p>
          </p:txBody>
        </p:sp>
        <p:sp>
          <p:nvSpPr>
            <p:cNvPr id="139284" name="AutoShape 24"/>
            <p:cNvSpPr>
              <a:spLocks noChangeArrowheads="1"/>
            </p:cNvSpPr>
            <p:nvPr/>
          </p:nvSpPr>
          <p:spPr bwMode="auto">
            <a:xfrm>
              <a:off x="9367838" y="4267200"/>
              <a:ext cx="685800" cy="381000"/>
            </a:xfrm>
            <a:prstGeom prst="roundRect">
              <a:avLst>
                <a:gd name="adj" fmla="val 16667"/>
              </a:avLst>
            </a:prstGeom>
            <a:solidFill>
              <a:srgbClr val="33CCFF"/>
            </a:solidFill>
            <a:ln>
              <a:noFill/>
            </a:ln>
            <a:effectLst/>
            <a:extLst>
              <a:ext uri="{91240B29-F687-4f45-9708-019B960494DF}">
                <a14:hiddenLine xmlns:a14="http://schemas.microsoft.com/office/drawing/2010/main" xmlns="" w="12700">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p>
          </p:txBody>
        </p:sp>
        <p:sp>
          <p:nvSpPr>
            <p:cNvPr id="139285" name="Text Box 25"/>
            <p:cNvSpPr txBox="1">
              <a:spLocks noChangeArrowheads="1"/>
            </p:cNvSpPr>
            <p:nvPr/>
          </p:nvSpPr>
          <p:spPr bwMode="auto">
            <a:xfrm>
              <a:off x="9444038" y="4267200"/>
              <a:ext cx="488950"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lgn="ctr">
                <a:buClr>
                  <a:schemeClr val="accent2"/>
                </a:buClr>
                <a:buSzPct val="75000"/>
                <a:buFont typeface="Monotype Sorts" pitchFamily="2" charset="2"/>
                <a:buNone/>
              </a:pPr>
              <a:r>
                <a:rPr lang="en-US" sz="1600" b="1">
                  <a:solidFill>
                    <a:srgbClr val="800000"/>
                  </a:solidFill>
                  <a:latin typeface="Arial" panose="020B0604020202020204" pitchFamily="34" charset="0"/>
                </a:rPr>
                <a:t>NO</a:t>
              </a:r>
              <a:endParaRPr lang="en-US" sz="1600">
                <a:solidFill>
                  <a:schemeClr val="bg2"/>
                </a:solidFill>
                <a:latin typeface="Arial" panose="020B0604020202020204" pitchFamily="34" charset="0"/>
              </a:endParaRPr>
            </a:p>
          </p:txBody>
        </p:sp>
        <p:sp>
          <p:nvSpPr>
            <p:cNvPr id="139286" name="Text Box 26"/>
            <p:cNvSpPr txBox="1">
              <a:spLocks noChangeArrowheads="1"/>
            </p:cNvSpPr>
            <p:nvPr/>
          </p:nvSpPr>
          <p:spPr bwMode="auto">
            <a:xfrm>
              <a:off x="6400800" y="2895600"/>
              <a:ext cx="533400"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lgn="r">
                <a:buClr>
                  <a:schemeClr val="accent2"/>
                </a:buClr>
                <a:buSzPct val="75000"/>
                <a:buFont typeface="Monotype Sorts" pitchFamily="2" charset="2"/>
                <a:buNone/>
              </a:pPr>
              <a:r>
                <a:rPr lang="en-US" sz="1600">
                  <a:latin typeface="Arial" panose="020B0604020202020204" pitchFamily="34" charset="0"/>
                </a:rPr>
                <a:t>Yes</a:t>
              </a:r>
              <a:endParaRPr lang="en-US" sz="1600">
                <a:solidFill>
                  <a:schemeClr val="bg2"/>
                </a:solidFill>
                <a:latin typeface="Arial" panose="020B0604020202020204" pitchFamily="34" charset="0"/>
              </a:endParaRPr>
            </a:p>
          </p:txBody>
        </p:sp>
        <p:sp>
          <p:nvSpPr>
            <p:cNvPr id="139287" name="Text Box 27"/>
            <p:cNvSpPr txBox="1">
              <a:spLocks noChangeArrowheads="1"/>
            </p:cNvSpPr>
            <p:nvPr/>
          </p:nvSpPr>
          <p:spPr bwMode="auto">
            <a:xfrm>
              <a:off x="8458201" y="2895600"/>
              <a:ext cx="4429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lgn="r">
                <a:buClr>
                  <a:schemeClr val="accent2"/>
                </a:buClr>
                <a:buSzPct val="75000"/>
                <a:buFont typeface="Monotype Sorts" pitchFamily="2" charset="2"/>
                <a:buNone/>
              </a:pPr>
              <a:r>
                <a:rPr lang="en-US" sz="1600">
                  <a:latin typeface="Arial" panose="020B0604020202020204" pitchFamily="34" charset="0"/>
                </a:rPr>
                <a:t>No</a:t>
              </a:r>
              <a:endParaRPr lang="en-US" sz="1600">
                <a:solidFill>
                  <a:schemeClr val="bg2"/>
                </a:solidFill>
                <a:latin typeface="Arial" panose="020B0604020202020204" pitchFamily="34" charset="0"/>
              </a:endParaRPr>
            </a:p>
          </p:txBody>
        </p:sp>
        <p:sp>
          <p:nvSpPr>
            <p:cNvPr id="139288" name="Text Box 28"/>
            <p:cNvSpPr txBox="1">
              <a:spLocks noChangeArrowheads="1"/>
            </p:cNvSpPr>
            <p:nvPr/>
          </p:nvSpPr>
          <p:spPr bwMode="auto">
            <a:xfrm>
              <a:off x="9432926" y="3749675"/>
              <a:ext cx="930275"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lgn="r">
                <a:buClr>
                  <a:schemeClr val="accent2"/>
                </a:buClr>
                <a:buSzPct val="75000"/>
                <a:buFont typeface="Monotype Sorts" pitchFamily="2" charset="2"/>
                <a:buNone/>
              </a:pPr>
              <a:r>
                <a:rPr lang="en-US" sz="1600">
                  <a:latin typeface="Arial" panose="020B0604020202020204" pitchFamily="34" charset="0"/>
                </a:rPr>
                <a:t>Married</a:t>
              </a:r>
              <a:r>
                <a:rPr lang="en-US" sz="1600">
                  <a:solidFill>
                    <a:schemeClr val="bg2"/>
                  </a:solidFill>
                  <a:latin typeface="Arial" panose="020B0604020202020204" pitchFamily="34" charset="0"/>
                </a:rPr>
                <a:t> </a:t>
              </a:r>
            </a:p>
          </p:txBody>
        </p:sp>
        <p:sp>
          <p:nvSpPr>
            <p:cNvPr id="139289" name="Text Box 29"/>
            <p:cNvSpPr txBox="1">
              <a:spLocks noChangeArrowheads="1"/>
            </p:cNvSpPr>
            <p:nvPr/>
          </p:nvSpPr>
          <p:spPr bwMode="auto">
            <a:xfrm>
              <a:off x="7010401" y="3810000"/>
              <a:ext cx="1660525"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lgn="r">
                <a:buClr>
                  <a:schemeClr val="accent2"/>
                </a:buClr>
                <a:buSzPct val="75000"/>
                <a:buFont typeface="Monotype Sorts" pitchFamily="2" charset="2"/>
                <a:buNone/>
              </a:pPr>
              <a:r>
                <a:rPr lang="en-US" sz="1600">
                  <a:latin typeface="Arial" panose="020B0604020202020204" pitchFamily="34" charset="0"/>
                </a:rPr>
                <a:t>Single, Divorced</a:t>
              </a:r>
              <a:endParaRPr lang="en-US" sz="1600">
                <a:solidFill>
                  <a:schemeClr val="bg2"/>
                </a:solidFill>
                <a:latin typeface="Arial" panose="020B0604020202020204" pitchFamily="34" charset="0"/>
              </a:endParaRPr>
            </a:p>
          </p:txBody>
        </p:sp>
        <p:sp>
          <p:nvSpPr>
            <p:cNvPr id="139290" name="Text Box 30"/>
            <p:cNvSpPr txBox="1">
              <a:spLocks noChangeArrowheads="1"/>
            </p:cNvSpPr>
            <p:nvPr/>
          </p:nvSpPr>
          <p:spPr bwMode="auto">
            <a:xfrm>
              <a:off x="6781801" y="4572000"/>
              <a:ext cx="720725"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lgn="r">
                <a:buClr>
                  <a:schemeClr val="accent2"/>
                </a:buClr>
                <a:buSzPct val="75000"/>
                <a:buFont typeface="Monotype Sorts" pitchFamily="2" charset="2"/>
                <a:buNone/>
              </a:pPr>
              <a:r>
                <a:rPr lang="en-US" sz="1600">
                  <a:latin typeface="Arial" panose="020B0604020202020204" pitchFamily="34" charset="0"/>
                </a:rPr>
                <a:t>&lt; 80K</a:t>
              </a:r>
              <a:endParaRPr lang="en-US" sz="1600">
                <a:solidFill>
                  <a:schemeClr val="bg2"/>
                </a:solidFill>
                <a:latin typeface="Arial" panose="020B0604020202020204" pitchFamily="34" charset="0"/>
              </a:endParaRPr>
            </a:p>
          </p:txBody>
        </p:sp>
        <p:sp>
          <p:nvSpPr>
            <p:cNvPr id="139291" name="Text Box 31"/>
            <p:cNvSpPr txBox="1">
              <a:spLocks noChangeArrowheads="1"/>
            </p:cNvSpPr>
            <p:nvPr/>
          </p:nvSpPr>
          <p:spPr bwMode="auto">
            <a:xfrm>
              <a:off x="8534401" y="4572000"/>
              <a:ext cx="720725"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lgn="r">
                <a:buClr>
                  <a:schemeClr val="accent2"/>
                </a:buClr>
                <a:buSzPct val="75000"/>
                <a:buFont typeface="Monotype Sorts" pitchFamily="2" charset="2"/>
                <a:buNone/>
              </a:pPr>
              <a:r>
                <a:rPr lang="en-US" sz="1600">
                  <a:latin typeface="Arial" panose="020B0604020202020204" pitchFamily="34" charset="0"/>
                </a:rPr>
                <a:t>&gt; 80K</a:t>
              </a:r>
              <a:endParaRPr lang="en-US" sz="1600">
                <a:solidFill>
                  <a:schemeClr val="bg2"/>
                </a:solidFill>
                <a:latin typeface="Arial" panose="020B0604020202020204" pitchFamily="34" charset="0"/>
              </a:endParaRPr>
            </a:p>
          </p:txBody>
        </p:sp>
        <p:sp>
          <p:nvSpPr>
            <p:cNvPr id="139292" name="Text Box 32"/>
            <p:cNvSpPr txBox="1">
              <a:spLocks noChangeArrowheads="1"/>
            </p:cNvSpPr>
            <p:nvPr/>
          </p:nvSpPr>
          <p:spPr bwMode="auto">
            <a:xfrm>
              <a:off x="7951788" y="1766888"/>
              <a:ext cx="22415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lgn="r">
                <a:buClr>
                  <a:schemeClr val="accent2"/>
                </a:buClr>
                <a:buSzPct val="75000"/>
                <a:buFont typeface="Monotype Sorts" pitchFamily="2" charset="2"/>
                <a:buNone/>
              </a:pPr>
              <a:r>
                <a:rPr lang="en-US" sz="1800" b="1" i="1">
                  <a:solidFill>
                    <a:srgbClr val="FF0000"/>
                  </a:solidFill>
                  <a:latin typeface="Arial" panose="020B0604020202020204" pitchFamily="34" charset="0"/>
                </a:rPr>
                <a:t>Splitting Attributes</a:t>
              </a:r>
            </a:p>
          </p:txBody>
        </p:sp>
        <p:sp>
          <p:nvSpPr>
            <p:cNvPr id="139293" name="Line 33"/>
            <p:cNvSpPr>
              <a:spLocks noChangeShapeType="1"/>
            </p:cNvSpPr>
            <p:nvPr/>
          </p:nvSpPr>
          <p:spPr bwMode="auto">
            <a:xfrm flipH="1">
              <a:off x="8329614" y="2147889"/>
              <a:ext cx="536575" cy="534987"/>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39295" name="Line 35"/>
            <p:cNvSpPr>
              <a:spLocks noChangeShapeType="1"/>
            </p:cNvSpPr>
            <p:nvPr/>
          </p:nvSpPr>
          <p:spPr bwMode="auto">
            <a:xfrm>
              <a:off x="8942388" y="2147889"/>
              <a:ext cx="76200" cy="1144587"/>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cxnSp>
          <p:nvCxnSpPr>
            <p:cNvPr id="4" name="Straight Connector 3">
              <a:extLst>
                <a:ext uri="{FF2B5EF4-FFF2-40B4-BE49-F238E27FC236}">
                  <a16:creationId xmlns:a16="http://schemas.microsoft.com/office/drawing/2014/main" id="{AEE8D373-0932-0149-B864-37B49C8B8825}"/>
                </a:ext>
              </a:extLst>
            </p:cNvPr>
            <p:cNvCxnSpPr>
              <a:stCxn id="139275" idx="2"/>
              <a:endCxn id="139283" idx="0"/>
            </p:cNvCxnSpPr>
            <p:nvPr/>
          </p:nvCxnSpPr>
          <p:spPr>
            <a:xfrm flipH="1">
              <a:off x="6811963" y="3092450"/>
              <a:ext cx="971551" cy="355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9B71E3A-EF45-AF46-958B-12B346A585CC}"/>
                </a:ext>
              </a:extLst>
            </p:cNvPr>
            <p:cNvCxnSpPr>
              <a:stCxn id="139275" idx="2"/>
              <a:endCxn id="139273" idx="1"/>
            </p:cNvCxnSpPr>
            <p:nvPr/>
          </p:nvCxnSpPr>
          <p:spPr>
            <a:xfrm>
              <a:off x="7783514" y="3092450"/>
              <a:ext cx="949324" cy="355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31FACD1-D283-2D49-87EA-CCAB83E7AD44}"/>
                </a:ext>
              </a:extLst>
            </p:cNvPr>
            <p:cNvCxnSpPr>
              <a:stCxn id="139276" idx="2"/>
            </p:cNvCxnSpPr>
            <p:nvPr/>
          </p:nvCxnSpPr>
          <p:spPr>
            <a:xfrm flipH="1">
              <a:off x="8090452" y="3797300"/>
              <a:ext cx="705092" cy="442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03E40F9-1953-2C42-A567-941C5034D27B}"/>
                </a:ext>
              </a:extLst>
            </p:cNvPr>
            <p:cNvCxnSpPr>
              <a:stCxn id="139276" idx="2"/>
              <a:endCxn id="139285" idx="0"/>
            </p:cNvCxnSpPr>
            <p:nvPr/>
          </p:nvCxnSpPr>
          <p:spPr>
            <a:xfrm>
              <a:off x="8795544" y="3797300"/>
              <a:ext cx="892969" cy="469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9858B2-C331-1148-9D9F-5F945A4F0887}"/>
                </a:ext>
              </a:extLst>
            </p:cNvPr>
            <p:cNvCxnSpPr>
              <a:stCxn id="139277" idx="2"/>
              <a:endCxn id="139270" idx="1"/>
            </p:cNvCxnSpPr>
            <p:nvPr/>
          </p:nvCxnSpPr>
          <p:spPr>
            <a:xfrm flipH="1">
              <a:off x="7359650" y="4589463"/>
              <a:ext cx="727077" cy="442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E7252E4-EF8F-624A-8031-E6A0CA2B56B2}"/>
                </a:ext>
              </a:extLst>
            </p:cNvPr>
            <p:cNvCxnSpPr>
              <a:stCxn id="139277" idx="2"/>
              <a:endCxn id="139279" idx="0"/>
            </p:cNvCxnSpPr>
            <p:nvPr/>
          </p:nvCxnSpPr>
          <p:spPr>
            <a:xfrm>
              <a:off x="8086727" y="4589463"/>
              <a:ext cx="709611" cy="439737"/>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3209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2"/>
          <p:cNvSpPr>
            <a:spLocks noGrp="1" noChangeArrowheads="1"/>
          </p:cNvSpPr>
          <p:nvPr>
            <p:ph type="title"/>
          </p:nvPr>
        </p:nvSpPr>
        <p:spPr/>
        <p:txBody>
          <a:bodyPr>
            <a:normAutofit/>
          </a:bodyPr>
          <a:lstStyle/>
          <a:p>
            <a:pPr>
              <a:defRPr/>
            </a:pPr>
            <a:r>
              <a:rPr lang="en-US" dirty="0"/>
              <a:t>Building Decision Trees aka DT Induction</a:t>
            </a:r>
          </a:p>
        </p:txBody>
      </p:sp>
      <p:sp>
        <p:nvSpPr>
          <p:cNvPr id="140291" name="Rectangle 3"/>
          <p:cNvSpPr>
            <a:spLocks noGrp="1" noChangeArrowheads="1"/>
          </p:cNvSpPr>
          <p:nvPr>
            <p:ph idx="1"/>
          </p:nvPr>
        </p:nvSpPr>
        <p:spPr/>
        <p:txBody>
          <a:bodyPr/>
          <a:lstStyle/>
          <a:p>
            <a:pPr eaLnBrk="1" hangingPunct="1"/>
            <a:r>
              <a:rPr lang="en-US" dirty="0"/>
              <a:t>A two-phase procedure consisting of growing and pruning</a:t>
            </a:r>
          </a:p>
          <a:p>
            <a:pPr eaLnBrk="1" hangingPunct="1"/>
            <a:r>
              <a:rPr lang="en-US" dirty="0"/>
              <a:t>The growth phase searches for successive splits to divide training examples into </a:t>
            </a:r>
            <a:r>
              <a:rPr lang="en-US" dirty="0">
                <a:solidFill>
                  <a:srgbClr val="FFC000"/>
                </a:solidFill>
              </a:rPr>
              <a:t>smaller subsets of increasing purity or homogeneity </a:t>
            </a:r>
            <a:r>
              <a:rPr lang="en-US" dirty="0"/>
              <a:t>in a </a:t>
            </a:r>
            <a:r>
              <a:rPr lang="en-US" dirty="0">
                <a:solidFill>
                  <a:srgbClr val="CC9900"/>
                </a:solidFill>
              </a:rPr>
              <a:t>top-down greedy manner</a:t>
            </a:r>
          </a:p>
          <a:p>
            <a:pPr eaLnBrk="1" hangingPunct="1"/>
            <a:r>
              <a:rPr lang="en-US" dirty="0"/>
              <a:t>Splitting is generally done by finding an attribute-value pair that maximizes some purity criterion</a:t>
            </a:r>
          </a:p>
        </p:txBody>
      </p:sp>
    </p:spTree>
    <p:extLst>
      <p:ext uri="{BB962C8B-B14F-4D97-AF65-F5344CB8AC3E}">
        <p14:creationId xmlns:p14="http://schemas.microsoft.com/office/powerpoint/2010/main" val="95400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5" name="Rectangle 2"/>
          <p:cNvSpPr>
            <a:spLocks noGrp="1" noChangeArrowheads="1"/>
          </p:cNvSpPr>
          <p:nvPr>
            <p:ph type="title"/>
          </p:nvPr>
        </p:nvSpPr>
        <p:spPr/>
        <p:txBody>
          <a:bodyPr/>
          <a:lstStyle/>
          <a:p>
            <a:pPr>
              <a:defRPr/>
            </a:pPr>
            <a:r>
              <a:rPr lang="en-US"/>
              <a:t>Decision Tree Induction</a:t>
            </a:r>
          </a:p>
        </p:txBody>
      </p:sp>
      <p:sp>
        <p:nvSpPr>
          <p:cNvPr id="141315" name="Rectangle 3"/>
          <p:cNvSpPr>
            <a:spLocks noGrp="1" noChangeArrowheads="1"/>
          </p:cNvSpPr>
          <p:nvPr>
            <p:ph idx="1"/>
          </p:nvPr>
        </p:nvSpPr>
        <p:spPr/>
        <p:txBody>
          <a:bodyPr/>
          <a:lstStyle/>
          <a:p>
            <a:pPr eaLnBrk="1" hangingPunct="1"/>
            <a:r>
              <a:rPr lang="en-US" dirty="0"/>
              <a:t>Many Algorithms:</a:t>
            </a:r>
          </a:p>
          <a:p>
            <a:pPr lvl="1" eaLnBrk="1" hangingPunct="1"/>
            <a:r>
              <a:rPr lang="en-US" dirty="0"/>
              <a:t>AMIG (Average Mutual Information Gain)</a:t>
            </a:r>
          </a:p>
          <a:p>
            <a:pPr lvl="1" eaLnBrk="1" hangingPunct="1"/>
            <a:r>
              <a:rPr lang="en-US" dirty="0"/>
              <a:t>CART (Classification and Regression Trees)</a:t>
            </a:r>
          </a:p>
          <a:p>
            <a:pPr lvl="1" eaLnBrk="1" hangingPunct="1"/>
            <a:r>
              <a:rPr lang="en-US" dirty="0"/>
              <a:t>ID3, C4.5</a:t>
            </a:r>
          </a:p>
          <a:p>
            <a:pPr lvl="1" eaLnBrk="1" hangingPunct="1"/>
            <a:r>
              <a:rPr lang="en-US" dirty="0"/>
              <a:t>Perceptron Tree</a:t>
            </a:r>
          </a:p>
        </p:txBody>
      </p:sp>
    </p:spTree>
    <p:extLst>
      <p:ext uri="{BB962C8B-B14F-4D97-AF65-F5344CB8AC3E}">
        <p14:creationId xmlns:p14="http://schemas.microsoft.com/office/powerpoint/2010/main" val="2746627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2"/>
          <p:cNvSpPr>
            <a:spLocks noGrp="1" noChangeArrowheads="1"/>
          </p:cNvSpPr>
          <p:nvPr>
            <p:ph type="title"/>
          </p:nvPr>
        </p:nvSpPr>
        <p:spPr/>
        <p:txBody>
          <a:bodyPr/>
          <a:lstStyle/>
          <a:p>
            <a:pPr>
              <a:defRPr/>
            </a:pPr>
            <a:r>
              <a:rPr lang="en-US"/>
              <a:t>Tree Induction</a:t>
            </a:r>
          </a:p>
        </p:txBody>
      </p:sp>
      <p:sp>
        <p:nvSpPr>
          <p:cNvPr id="142339" name="Rectangle 3"/>
          <p:cNvSpPr>
            <a:spLocks noGrp="1" noChangeArrowheads="1"/>
          </p:cNvSpPr>
          <p:nvPr>
            <p:ph idx="1"/>
          </p:nvPr>
        </p:nvSpPr>
        <p:spPr/>
        <p:txBody>
          <a:bodyPr/>
          <a:lstStyle/>
          <a:p>
            <a:pPr eaLnBrk="1" hangingPunct="1"/>
            <a:r>
              <a:rPr lang="en-US"/>
              <a:t>Issues in tree growing</a:t>
            </a:r>
          </a:p>
          <a:p>
            <a:pPr lvl="1" eaLnBrk="1" hangingPunct="1"/>
            <a:r>
              <a:rPr lang="en-US"/>
              <a:t>Determine how to split the records</a:t>
            </a:r>
          </a:p>
          <a:p>
            <a:pPr lvl="2" eaLnBrk="1" hangingPunct="1"/>
            <a:r>
              <a:rPr lang="en-US"/>
              <a:t>How to specify the attribute test condition?</a:t>
            </a:r>
          </a:p>
          <a:p>
            <a:pPr lvl="2" eaLnBrk="1" hangingPunct="1"/>
            <a:r>
              <a:rPr lang="en-US"/>
              <a:t>How to determine the best split?</a:t>
            </a:r>
          </a:p>
          <a:p>
            <a:pPr lvl="1" eaLnBrk="1" hangingPunct="1"/>
            <a:r>
              <a:rPr lang="en-US"/>
              <a:t>Determine when to stop splitting</a:t>
            </a:r>
          </a:p>
          <a:p>
            <a:pPr lvl="1" eaLnBrk="1" hangingPunct="1"/>
            <a:endParaRPr lang="en-US"/>
          </a:p>
        </p:txBody>
      </p:sp>
    </p:spTree>
    <p:extLst>
      <p:ext uri="{BB962C8B-B14F-4D97-AF65-F5344CB8AC3E}">
        <p14:creationId xmlns:p14="http://schemas.microsoft.com/office/powerpoint/2010/main" val="1198200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2"/>
          <p:cNvSpPr>
            <a:spLocks noGrp="1" noChangeArrowheads="1"/>
          </p:cNvSpPr>
          <p:nvPr>
            <p:ph type="title"/>
          </p:nvPr>
        </p:nvSpPr>
        <p:spPr/>
        <p:txBody>
          <a:bodyPr/>
          <a:lstStyle/>
          <a:p>
            <a:pPr>
              <a:defRPr/>
            </a:pPr>
            <a:r>
              <a:rPr lang="en-US" dirty="0"/>
              <a:t>How to Specify A Test (Splitting) Condition?</a:t>
            </a:r>
          </a:p>
        </p:txBody>
      </p:sp>
      <p:sp>
        <p:nvSpPr>
          <p:cNvPr id="143363" name="Rectangle 3"/>
          <p:cNvSpPr>
            <a:spLocks noGrp="1" noChangeArrowheads="1"/>
          </p:cNvSpPr>
          <p:nvPr>
            <p:ph idx="1"/>
          </p:nvPr>
        </p:nvSpPr>
        <p:spPr/>
        <p:txBody>
          <a:bodyPr/>
          <a:lstStyle/>
          <a:p>
            <a:pPr eaLnBrk="1" hangingPunct="1"/>
            <a:r>
              <a:rPr lang="en-US" dirty="0"/>
              <a:t>Depends on attribute types</a:t>
            </a:r>
          </a:p>
          <a:p>
            <a:pPr lvl="1" eaLnBrk="1" hangingPunct="1"/>
            <a:r>
              <a:rPr lang="en-US" dirty="0"/>
              <a:t>Nominal</a:t>
            </a:r>
          </a:p>
          <a:p>
            <a:pPr lvl="1" eaLnBrk="1" hangingPunct="1"/>
            <a:r>
              <a:rPr lang="en-US" dirty="0"/>
              <a:t>Ordinal</a:t>
            </a:r>
          </a:p>
          <a:p>
            <a:pPr lvl="1" eaLnBrk="1" hangingPunct="1"/>
            <a:r>
              <a:rPr lang="en-US" dirty="0"/>
              <a:t>Continuous</a:t>
            </a:r>
          </a:p>
          <a:p>
            <a:pPr eaLnBrk="1" hangingPunct="1"/>
            <a:r>
              <a:rPr lang="en-US" dirty="0"/>
              <a:t>Depends on number of ways to split</a:t>
            </a:r>
          </a:p>
          <a:p>
            <a:pPr lvl="1" eaLnBrk="1" hangingPunct="1"/>
            <a:r>
              <a:rPr lang="en-US" dirty="0"/>
              <a:t>2-way split</a:t>
            </a:r>
          </a:p>
          <a:p>
            <a:pPr lvl="1" eaLnBrk="1" hangingPunct="1"/>
            <a:r>
              <a:rPr lang="en-US" dirty="0"/>
              <a:t>Multi-way split</a:t>
            </a:r>
          </a:p>
        </p:txBody>
      </p:sp>
    </p:spTree>
    <p:extLst>
      <p:ext uri="{BB962C8B-B14F-4D97-AF65-F5344CB8AC3E}">
        <p14:creationId xmlns:p14="http://schemas.microsoft.com/office/powerpoint/2010/main" val="1125227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027" name="Rectangle 2"/>
          <p:cNvSpPr>
            <a:spLocks noGrp="1" noChangeArrowheads="1"/>
          </p:cNvSpPr>
          <p:nvPr>
            <p:ph type="title"/>
          </p:nvPr>
        </p:nvSpPr>
        <p:spPr/>
        <p:txBody>
          <a:bodyPr>
            <a:normAutofit/>
          </a:bodyPr>
          <a:lstStyle/>
          <a:p>
            <a:pPr>
              <a:defRPr/>
            </a:pPr>
            <a:r>
              <a:rPr lang="en-US" sz="4000"/>
              <a:t>Splitting Based on Nominal Attributes</a:t>
            </a:r>
          </a:p>
        </p:txBody>
      </p:sp>
      <p:sp>
        <p:nvSpPr>
          <p:cNvPr id="144387" name="Rectangle 3"/>
          <p:cNvSpPr>
            <a:spLocks noGrp="1" noChangeArrowheads="1"/>
          </p:cNvSpPr>
          <p:nvPr>
            <p:ph idx="1"/>
          </p:nvPr>
        </p:nvSpPr>
        <p:spPr/>
        <p:txBody>
          <a:bodyPr/>
          <a:lstStyle/>
          <a:p>
            <a:pPr eaLnBrk="1" hangingPunct="1"/>
            <a:r>
              <a:rPr lang="en-US">
                <a:solidFill>
                  <a:srgbClr val="FF0000"/>
                </a:solidFill>
              </a:rPr>
              <a:t>Multi-way split:</a:t>
            </a:r>
            <a:r>
              <a:rPr lang="en-US"/>
              <a:t> Use as many partitions as distinct values. </a:t>
            </a:r>
          </a:p>
          <a:p>
            <a:pPr eaLnBrk="1" hangingPunct="1"/>
            <a:endParaRPr lang="en-US"/>
          </a:p>
          <a:p>
            <a:pPr eaLnBrk="1" hangingPunct="1"/>
            <a:endParaRPr lang="en-US"/>
          </a:p>
          <a:p>
            <a:pPr eaLnBrk="1" hangingPunct="1"/>
            <a:r>
              <a:rPr lang="en-US">
                <a:solidFill>
                  <a:srgbClr val="FF0000"/>
                </a:solidFill>
              </a:rPr>
              <a:t>Binary split:</a:t>
            </a:r>
            <a:r>
              <a:rPr lang="en-US"/>
              <a:t>  Divides values into two subsets. </a:t>
            </a:r>
            <a:br>
              <a:rPr lang="en-US"/>
            </a:br>
            <a:r>
              <a:rPr lang="en-US"/>
              <a:t>		      Need to find optimal partitioning.</a:t>
            </a:r>
            <a:endParaRPr lang="en-US" sz="3600"/>
          </a:p>
        </p:txBody>
      </p:sp>
      <p:grpSp>
        <p:nvGrpSpPr>
          <p:cNvPr id="135173" name="Group 4"/>
          <p:cNvGrpSpPr>
            <a:grpSpLocks/>
          </p:cNvGrpSpPr>
          <p:nvPr/>
        </p:nvGrpSpPr>
        <p:grpSpPr bwMode="auto">
          <a:xfrm>
            <a:off x="5432425" y="2432393"/>
            <a:ext cx="2546350" cy="946150"/>
            <a:chOff x="1824" y="1680"/>
            <a:chExt cx="1604" cy="596"/>
          </a:xfrm>
          <a:solidFill>
            <a:schemeClr val="bg2">
              <a:lumMod val="50000"/>
            </a:schemeClr>
          </a:solidFill>
        </p:grpSpPr>
        <p:sp>
          <p:nvSpPr>
            <p:cNvPr id="135187" name="Oval 5"/>
            <p:cNvSpPr>
              <a:spLocks noChangeArrowheads="1"/>
            </p:cNvSpPr>
            <p:nvPr/>
          </p:nvSpPr>
          <p:spPr bwMode="auto">
            <a:xfrm>
              <a:off x="2352" y="1680"/>
              <a:ext cx="576" cy="288"/>
            </a:xfrm>
            <a:prstGeom prst="ellipse">
              <a:avLst/>
            </a:prstGeom>
            <a:grp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solidFill>
                    <a:schemeClr val="bg2"/>
                  </a:solidFill>
                  <a:latin typeface="Times New Roman" pitchFamily="18" charset="0"/>
                </a:rPr>
                <a:t>CarType</a:t>
              </a:r>
            </a:p>
          </p:txBody>
        </p:sp>
        <p:sp>
          <p:nvSpPr>
            <p:cNvPr id="135188" name="Line 6"/>
            <p:cNvSpPr>
              <a:spLocks noChangeShapeType="1"/>
            </p:cNvSpPr>
            <p:nvPr/>
          </p:nvSpPr>
          <p:spPr bwMode="auto">
            <a:xfrm flipH="1">
              <a:off x="2064" y="1968"/>
              <a:ext cx="576" cy="144"/>
            </a:xfrm>
            <a:prstGeom prst="line">
              <a:avLst/>
            </a:prstGeom>
            <a:grp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a:latin typeface="Arial" charset="0"/>
              </a:endParaRPr>
            </a:p>
          </p:txBody>
        </p:sp>
        <p:sp>
          <p:nvSpPr>
            <p:cNvPr id="135189" name="Line 7"/>
            <p:cNvSpPr>
              <a:spLocks noChangeShapeType="1"/>
            </p:cNvSpPr>
            <p:nvPr/>
          </p:nvSpPr>
          <p:spPr bwMode="auto">
            <a:xfrm>
              <a:off x="2640" y="1968"/>
              <a:ext cx="0" cy="288"/>
            </a:xfrm>
            <a:prstGeom prst="line">
              <a:avLst/>
            </a:prstGeom>
            <a:grp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a:latin typeface="Arial" charset="0"/>
              </a:endParaRPr>
            </a:p>
          </p:txBody>
        </p:sp>
        <p:sp>
          <p:nvSpPr>
            <p:cNvPr id="135190" name="Line 8"/>
            <p:cNvSpPr>
              <a:spLocks noChangeShapeType="1"/>
            </p:cNvSpPr>
            <p:nvPr/>
          </p:nvSpPr>
          <p:spPr bwMode="auto">
            <a:xfrm>
              <a:off x="2640" y="1968"/>
              <a:ext cx="576" cy="144"/>
            </a:xfrm>
            <a:prstGeom prst="line">
              <a:avLst/>
            </a:prstGeom>
            <a:grp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a:latin typeface="Arial" charset="0"/>
              </a:endParaRPr>
            </a:p>
          </p:txBody>
        </p:sp>
        <p:sp>
          <p:nvSpPr>
            <p:cNvPr id="135191" name="Text Box 9"/>
            <p:cNvSpPr txBox="1">
              <a:spLocks noChangeArrowheads="1"/>
            </p:cNvSpPr>
            <p:nvPr/>
          </p:nvSpPr>
          <p:spPr bwMode="auto">
            <a:xfrm>
              <a:off x="1824" y="1872"/>
              <a:ext cx="492" cy="212"/>
            </a:xfrm>
            <a:prstGeom prst="rect">
              <a:avLst/>
            </a:prstGeom>
            <a:gr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defRPr/>
              </a:pPr>
              <a:r>
                <a:rPr lang="en-US" sz="1600"/>
                <a:t>Family</a:t>
              </a:r>
            </a:p>
          </p:txBody>
        </p:sp>
        <p:sp>
          <p:nvSpPr>
            <p:cNvPr id="135192" name="Text Box 10"/>
            <p:cNvSpPr txBox="1">
              <a:spLocks noChangeArrowheads="1"/>
            </p:cNvSpPr>
            <p:nvPr/>
          </p:nvSpPr>
          <p:spPr bwMode="auto">
            <a:xfrm>
              <a:off x="2208" y="2064"/>
              <a:ext cx="486" cy="212"/>
            </a:xfrm>
            <a:prstGeom prst="rect">
              <a:avLst/>
            </a:prstGeom>
            <a:gr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defRPr/>
              </a:pPr>
              <a:r>
                <a:rPr lang="en-US" sz="1600"/>
                <a:t>Sports</a:t>
              </a:r>
            </a:p>
          </p:txBody>
        </p:sp>
        <p:sp>
          <p:nvSpPr>
            <p:cNvPr id="135193" name="Text Box 11"/>
            <p:cNvSpPr txBox="1">
              <a:spLocks noChangeArrowheads="1"/>
            </p:cNvSpPr>
            <p:nvPr/>
          </p:nvSpPr>
          <p:spPr bwMode="auto">
            <a:xfrm>
              <a:off x="2928" y="1872"/>
              <a:ext cx="500" cy="212"/>
            </a:xfrm>
            <a:prstGeom prst="rect">
              <a:avLst/>
            </a:prstGeom>
            <a:gr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defRPr/>
              </a:pPr>
              <a:r>
                <a:rPr lang="en-US" sz="1600"/>
                <a:t>Luxury</a:t>
              </a:r>
            </a:p>
          </p:txBody>
        </p:sp>
      </p:grpSp>
      <p:grpSp>
        <p:nvGrpSpPr>
          <p:cNvPr id="135174" name="Group 12"/>
          <p:cNvGrpSpPr>
            <a:grpSpLocks/>
          </p:cNvGrpSpPr>
          <p:nvPr/>
        </p:nvGrpSpPr>
        <p:grpSpPr bwMode="auto">
          <a:xfrm>
            <a:off x="6934201" y="4876800"/>
            <a:ext cx="2752725" cy="914400"/>
            <a:chOff x="3552" y="3216"/>
            <a:chExt cx="1734" cy="576"/>
          </a:xfrm>
          <a:solidFill>
            <a:schemeClr val="bg2">
              <a:lumMod val="50000"/>
            </a:schemeClr>
          </a:solidFill>
        </p:grpSpPr>
        <p:sp>
          <p:nvSpPr>
            <p:cNvPr id="135182" name="Oval 13"/>
            <p:cNvSpPr>
              <a:spLocks noChangeArrowheads="1"/>
            </p:cNvSpPr>
            <p:nvPr/>
          </p:nvSpPr>
          <p:spPr bwMode="auto">
            <a:xfrm>
              <a:off x="4186" y="3216"/>
              <a:ext cx="576" cy="288"/>
            </a:xfrm>
            <a:prstGeom prst="ellipse">
              <a:avLst/>
            </a:prstGeom>
            <a:grp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solidFill>
                    <a:schemeClr val="bg2"/>
                  </a:solidFill>
                  <a:latin typeface="Times New Roman" pitchFamily="18" charset="0"/>
                </a:rPr>
                <a:t>CarType</a:t>
              </a:r>
            </a:p>
          </p:txBody>
        </p:sp>
        <p:sp>
          <p:nvSpPr>
            <p:cNvPr id="135183" name="Line 14"/>
            <p:cNvSpPr>
              <a:spLocks noChangeShapeType="1"/>
            </p:cNvSpPr>
            <p:nvPr/>
          </p:nvSpPr>
          <p:spPr bwMode="auto">
            <a:xfrm flipH="1">
              <a:off x="3946" y="3504"/>
              <a:ext cx="528" cy="240"/>
            </a:xfrm>
            <a:prstGeom prst="line">
              <a:avLst/>
            </a:prstGeom>
            <a:grp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a:latin typeface="Arial" charset="0"/>
              </a:endParaRPr>
            </a:p>
          </p:txBody>
        </p:sp>
        <p:sp>
          <p:nvSpPr>
            <p:cNvPr id="135184" name="Line 15"/>
            <p:cNvSpPr>
              <a:spLocks noChangeShapeType="1"/>
            </p:cNvSpPr>
            <p:nvPr/>
          </p:nvSpPr>
          <p:spPr bwMode="auto">
            <a:xfrm>
              <a:off x="4474" y="3504"/>
              <a:ext cx="480" cy="288"/>
            </a:xfrm>
            <a:prstGeom prst="line">
              <a:avLst/>
            </a:prstGeom>
            <a:grp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a:latin typeface="Arial" charset="0"/>
              </a:endParaRPr>
            </a:p>
          </p:txBody>
        </p:sp>
        <p:sp>
          <p:nvSpPr>
            <p:cNvPr id="135185" name="Text Box 16"/>
            <p:cNvSpPr txBox="1">
              <a:spLocks noChangeArrowheads="1"/>
            </p:cNvSpPr>
            <p:nvPr/>
          </p:nvSpPr>
          <p:spPr bwMode="auto">
            <a:xfrm>
              <a:off x="3552" y="3360"/>
              <a:ext cx="607" cy="366"/>
            </a:xfrm>
            <a:prstGeom prst="rect">
              <a:avLst/>
            </a:prstGeom>
            <a:gr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defRPr/>
              </a:pPr>
              <a:r>
                <a:rPr lang="en-US" sz="1600"/>
                <a:t>{Family, </a:t>
              </a:r>
              <a:br>
                <a:rPr lang="en-US" sz="1600"/>
              </a:br>
              <a:r>
                <a:rPr lang="en-US" sz="1600"/>
                <a:t>Luxury}</a:t>
              </a:r>
            </a:p>
          </p:txBody>
        </p:sp>
        <p:sp>
          <p:nvSpPr>
            <p:cNvPr id="135186" name="Text Box 17"/>
            <p:cNvSpPr txBox="1">
              <a:spLocks noChangeArrowheads="1"/>
            </p:cNvSpPr>
            <p:nvPr/>
          </p:nvSpPr>
          <p:spPr bwMode="auto">
            <a:xfrm>
              <a:off x="4714" y="3456"/>
              <a:ext cx="572" cy="212"/>
            </a:xfrm>
            <a:prstGeom prst="rect">
              <a:avLst/>
            </a:prstGeom>
            <a:gr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defRPr/>
              </a:pPr>
              <a:r>
                <a:rPr lang="en-US" sz="1600"/>
                <a:t>{Sports}</a:t>
              </a:r>
            </a:p>
          </p:txBody>
        </p:sp>
      </p:grpSp>
      <p:grpSp>
        <p:nvGrpSpPr>
          <p:cNvPr id="135175" name="Group 18"/>
          <p:cNvGrpSpPr>
            <a:grpSpLocks/>
          </p:cNvGrpSpPr>
          <p:nvPr/>
        </p:nvGrpSpPr>
        <p:grpSpPr bwMode="auto">
          <a:xfrm>
            <a:off x="2438401" y="4876800"/>
            <a:ext cx="2905125" cy="914400"/>
            <a:chOff x="768" y="3216"/>
            <a:chExt cx="1830" cy="576"/>
          </a:xfrm>
          <a:solidFill>
            <a:schemeClr val="bg2">
              <a:lumMod val="50000"/>
            </a:schemeClr>
          </a:solidFill>
        </p:grpSpPr>
        <p:sp>
          <p:nvSpPr>
            <p:cNvPr id="135177" name="Oval 19"/>
            <p:cNvSpPr>
              <a:spLocks noChangeArrowheads="1"/>
            </p:cNvSpPr>
            <p:nvPr/>
          </p:nvSpPr>
          <p:spPr bwMode="auto">
            <a:xfrm>
              <a:off x="1494" y="3216"/>
              <a:ext cx="576" cy="288"/>
            </a:xfrm>
            <a:prstGeom prst="ellipse">
              <a:avLst/>
            </a:prstGeom>
            <a:grp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solidFill>
                    <a:schemeClr val="bg2"/>
                  </a:solidFill>
                  <a:latin typeface="Times New Roman" pitchFamily="18" charset="0"/>
                </a:rPr>
                <a:t>CarType</a:t>
              </a:r>
            </a:p>
          </p:txBody>
        </p:sp>
        <p:sp>
          <p:nvSpPr>
            <p:cNvPr id="135178" name="Line 20"/>
            <p:cNvSpPr>
              <a:spLocks noChangeShapeType="1"/>
            </p:cNvSpPr>
            <p:nvPr/>
          </p:nvSpPr>
          <p:spPr bwMode="auto">
            <a:xfrm flipH="1">
              <a:off x="1254" y="3504"/>
              <a:ext cx="528" cy="240"/>
            </a:xfrm>
            <a:prstGeom prst="line">
              <a:avLst/>
            </a:prstGeom>
            <a:grp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a:latin typeface="Arial" charset="0"/>
              </a:endParaRPr>
            </a:p>
          </p:txBody>
        </p:sp>
        <p:sp>
          <p:nvSpPr>
            <p:cNvPr id="135179" name="Line 21"/>
            <p:cNvSpPr>
              <a:spLocks noChangeShapeType="1"/>
            </p:cNvSpPr>
            <p:nvPr/>
          </p:nvSpPr>
          <p:spPr bwMode="auto">
            <a:xfrm>
              <a:off x="1782" y="3504"/>
              <a:ext cx="480" cy="288"/>
            </a:xfrm>
            <a:prstGeom prst="line">
              <a:avLst/>
            </a:prstGeom>
            <a:grp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a:latin typeface="Arial" charset="0"/>
              </a:endParaRPr>
            </a:p>
          </p:txBody>
        </p:sp>
        <p:sp>
          <p:nvSpPr>
            <p:cNvPr id="135180" name="Text Box 22"/>
            <p:cNvSpPr txBox="1">
              <a:spLocks noChangeArrowheads="1"/>
            </p:cNvSpPr>
            <p:nvPr/>
          </p:nvSpPr>
          <p:spPr bwMode="auto">
            <a:xfrm>
              <a:off x="768" y="3360"/>
              <a:ext cx="594" cy="366"/>
            </a:xfrm>
            <a:prstGeom prst="rect">
              <a:avLst/>
            </a:prstGeom>
            <a:gr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defRPr/>
              </a:pPr>
              <a:r>
                <a:rPr lang="en-US" sz="1600"/>
                <a:t>{Sports, Luxury}</a:t>
              </a:r>
            </a:p>
          </p:txBody>
        </p:sp>
        <p:sp>
          <p:nvSpPr>
            <p:cNvPr id="135181" name="Text Box 23"/>
            <p:cNvSpPr txBox="1">
              <a:spLocks noChangeArrowheads="1"/>
            </p:cNvSpPr>
            <p:nvPr/>
          </p:nvSpPr>
          <p:spPr bwMode="auto">
            <a:xfrm>
              <a:off x="2020" y="3456"/>
              <a:ext cx="578" cy="212"/>
            </a:xfrm>
            <a:prstGeom prst="rect">
              <a:avLst/>
            </a:prstGeom>
            <a:gr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defRPr/>
              </a:pPr>
              <a:r>
                <a:rPr lang="en-US" sz="1600"/>
                <a:t>{Family}</a:t>
              </a:r>
            </a:p>
          </p:txBody>
        </p:sp>
      </p:grpSp>
      <p:sp>
        <p:nvSpPr>
          <p:cNvPr id="144392" name="Text Box 24"/>
          <p:cNvSpPr txBox="1">
            <a:spLocks noChangeArrowheads="1"/>
          </p:cNvSpPr>
          <p:nvPr/>
        </p:nvSpPr>
        <p:spPr bwMode="auto">
          <a:xfrm>
            <a:off x="5715001" y="5105400"/>
            <a:ext cx="608013"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atin typeface="Times New Roman" panose="02020603050405020304" pitchFamily="18" charset="0"/>
              </a:rPr>
              <a:t>OR</a:t>
            </a:r>
          </a:p>
        </p:txBody>
      </p:sp>
    </p:spTree>
    <p:extLst>
      <p:ext uri="{BB962C8B-B14F-4D97-AF65-F5344CB8AC3E}">
        <p14:creationId xmlns:p14="http://schemas.microsoft.com/office/powerpoint/2010/main" val="101576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564</TotalTime>
  <Words>1404</Words>
  <Application>Microsoft Macintosh PowerPoint</Application>
  <PresentationFormat>Widescreen</PresentationFormat>
  <Paragraphs>179</Paragraphs>
  <Slides>36</Slides>
  <Notes>0</Notes>
  <HiddenSlides>7</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36</vt:i4>
      </vt:variant>
    </vt:vector>
  </HeadingPairs>
  <TitlesOfParts>
    <vt:vector size="45" baseType="lpstr">
      <vt:lpstr>Arial</vt:lpstr>
      <vt:lpstr>Calibri</vt:lpstr>
      <vt:lpstr>Calibri Light</vt:lpstr>
      <vt:lpstr>Lora</vt:lpstr>
      <vt:lpstr>Monotype Sorts</vt:lpstr>
      <vt:lpstr>Times New Roman</vt:lpstr>
      <vt:lpstr>Office Theme</vt:lpstr>
      <vt:lpstr>Document</vt:lpstr>
      <vt:lpstr>Equation</vt:lpstr>
      <vt:lpstr>Decision Tree Classifiers</vt:lpstr>
      <vt:lpstr>Decision Tree Classifiers (DCT)</vt:lpstr>
      <vt:lpstr>A Simple DTC Example</vt:lpstr>
      <vt:lpstr>Another Example of a Decision Tree</vt:lpstr>
      <vt:lpstr>Building Decision Trees aka DT Induction</vt:lpstr>
      <vt:lpstr>Decision Tree Induction</vt:lpstr>
      <vt:lpstr>Tree Induction</vt:lpstr>
      <vt:lpstr>How to Specify A Test (Splitting) Condition?</vt:lpstr>
      <vt:lpstr>Splitting Based on Nominal Attributes</vt:lpstr>
      <vt:lpstr>Splitting Based on Ordinal Attributes</vt:lpstr>
      <vt:lpstr>Splitting Based on Continuous Attributes</vt:lpstr>
      <vt:lpstr>A Simple Example of Tree Building</vt:lpstr>
      <vt:lpstr>Which attribute to select?</vt:lpstr>
      <vt:lpstr>Measuring Split Quality</vt:lpstr>
      <vt:lpstr>A Measure of Purity: Information Gain</vt:lpstr>
      <vt:lpstr>Information Gain</vt:lpstr>
      <vt:lpstr>Calculating Information Gain for the Play/No-Play Example</vt:lpstr>
      <vt:lpstr>Information Gains Based on Different Splits</vt:lpstr>
      <vt:lpstr>PowerPoint Presentation</vt:lpstr>
      <vt:lpstr>Final Decision Tree</vt:lpstr>
      <vt:lpstr>Finding Splits on Numerical Attributes</vt:lpstr>
      <vt:lpstr>Entropy Measure for Splits’ Quality: An Example with Continuous Attributes</vt:lpstr>
      <vt:lpstr>GINI Measure of Impurity</vt:lpstr>
      <vt:lpstr>GINI Measure of Impurity</vt:lpstr>
      <vt:lpstr>Stopping Criteria for Tree Induction</vt:lpstr>
      <vt:lpstr>Pruning for Right Size Tree</vt:lpstr>
      <vt:lpstr>DT Classification Example</vt:lpstr>
      <vt:lpstr>PowerPoint Presentation</vt:lpstr>
      <vt:lpstr>PowerPoint Presentation</vt:lpstr>
      <vt:lpstr>PowerPoint Presentation</vt:lpstr>
      <vt:lpstr>PowerPoint Presentation</vt:lpstr>
      <vt:lpstr>PowerPoint Presentation</vt:lpstr>
      <vt:lpstr>Multifeature Splits</vt:lpstr>
      <vt:lpstr>DTC Strengths</vt:lpstr>
      <vt:lpstr>DTC Weaknesses</vt:lpstr>
      <vt:lpstr>Summary of Classifier Building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 Classifiers</dc:title>
  <dc:creator>Ishwar Sethi</dc:creator>
  <cp:lastModifiedBy>Ishwar Sethi</cp:lastModifiedBy>
  <cp:revision>22</cp:revision>
  <dcterms:created xsi:type="dcterms:W3CDTF">2020-09-28T19:47:59Z</dcterms:created>
  <dcterms:modified xsi:type="dcterms:W3CDTF">2022-06-27T15:45:05Z</dcterms:modified>
</cp:coreProperties>
</file>