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8418EA-3784-4CF9-A78A-9F11A80A2D2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67CF1E6-C90E-4EFF-8F3C-108858EFD4E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6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18EA-3784-4CF9-A78A-9F11A80A2D2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F1E6-C90E-4EFF-8F3C-108858EF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18EA-3784-4CF9-A78A-9F11A80A2D2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F1E6-C90E-4EFF-8F3C-108858EF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7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18EA-3784-4CF9-A78A-9F11A80A2D2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F1E6-C90E-4EFF-8F3C-108858EF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8418EA-3784-4CF9-A78A-9F11A80A2D2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67CF1E6-C90E-4EFF-8F3C-108858EFD4E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65123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18EA-3784-4CF9-A78A-9F11A80A2D2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F1E6-C90E-4EFF-8F3C-108858EF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9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18EA-3784-4CF9-A78A-9F11A80A2D2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F1E6-C90E-4EFF-8F3C-108858EF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20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18EA-3784-4CF9-A78A-9F11A80A2D2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F1E6-C90E-4EFF-8F3C-108858EF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418EA-3784-4CF9-A78A-9F11A80A2D2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F1E6-C90E-4EFF-8F3C-108858EF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1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28418EA-3784-4CF9-A78A-9F11A80A2D2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67CF1E6-C90E-4EFF-8F3C-108858EFD4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1799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28418EA-3784-4CF9-A78A-9F11A80A2D2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67CF1E6-C90E-4EFF-8F3C-108858EF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2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8418EA-3784-4CF9-A78A-9F11A80A2D2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7CF1E6-C90E-4EFF-8F3C-108858EFD4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45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80EA-5071-4122-9162-C19C1FDD6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stitch in time adds new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D78DB-054D-40F7-932E-CABEB48FC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 Abishek Ganesh</a:t>
            </a:r>
          </a:p>
          <a:p>
            <a:pPr algn="r"/>
            <a:r>
              <a:rPr lang="en-US" dirty="0"/>
              <a:t>Under Kay </a:t>
            </a:r>
            <a:r>
              <a:rPr lang="en-US" dirty="0" err="1"/>
              <a:t>Yut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30991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84AA-7932-4429-AE45-5E92290D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CF14-8A87-4EAB-988C-29E7C8F0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Incident data; Describes the number of incident that occurs for a particular Customer.</a:t>
            </a:r>
          </a:p>
          <a:p>
            <a:r>
              <a:rPr lang="en-US" dirty="0"/>
              <a:t>No of Rows: 54448</a:t>
            </a:r>
          </a:p>
          <a:p>
            <a:r>
              <a:rPr lang="en-US" dirty="0"/>
              <a:t>Columns: Calendar Year Month, #Cases, No of Escalation, No of parts used, No of response missed, NO of single Visit Missed, SAID   </a:t>
            </a:r>
          </a:p>
          <a:p>
            <a:r>
              <a:rPr lang="en-US" dirty="0"/>
              <a:t>Conversion Data: Describes the number of customers who extended the contacts.</a:t>
            </a:r>
          </a:p>
          <a:p>
            <a:r>
              <a:rPr lang="en-US"/>
              <a:t>Row used: </a:t>
            </a:r>
            <a:r>
              <a:rPr lang="en-US" dirty="0"/>
              <a:t>Renewal Date, SAID, Status </a:t>
            </a:r>
          </a:p>
          <a:p>
            <a:r>
              <a:rPr lang="en-US" dirty="0"/>
              <a:t>No of Rows: 16066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4F2F-850D-4F50-848F-2A0177FD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E7B7-0118-4CBE-89BD-C096005DE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Incident File: Made sure that that each SAID and Year Month are unique. </a:t>
            </a:r>
          </a:p>
          <a:p>
            <a:r>
              <a:rPr lang="en-US" dirty="0"/>
              <a:t>Conversion File: </a:t>
            </a:r>
          </a:p>
          <a:p>
            <a:r>
              <a:rPr lang="en-US" dirty="0"/>
              <a:t>Multiple SAID Renewals we changed to only the most recent conversions.</a:t>
            </a:r>
          </a:p>
          <a:p>
            <a:r>
              <a:rPr lang="en-US" dirty="0"/>
              <a:t>Removed Null Values</a:t>
            </a:r>
          </a:p>
          <a:p>
            <a:r>
              <a:rPr lang="en-US" dirty="0"/>
              <a:t>Merged Incident and Conversion file to one file and removed the null values.</a:t>
            </a:r>
          </a:p>
          <a:p>
            <a:r>
              <a:rPr lang="en-US" dirty="0"/>
              <a:t>Final Data Count: 50684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7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2EAD-5764-49FF-9389-4CA8F7CD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3070F0-433F-4A6D-8104-94C097595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440371"/>
              </p:ext>
            </p:extLst>
          </p:nvPr>
        </p:nvGraphicFramePr>
        <p:xfrm>
          <a:off x="765175" y="920750"/>
          <a:ext cx="6157916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479">
                  <a:extLst>
                    <a:ext uri="{9D8B030D-6E8A-4147-A177-3AD203B41FA5}">
                      <a16:colId xmlns:a16="http://schemas.microsoft.com/office/drawing/2014/main" val="2070796144"/>
                    </a:ext>
                  </a:extLst>
                </a:gridCol>
                <a:gridCol w="1539479">
                  <a:extLst>
                    <a:ext uri="{9D8B030D-6E8A-4147-A177-3AD203B41FA5}">
                      <a16:colId xmlns:a16="http://schemas.microsoft.com/office/drawing/2014/main" val="2172442295"/>
                    </a:ext>
                  </a:extLst>
                </a:gridCol>
                <a:gridCol w="1539479">
                  <a:extLst>
                    <a:ext uri="{9D8B030D-6E8A-4147-A177-3AD203B41FA5}">
                      <a16:colId xmlns:a16="http://schemas.microsoft.com/office/drawing/2014/main" val="4249975898"/>
                    </a:ext>
                  </a:extLst>
                </a:gridCol>
                <a:gridCol w="1539479">
                  <a:extLst>
                    <a:ext uri="{9D8B030D-6E8A-4147-A177-3AD203B41FA5}">
                      <a16:colId xmlns:a16="http://schemas.microsoft.com/office/drawing/2014/main" val="54714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Coeff</a:t>
                      </a:r>
                      <a:endParaRPr lang="en-US" dirty="0"/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</a:p>
                  </a:txBody>
                  <a:tcPr marL="53547" marR="53547"/>
                </a:tc>
                <a:extLst>
                  <a:ext uri="{0D108BD9-81ED-4DB2-BD59-A6C34878D82A}">
                    <a16:rowId xmlns:a16="http://schemas.microsoft.com/office/drawing/2014/main" val="157312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-1.91668601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Selected</a:t>
                      </a:r>
                    </a:p>
                  </a:txBody>
                  <a:tcPr marL="53547" marR="53547"/>
                </a:tc>
                <a:extLst>
                  <a:ext uri="{0D108BD9-81ED-4DB2-BD59-A6C34878D82A}">
                    <a16:rowId xmlns:a16="http://schemas.microsoft.com/office/drawing/2014/main" val="335570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0.02458774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3547" marR="53547"/>
                </a:tc>
                <a:extLst>
                  <a:ext uri="{0D108BD9-81ED-4DB2-BD59-A6C34878D82A}">
                    <a16:rowId xmlns:a16="http://schemas.microsoft.com/office/drawing/2014/main" val="281097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0.32412297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0.0104836535285915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Selected</a:t>
                      </a:r>
                    </a:p>
                  </a:txBody>
                  <a:tcPr marL="53547" marR="53547"/>
                </a:tc>
                <a:extLst>
                  <a:ext uri="{0D108BD9-81ED-4DB2-BD59-A6C34878D82A}">
                    <a16:rowId xmlns:a16="http://schemas.microsoft.com/office/drawing/2014/main" val="1103338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of Escalation (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)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-6.13528418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selected</a:t>
                      </a:r>
                    </a:p>
                  </a:txBody>
                  <a:tcPr marL="53547" marR="53547"/>
                </a:tc>
                <a:extLst>
                  <a:ext uri="{0D108BD9-81ED-4DB2-BD59-A6C34878D82A}">
                    <a16:rowId xmlns:a16="http://schemas.microsoft.com/office/drawing/2014/main" val="422506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single visit missed (</a:t>
                      </a:r>
                      <a:r>
                        <a:rPr lang="en-US" dirty="0" err="1"/>
                        <a:t>gv</a:t>
                      </a:r>
                      <a:r>
                        <a:rPr lang="en-US" dirty="0"/>
                        <a:t>)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12.91777872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0.233741487937478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3547" marR="53547"/>
                </a:tc>
                <a:extLst>
                  <a:ext uri="{0D108BD9-81ED-4DB2-BD59-A6C34878D82A}">
                    <a16:rowId xmlns:a16="http://schemas.microsoft.com/office/drawing/2014/main" val="147501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response missed (gm)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3.33534501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0.106212914810881</a:t>
                      </a:r>
                    </a:p>
                  </a:txBody>
                  <a:tcPr marL="53547" marR="5354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3547" marR="53547"/>
                </a:tc>
                <a:extLst>
                  <a:ext uri="{0D108BD9-81ED-4DB2-BD59-A6C34878D82A}">
                    <a16:rowId xmlns:a16="http://schemas.microsoft.com/office/drawing/2014/main" val="2086044698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03C01-BFF1-4340-AF3F-49A948F58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Full Model: </a:t>
            </a:r>
          </a:p>
          <a:p>
            <a:r>
              <a:rPr lang="en-US" dirty="0"/>
              <a:t>Y = Sum(-</a:t>
            </a:r>
            <a:r>
              <a:rPr lang="en-US" dirty="0" err="1"/>
              <a:t>exp</a:t>
            </a:r>
            <a:r>
              <a:rPr lang="en-US" dirty="0"/>
              <a:t>(beta*(</a:t>
            </a:r>
            <a:r>
              <a:rPr lang="en-US" dirty="0" err="1"/>
              <a:t>tcp</a:t>
            </a:r>
            <a:r>
              <a:rPr lang="en-US" dirty="0"/>
              <a:t>-t)) log(1+cit) [1+ </a:t>
            </a:r>
            <a:r>
              <a:rPr lang="en-US" dirty="0" err="1"/>
              <a:t>ge</a:t>
            </a:r>
            <a:r>
              <a:rPr lang="en-US" dirty="0"/>
              <a:t>*(1+log(Escalation)+</a:t>
            </a:r>
            <a:r>
              <a:rPr lang="en-US" dirty="0" err="1"/>
              <a:t>gv</a:t>
            </a:r>
            <a:r>
              <a:rPr lang="en-US" dirty="0"/>
              <a:t>*log(1+visit_missed)) +gm*log(1+response_missed))]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Selected Model: </a:t>
            </a:r>
          </a:p>
          <a:p>
            <a:r>
              <a:rPr lang="en-US" dirty="0"/>
              <a:t>Y = Sum(-</a:t>
            </a:r>
            <a:r>
              <a:rPr lang="en-US" dirty="0" err="1"/>
              <a:t>exp</a:t>
            </a:r>
            <a:r>
              <a:rPr lang="en-US" dirty="0"/>
              <a:t>(beta*(</a:t>
            </a:r>
            <a:r>
              <a:rPr lang="en-US" dirty="0" err="1"/>
              <a:t>tcp</a:t>
            </a:r>
            <a:r>
              <a:rPr lang="en-US" dirty="0"/>
              <a:t>-t)) log(1+cit) [1+ </a:t>
            </a:r>
            <a:r>
              <a:rPr lang="en-US" dirty="0" err="1"/>
              <a:t>ge</a:t>
            </a:r>
            <a:r>
              <a:rPr lang="en-US" dirty="0"/>
              <a:t>*(1+log(Escalation)+</a:t>
            </a:r>
            <a:r>
              <a:rPr lang="en-US" dirty="0" err="1"/>
              <a:t>gv</a:t>
            </a:r>
            <a:r>
              <a:rPr lang="en-US" dirty="0"/>
              <a:t>)] 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8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00D542-4477-43B0-972C-4AE42728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 and Suggestion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1E859A-0CD9-4111-B7EC-1300F8E6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conversion of a customer probability on time between the incident and escalations. </a:t>
            </a:r>
          </a:p>
          <a:p>
            <a:endParaRPr lang="en-US" dirty="0"/>
          </a:p>
          <a:p>
            <a:r>
              <a:rPr lang="en-US" dirty="0"/>
              <a:t>Using this model, We can tag various customers based on priority to help the sales team better target the customer. </a:t>
            </a:r>
          </a:p>
          <a:p>
            <a:pPr lvl="1"/>
            <a:r>
              <a:rPr lang="en-US" dirty="0"/>
              <a:t>Label customers based on incidence and escalation for targeted advertising.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4246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1061</TotalTime>
  <Words>326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A stitch in time adds new customers</vt:lpstr>
      <vt:lpstr>Data</vt:lpstr>
      <vt:lpstr>Data Cleaning</vt:lpstr>
      <vt:lpstr>Model</vt:lpstr>
      <vt:lpstr>Inferences and Suggestion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stich in time adds new customers</dc:title>
  <dc:creator>Ganesh, Abishek</dc:creator>
  <cp:lastModifiedBy>Ganesh, Abishek</cp:lastModifiedBy>
  <cp:revision>26</cp:revision>
  <dcterms:created xsi:type="dcterms:W3CDTF">2017-12-12T13:20:13Z</dcterms:created>
  <dcterms:modified xsi:type="dcterms:W3CDTF">2018-04-13T17:50:39Z</dcterms:modified>
</cp:coreProperties>
</file>