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00B8-BF23-474D-90E3-E52A517FA9E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18D5-AB4D-4285-9615-F96B97F7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48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00B8-BF23-474D-90E3-E52A517FA9E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18D5-AB4D-4285-9615-F96B97F7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4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00B8-BF23-474D-90E3-E52A517FA9E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18D5-AB4D-4285-9615-F96B97F7F36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82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00B8-BF23-474D-90E3-E52A517FA9E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18D5-AB4D-4285-9615-F96B97F7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00B8-BF23-474D-90E3-E52A517FA9E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18D5-AB4D-4285-9615-F96B97F7F3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389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00B8-BF23-474D-90E3-E52A517FA9E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18D5-AB4D-4285-9615-F96B97F7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14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00B8-BF23-474D-90E3-E52A517FA9E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18D5-AB4D-4285-9615-F96B97F7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00B8-BF23-474D-90E3-E52A517FA9E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18D5-AB4D-4285-9615-F96B97F7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49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00B8-BF23-474D-90E3-E52A517FA9E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18D5-AB4D-4285-9615-F96B97F7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4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00B8-BF23-474D-90E3-E52A517FA9E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18D5-AB4D-4285-9615-F96B97F7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36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00B8-BF23-474D-90E3-E52A517FA9E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18D5-AB4D-4285-9615-F96B97F7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6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00B8-BF23-474D-90E3-E52A517FA9E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18D5-AB4D-4285-9615-F96B97F7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7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00B8-BF23-474D-90E3-E52A517FA9E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18D5-AB4D-4285-9615-F96B97F7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00B8-BF23-474D-90E3-E52A517FA9E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18D5-AB4D-4285-9615-F96B97F7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00B8-BF23-474D-90E3-E52A517FA9E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18D5-AB4D-4285-9615-F96B97F7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00B8-BF23-474D-90E3-E52A517FA9E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18D5-AB4D-4285-9615-F96B97F7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1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500B8-BF23-474D-90E3-E52A517FA9E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2D18D5-AB4D-4285-9615-F96B97F7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048C-BEDC-4994-A9A6-CEFED07C6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Project 1: 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47A7B-C686-4214-9DD6-E7C891917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-Abishek Ganesh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Under </a:t>
            </a:r>
            <a:r>
              <a:rPr lang="en-US" dirty="0" err="1"/>
              <a:t>Dr</a:t>
            </a:r>
            <a:r>
              <a:rPr lang="en-US" dirty="0"/>
              <a:t> Kay </a:t>
            </a:r>
            <a:r>
              <a:rPr lang="en-US" dirty="0" err="1"/>
              <a:t>Yut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237668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9A5D-E904-458E-8EE0-5EC18647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ACA728-94F8-4013-91D1-023E9FA9712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8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Dataset: Project1.11.csv</a:t>
            </a:r>
          </a:p>
          <a:p>
            <a:r>
              <a:rPr lang="en-US" dirty="0"/>
              <a:t>Data Summary: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A748F-91B0-451F-AAE6-9296372A18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10" y="3013563"/>
            <a:ext cx="4349115" cy="2687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130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86391A8-FC71-4FE0-833E-13C3F3EA5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58" y="346884"/>
            <a:ext cx="8174673" cy="6100667"/>
          </a:xfrm>
        </p:spPr>
      </p:pic>
    </p:spTree>
    <p:extLst>
      <p:ext uri="{BB962C8B-B14F-4D97-AF65-F5344CB8AC3E}">
        <p14:creationId xmlns:p14="http://schemas.microsoft.com/office/powerpoint/2010/main" val="359782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901C-70D0-4CA1-B8D8-2C804AD7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&amp; P Values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097A92-91F2-400F-BF4A-5393AE7A3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771781"/>
              </p:ext>
            </p:extLst>
          </p:nvPr>
        </p:nvGraphicFramePr>
        <p:xfrm>
          <a:off x="409075" y="3470446"/>
          <a:ext cx="11373849" cy="25251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96617">
                  <a:extLst>
                    <a:ext uri="{9D8B030D-6E8A-4147-A177-3AD203B41FA5}">
                      <a16:colId xmlns:a16="http://schemas.microsoft.com/office/drawing/2014/main" val="1985330349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1342959461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066325400"/>
                    </a:ext>
                  </a:extLst>
                </a:gridCol>
                <a:gridCol w="1225118">
                  <a:extLst>
                    <a:ext uri="{9D8B030D-6E8A-4147-A177-3AD203B41FA5}">
                      <a16:colId xmlns:a16="http://schemas.microsoft.com/office/drawing/2014/main" val="204171694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2242858834"/>
                    </a:ext>
                  </a:extLst>
                </a:gridCol>
                <a:gridCol w="1420428">
                  <a:extLst>
                    <a:ext uri="{9D8B030D-6E8A-4147-A177-3AD203B41FA5}">
                      <a16:colId xmlns:a16="http://schemas.microsoft.com/office/drawing/2014/main" val="3940716855"/>
                    </a:ext>
                  </a:extLst>
                </a:gridCol>
                <a:gridCol w="1677879">
                  <a:extLst>
                    <a:ext uri="{9D8B030D-6E8A-4147-A177-3AD203B41FA5}">
                      <a16:colId xmlns:a16="http://schemas.microsoft.com/office/drawing/2014/main" val="448401000"/>
                    </a:ext>
                  </a:extLst>
                </a:gridCol>
                <a:gridCol w="958789">
                  <a:extLst>
                    <a:ext uri="{9D8B030D-6E8A-4147-A177-3AD203B41FA5}">
                      <a16:colId xmlns:a16="http://schemas.microsoft.com/office/drawing/2014/main" val="1012984034"/>
                    </a:ext>
                  </a:extLst>
                </a:gridCol>
                <a:gridCol w="979966">
                  <a:extLst>
                    <a:ext uri="{9D8B030D-6E8A-4147-A177-3AD203B41FA5}">
                      <a16:colId xmlns:a16="http://schemas.microsoft.com/office/drawing/2014/main" val="978710508"/>
                    </a:ext>
                  </a:extLst>
                </a:gridCol>
              </a:tblGrid>
              <a:tr h="488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B0</a:t>
                      </a:r>
                    </a:p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(Intercept)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B1</a:t>
                      </a:r>
                    </a:p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(rebate)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B2</a:t>
                      </a:r>
                    </a:p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(</a:t>
                      </a:r>
                      <a:r>
                        <a:rPr lang="en-US" sz="2000" u="none" strike="noStrike" dirty="0" err="1">
                          <a:effectLst/>
                        </a:rPr>
                        <a:t>adspent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B3</a:t>
                      </a:r>
                    </a:p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(</a:t>
                      </a:r>
                      <a:r>
                        <a:rPr lang="en-US" sz="2000" u="none" strike="noStrike" dirty="0" err="1">
                          <a:effectLst/>
                        </a:rPr>
                        <a:t>xmas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B4</a:t>
                      </a:r>
                    </a:p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(rebate*</a:t>
                      </a:r>
                      <a:r>
                        <a:rPr lang="en-US" sz="2000" u="none" strike="noStrike" dirty="0" err="1">
                          <a:effectLst/>
                        </a:rPr>
                        <a:t>adspent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B5</a:t>
                      </a:r>
                    </a:p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(</a:t>
                      </a:r>
                      <a:r>
                        <a:rPr lang="en-US" sz="2000" u="none" strike="noStrike" dirty="0" err="1">
                          <a:effectLst/>
                        </a:rPr>
                        <a:t>adspend</a:t>
                      </a:r>
                      <a:r>
                        <a:rPr lang="en-US" sz="2000" u="none" strike="noStrike" dirty="0">
                          <a:effectLst/>
                        </a:rPr>
                        <a:t>*</a:t>
                      </a:r>
                      <a:r>
                        <a:rPr lang="en-US" sz="2000" u="none" strike="noStrike" dirty="0" err="1">
                          <a:effectLst/>
                        </a:rPr>
                        <a:t>xmas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B6</a:t>
                      </a:r>
                    </a:p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(rebate*</a:t>
                      </a:r>
                      <a:r>
                        <a:rPr lang="en-US" sz="2000" u="none" strike="noStrike" dirty="0" err="1">
                          <a:effectLst/>
                        </a:rPr>
                        <a:t>xmas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6426818"/>
                  </a:ext>
                </a:extLst>
              </a:tr>
              <a:tr h="1113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312.1931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-13.4404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43.1998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-113.0556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-0.0223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-35.8796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0.02091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0.01673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6712729"/>
                  </a:ext>
                </a:extLst>
              </a:tr>
              <a:tr h="488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0.45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582622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061A01-D1FE-457A-BDD6-6862334AA98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8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Bootstrapped: 1000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7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05BB-9251-4728-97B5-9B084524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3F55-8EC4-46CB-BCAD-41D89E13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2400" dirty="0"/>
              <a:t>sales = 312.1931  -13.44039* ((1-e</a:t>
            </a:r>
            <a:r>
              <a:rPr lang="en-US" sz="2400" baseline="30000" dirty="0"/>
              <a:t> -</a:t>
            </a:r>
            <a:r>
              <a:rPr lang="en-US" sz="2400" dirty="0"/>
              <a:t> </a:t>
            </a:r>
            <a:r>
              <a:rPr lang="en-US" sz="2400" baseline="30000" dirty="0"/>
              <a:t>0.02091*rebate</a:t>
            </a:r>
            <a:r>
              <a:rPr lang="en-US" sz="2400" dirty="0"/>
              <a:t>)/ 0.02091) </a:t>
            </a:r>
          </a:p>
          <a:p>
            <a:pPr marL="0" indent="0" algn="ctr">
              <a:buNone/>
            </a:pPr>
            <a:r>
              <a:rPr lang="en-US" sz="2400" dirty="0"/>
              <a:t>+ 43.1998*((1-e</a:t>
            </a:r>
            <a:r>
              <a:rPr lang="en-US" sz="2400" baseline="30000" dirty="0"/>
              <a:t> -</a:t>
            </a:r>
            <a:r>
              <a:rPr lang="en-US" sz="2400" dirty="0"/>
              <a:t> </a:t>
            </a:r>
            <a:r>
              <a:rPr lang="en-US" sz="2400" baseline="30000" dirty="0"/>
              <a:t>0.01673*</a:t>
            </a:r>
            <a:r>
              <a:rPr lang="en-US" sz="2400" baseline="30000" dirty="0" err="1"/>
              <a:t>adspent</a:t>
            </a:r>
            <a:r>
              <a:rPr lang="en-US" sz="2400" dirty="0"/>
              <a:t>)/ 0.01673) -113.0556*</a:t>
            </a:r>
            <a:r>
              <a:rPr lang="en-US" sz="2400" dirty="0" err="1"/>
              <a:t>dxmas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r>
              <a:rPr lang="en-US" sz="2400" dirty="0"/>
              <a:t>+ 0.0069*rebate*</a:t>
            </a:r>
            <a:r>
              <a:rPr lang="en-US" sz="2400" dirty="0" err="1"/>
              <a:t>adspent</a:t>
            </a:r>
            <a:r>
              <a:rPr lang="en-US" sz="2400" dirty="0"/>
              <a:t> - 0.0223*</a:t>
            </a:r>
            <a:r>
              <a:rPr lang="en-US" sz="2400" dirty="0" err="1"/>
              <a:t>adspent</a:t>
            </a:r>
            <a:r>
              <a:rPr lang="en-US" sz="2400" dirty="0"/>
              <a:t>*</a:t>
            </a:r>
            <a:r>
              <a:rPr lang="en-US" sz="2400" dirty="0" err="1"/>
              <a:t>dxmas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r>
              <a:rPr lang="en-US" sz="2400" dirty="0"/>
              <a:t>-35.8796*rebate*</a:t>
            </a:r>
            <a:r>
              <a:rPr lang="en-US" sz="2400" dirty="0" err="1"/>
              <a:t>xmas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9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15F3-95EB-47E6-880F-035E3FAA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67D7-CA58-47FE-8552-D283A53B6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782119" cy="26841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sales = 312.1931  -13.44039* ((1-e</a:t>
            </a:r>
            <a:r>
              <a:rPr lang="en-US" sz="2800" baseline="30000" dirty="0"/>
              <a:t> -</a:t>
            </a:r>
            <a:r>
              <a:rPr lang="en-US" sz="2800" dirty="0"/>
              <a:t> </a:t>
            </a:r>
            <a:r>
              <a:rPr lang="en-US" sz="2800" baseline="30000" dirty="0"/>
              <a:t>0.02091*rebate</a:t>
            </a:r>
            <a:r>
              <a:rPr lang="en-US" sz="2800" dirty="0"/>
              <a:t>)/ 0.02091) </a:t>
            </a:r>
          </a:p>
          <a:p>
            <a:pPr marL="0" indent="0" algn="ctr">
              <a:buNone/>
            </a:pPr>
            <a:r>
              <a:rPr lang="en-US" sz="2800" dirty="0"/>
              <a:t>+ 43.1998*((1-e</a:t>
            </a:r>
            <a:r>
              <a:rPr lang="en-US" sz="2800" baseline="30000" dirty="0"/>
              <a:t> -</a:t>
            </a:r>
            <a:r>
              <a:rPr lang="en-US" sz="2800" dirty="0"/>
              <a:t> </a:t>
            </a:r>
            <a:r>
              <a:rPr lang="en-US" sz="2800" baseline="30000" dirty="0"/>
              <a:t>0.01673*</a:t>
            </a:r>
            <a:r>
              <a:rPr lang="en-US" sz="2800" baseline="30000" dirty="0" err="1"/>
              <a:t>adspent</a:t>
            </a:r>
            <a:r>
              <a:rPr lang="en-US" sz="2800" dirty="0"/>
              <a:t>)/ 0.01673) -113.0556*</a:t>
            </a:r>
            <a:r>
              <a:rPr lang="en-US" sz="2800" dirty="0" err="1"/>
              <a:t>dxmas</a:t>
            </a:r>
            <a:r>
              <a:rPr lang="en-US" sz="2800" dirty="0"/>
              <a:t> </a:t>
            </a:r>
          </a:p>
          <a:p>
            <a:pPr marL="0" indent="0" algn="ctr">
              <a:buNone/>
            </a:pPr>
            <a:r>
              <a:rPr lang="en-US" sz="2800" dirty="0"/>
              <a:t>- 0.0223*</a:t>
            </a:r>
            <a:r>
              <a:rPr lang="en-US" sz="2800" dirty="0" err="1"/>
              <a:t>adspent</a:t>
            </a:r>
            <a:r>
              <a:rPr lang="en-US" sz="2800" dirty="0"/>
              <a:t>*</a:t>
            </a:r>
            <a:r>
              <a:rPr lang="en-US" sz="2800" dirty="0" err="1"/>
              <a:t>dxmas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4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5810-7BB0-44FA-9413-92F4E1AE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333E-AC9C-4EA3-97FD-73C804C4B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are having a 43.2 dollars for every dollar we invest in advertising. </a:t>
            </a:r>
          </a:p>
          <a:p>
            <a:r>
              <a:rPr lang="en-US" dirty="0"/>
              <a:t>The sales is lower by 0.0223 for every dollar we invest in ad during </a:t>
            </a:r>
            <a:r>
              <a:rPr lang="en-US" dirty="0" err="1"/>
              <a:t>xmas</a:t>
            </a:r>
            <a:r>
              <a:rPr lang="en-US" dirty="0"/>
              <a:t>. But over all we have a positive sales.</a:t>
            </a:r>
          </a:p>
          <a:p>
            <a:r>
              <a:rPr lang="en-US" dirty="0"/>
              <a:t>Xmas days is negatively affecting or sales </a:t>
            </a:r>
            <a:r>
              <a:rPr lang="en-US" dirty="0" err="1"/>
              <a:t>ie</a:t>
            </a:r>
            <a:r>
              <a:rPr lang="en-US" dirty="0"/>
              <a:t>. The sales in not as high as the non-Xmas days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8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3A97-43E7-442D-987F-C36171E6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322F-A94B-4506-9804-9B0645B9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Investment in rebate is not yield a positive return as it negatively affecting the sales so we can reduce the investment in the rebate</a:t>
            </a:r>
          </a:p>
          <a:p>
            <a:r>
              <a:rPr lang="en-US" dirty="0"/>
              <a:t>We are having higher sales when its not a special day. This could be investigated further.</a:t>
            </a:r>
          </a:p>
          <a:p>
            <a:r>
              <a:rPr lang="en-US" dirty="0"/>
              <a:t>Consider having a different strategy during for </a:t>
            </a:r>
            <a:r>
              <a:rPr lang="en-US" dirty="0" err="1"/>
              <a:t>xmas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322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750</TotalTime>
  <Words>276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Lucida Console</vt:lpstr>
      <vt:lpstr>Trebuchet MS</vt:lpstr>
      <vt:lpstr>Wingdings 3</vt:lpstr>
      <vt:lpstr>Facet</vt:lpstr>
      <vt:lpstr>Project 1: Sales Data Analysis</vt:lpstr>
      <vt:lpstr>Data Description</vt:lpstr>
      <vt:lpstr>PowerPoint Presentation</vt:lpstr>
      <vt:lpstr>Beta &amp; P Values</vt:lpstr>
      <vt:lpstr>Full Model</vt:lpstr>
      <vt:lpstr>Selected Model</vt:lpstr>
      <vt:lpstr>Interpretation 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Ganesh, Abishek</dc:creator>
  <cp:lastModifiedBy>Ganesh, Abishek</cp:lastModifiedBy>
  <cp:revision>72</cp:revision>
  <dcterms:created xsi:type="dcterms:W3CDTF">2017-10-10T15:37:36Z</dcterms:created>
  <dcterms:modified xsi:type="dcterms:W3CDTF">2018-04-13T17:41:07Z</dcterms:modified>
</cp:coreProperties>
</file>