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3"/>
  </p:notes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Libre Franklin" charset="1" panose="00000500000000000000"/>
      <p:regular r:id="rId14"/>
    </p:embeddedFont>
    <p:embeddedFont>
      <p:font typeface="Libre Franklin Bold" charset="1" panose="00000800000000000000"/>
      <p:regular r:id="rId15"/>
    </p:embeddedFont>
    <p:embeddedFont>
      <p:font typeface="Libre Franklin Italics" charset="1" panose="00000500000000000000"/>
      <p:regular r:id="rId16"/>
    </p:embeddedFont>
    <p:embeddedFont>
      <p:font typeface="Libre Franklin Bold Italics" charset="1" panose="00000800000000000000"/>
      <p:regular r:id="rId17"/>
    </p:embeddedFont>
    <p:embeddedFont>
      <p:font typeface="Libre Franklin Thin" charset="1" panose="00000300000000000000"/>
      <p:regular r:id="rId18"/>
    </p:embeddedFont>
    <p:embeddedFont>
      <p:font typeface="Libre Franklin Thin Italics" charset="1" panose="00000300000000000000"/>
      <p:regular r:id="rId19"/>
    </p:embeddedFont>
    <p:embeddedFont>
      <p:font typeface="Libre Franklin Extra-Light" charset="1" panose="00000300000000000000"/>
      <p:regular r:id="rId20"/>
    </p:embeddedFont>
    <p:embeddedFont>
      <p:font typeface="Libre Franklin Extra-Light Italics" charset="1" panose="00000300000000000000"/>
      <p:regular r:id="rId21"/>
    </p:embeddedFont>
    <p:embeddedFont>
      <p:font typeface="Libre Franklin Light" charset="1" panose="00000400000000000000"/>
      <p:regular r:id="rId22"/>
    </p:embeddedFont>
    <p:embeddedFont>
      <p:font typeface="Libre Franklin Light Italics" charset="1" panose="00000400000000000000"/>
      <p:regular r:id="rId23"/>
    </p:embeddedFont>
    <p:embeddedFont>
      <p:font typeface="Libre Franklin Medium" charset="1" panose="00000600000000000000"/>
      <p:regular r:id="rId24"/>
    </p:embeddedFont>
    <p:embeddedFont>
      <p:font typeface="Libre Franklin Medium Italics" charset="1" panose="00000600000000000000"/>
      <p:regular r:id="rId25"/>
    </p:embeddedFont>
    <p:embeddedFont>
      <p:font typeface="Libre Franklin Semi-Bold" charset="1" panose="00000700000000000000"/>
      <p:regular r:id="rId26"/>
    </p:embeddedFont>
    <p:embeddedFont>
      <p:font typeface="Libre Franklin Semi-Bold Italics" charset="1" panose="00000700000000000000"/>
      <p:regular r:id="rId27"/>
    </p:embeddedFont>
    <p:embeddedFont>
      <p:font typeface="Libre Franklin Ultra-Bold" charset="1" panose="00000900000000000000"/>
      <p:regular r:id="rId28"/>
    </p:embeddedFont>
    <p:embeddedFont>
      <p:font typeface="Libre Franklin Ultra-Bold Italics" charset="1" panose="00000900000000000000"/>
      <p:regular r:id="rId29"/>
    </p:embeddedFont>
    <p:embeddedFont>
      <p:font typeface="Libre Franklin Heavy" charset="1" panose="00000A00000000000000"/>
      <p:regular r:id="rId30"/>
    </p:embeddedFont>
    <p:embeddedFont>
      <p:font typeface="Libre Franklin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notesMasters/notesMaster1.xml" Type="http://schemas.openxmlformats.org/officeDocument/2006/relationships/notesMaster"/><Relationship Id="rId44" Target="theme/theme2.xml" Type="http://schemas.openxmlformats.org/officeDocument/2006/relationships/theme"/><Relationship Id="rId45" Target="notesSlides/notesSlide1.xml" Type="http://schemas.openxmlformats.org/officeDocument/2006/relationships/notesSlide"/><Relationship Id="rId46" Target="notesSlides/notesSlide2.xml" Type="http://schemas.openxmlformats.org/officeDocument/2006/relationships/notesSlide"/><Relationship Id="rId47" Target="notesSlides/notesSlide3.xml" Type="http://schemas.openxmlformats.org/officeDocument/2006/relationships/notesSlide"/><Relationship Id="rId48" Target="notesSlides/notesSlide4.xml" Type="http://schemas.openxmlformats.org/officeDocument/2006/relationships/notesSlide"/><Relationship Id="rId49" Target="notesSlides/notesSlide5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6.xml" Type="http://schemas.openxmlformats.org/officeDocument/2006/relationships/notesSlide"/><Relationship Id="rId51" Target="notesSlides/notesSlide7.xml" Type="http://schemas.openxmlformats.org/officeDocument/2006/relationships/notesSlide"/><Relationship Id="rId52" Target="notesSlides/notesSlide8.xml" Type="http://schemas.openxmlformats.org/officeDocument/2006/relationships/notesSlide"/><Relationship Id="rId53" Target="notesSlides/notesSlide9.xml" Type="http://schemas.openxmlformats.org/officeDocument/2006/relationships/notesSlide"/><Relationship Id="rId54" Target="notesSlides/notesSlide10.xml" Type="http://schemas.openxmlformats.org/officeDocument/2006/relationships/notesSlide"/><Relationship Id="rId55" Target="notesSlides/notesSlide11.xml" Type="http://schemas.openxmlformats.org/officeDocument/2006/relationships/notes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130087" y="2673377"/>
            <a:ext cx="13533150" cy="1480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CADE4"/>
                </a:solidFill>
                <a:latin typeface="Arial Bold"/>
              </a:rPr>
              <a:t>KEYLOGGER AND SECURITY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403248" y="1501931"/>
            <a:ext cx="18907122" cy="8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1482AB"/>
                </a:solidFill>
                <a:latin typeface="Arial Bold"/>
              </a:rPr>
              <a:t>CAPSTONE 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90203" y="7123107"/>
            <a:ext cx="118348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482AB"/>
                </a:solidFill>
                <a:latin typeface="Arial Bold"/>
              </a:rPr>
              <a:t>Presented By: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482AB"/>
                </a:solidFill>
                <a:latin typeface="Arial Bold"/>
              </a:rPr>
              <a:t>Abishek kumar S - CARE College of Engineering-AI &amp; 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965584"/>
            <a:ext cx="16361574" cy="83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1CADE4"/>
                </a:solidFill>
                <a:latin typeface="Arial Bold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214" y="2221855"/>
            <a:ext cx="16361572" cy="6966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752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Libre Franklin Bold"/>
              </a:rPr>
              <a:t>List of sources, research papers, and case studies cited in the presentation for further reading and verification.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85986" y="4109302"/>
            <a:ext cx="13765266" cy="198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2060"/>
                </a:solidFill>
                <a:latin typeface="Arial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65784" y="797677"/>
            <a:ext cx="15590550" cy="198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2060"/>
                </a:solidFill>
                <a:latin typeface="Arial Bold"/>
              </a:rPr>
              <a:t>OUTLINE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8725" y="2378857"/>
            <a:ext cx="16345680" cy="786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 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Problem Statement </a:t>
            </a:r>
            <a:r>
              <a:rPr lang="en-US" sz="3000">
                <a:solidFill>
                  <a:srgbClr val="3F3F3F"/>
                </a:solidFill>
                <a:latin typeface="Arial"/>
              </a:rPr>
              <a:t>(Should not include solution)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Proposed System/Solution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System Development Approach </a:t>
            </a:r>
            <a:r>
              <a:rPr lang="en-US" sz="3000">
                <a:solidFill>
                  <a:srgbClr val="3F3F3F"/>
                </a:solidFill>
                <a:latin typeface="Arial"/>
              </a:rPr>
              <a:t>(Technology Used)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Algorithm &amp; Deployment 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Result (Output Image)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Conclusion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Future Scope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3F3F3F"/>
                </a:solidFill>
                <a:latin typeface="Arial Bold"/>
              </a:rPr>
              <a:t>References</a:t>
            </a:r>
          </a:p>
          <a:p>
            <a:pPr algn="l" marL="542925" indent="-271462" lvl="1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984634"/>
            <a:ext cx="16361574" cy="818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5940">
                <a:solidFill>
                  <a:srgbClr val="1CADE4"/>
                </a:solidFill>
                <a:latin typeface="Arial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213" y="1051308"/>
            <a:ext cx="16361572" cy="792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>
                <a:solidFill>
                  <a:srgbClr val="3F3F3F"/>
                </a:solidFill>
                <a:latin typeface="Libre Franklin Bold"/>
              </a:rPr>
              <a:t>Introduction:</a:t>
            </a:r>
          </a:p>
          <a:p>
            <a:pPr algn="l">
              <a:lnSpc>
                <a:spcPts val="4752"/>
              </a:lnSpc>
            </a:pPr>
            <a:r>
              <a:rPr lang="en-US" sz="3600">
                <a:solidFill>
                  <a:srgbClr val="3F3F3F"/>
                </a:solidFill>
                <a:latin typeface="Libre Franklin"/>
              </a:rPr>
              <a:t>Keyloggers are malicious software or hardware devices designed to covertly record keystrokes on a computer or mobile device.</a:t>
            </a:r>
          </a:p>
          <a:p>
            <a:pPr algn="l">
              <a:lnSpc>
                <a:spcPts val="4752"/>
              </a:lnSpc>
            </a:pPr>
            <a:r>
              <a:rPr lang="en-US" sz="3600">
                <a:solidFill>
                  <a:srgbClr val="3F3F3F"/>
                </a:solidFill>
                <a:latin typeface="Libre Franklin Bold"/>
              </a:rPr>
              <a:t>Real-world problem:</a:t>
            </a:r>
            <a:r>
              <a:rPr lang="en-US" sz="3600">
                <a:solidFill>
                  <a:srgbClr val="3F3F3F"/>
                </a:solidFill>
                <a:latin typeface="Libre Franklin"/>
              </a:rPr>
              <a:t> In recent years, there has been a significant rise in cyberattacks involving keyloggers, leading to widespread data breaches, financial losses, and identity theft.</a:t>
            </a:r>
          </a:p>
          <a:p>
            <a:pPr algn="l">
              <a:lnSpc>
                <a:spcPts val="475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984634"/>
            <a:ext cx="16361574" cy="818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5940">
                <a:solidFill>
                  <a:srgbClr val="1CADE4"/>
                </a:solidFill>
                <a:latin typeface="Arial Bold"/>
              </a:rPr>
              <a:t>PROPOSED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3931" y="1468081"/>
            <a:ext cx="17237378" cy="828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</a:pPr>
          </a:p>
          <a:p>
            <a:pPr algn="l" marL="488632" indent="-244316" lvl="1">
              <a:lnSpc>
                <a:spcPts val="3564"/>
              </a:lnSpc>
              <a:buFont typeface="Arial"/>
              <a:buChar char="•"/>
            </a:pPr>
            <a:r>
              <a:rPr lang="en-US" sz="2700">
                <a:solidFill>
                  <a:srgbClr val="3F3F3F"/>
                </a:solidFill>
                <a:latin typeface="Libre Franklin Bold"/>
              </a:rPr>
              <a:t>Overview:</a:t>
            </a:r>
            <a:r>
              <a:rPr lang="en-US" sz="2700">
                <a:solidFill>
                  <a:srgbClr val="3F3F3F"/>
                </a:solidFill>
                <a:latin typeface="Libre Franklin"/>
              </a:rPr>
              <a:t>The proposed solution involves implementing comprehensive cybersecurity measures to detect and prevent keylogger attacks.</a:t>
            </a:r>
          </a:p>
          <a:p>
            <a:pPr algn="l" marL="488632" indent="-244316" lvl="1">
              <a:lnSpc>
                <a:spcPts val="3564"/>
              </a:lnSpc>
            </a:pPr>
            <a:r>
              <a:rPr lang="en-US" sz="2700">
                <a:solidFill>
                  <a:srgbClr val="3F3F3F"/>
                </a:solidFill>
                <a:latin typeface="Libre Franklin Bold"/>
              </a:rPr>
              <a:t>Real-world solution:</a:t>
            </a:r>
            <a:r>
              <a:rPr lang="en-US" sz="2700">
                <a:solidFill>
                  <a:srgbClr val="3F3F3F"/>
                </a:solidFill>
                <a:latin typeface="Libre Franklin"/>
              </a:rPr>
              <a:t> Deploying robust antivirus software, firewalls, intrusion detection systems, and encryption technologies can help safeguard against keylogger threats.</a:t>
            </a:r>
          </a:p>
          <a:p>
            <a:pPr algn="l" marL="488632" indent="-244316" lvl="1">
              <a:lnSpc>
                <a:spcPts val="3564"/>
              </a:lnSpc>
            </a:pPr>
            <a:r>
              <a:rPr lang="en-US" sz="2700">
                <a:solidFill>
                  <a:srgbClr val="3F3F3F"/>
                </a:solidFill>
                <a:latin typeface="Libre Franklin Bold"/>
              </a:rPr>
              <a:t>Security Measures:</a:t>
            </a:r>
            <a:r>
              <a:rPr lang="en-US" sz="2700">
                <a:solidFill>
                  <a:srgbClr val="3F3F3F"/>
                </a:solidFill>
                <a:latin typeface="Libre Franklin"/>
              </a:rPr>
              <a:t> Antivirus and Anti-malware Software: Regularly updated antivirus programs can scan for and remove keylogger malware from infected devices.</a:t>
            </a:r>
          </a:p>
          <a:p>
            <a:pPr algn="l" marL="488632" indent="-244316" lvl="1">
              <a:lnSpc>
                <a:spcPts val="3564"/>
              </a:lnSpc>
              <a:buFont typeface="Arial"/>
              <a:buChar char="•"/>
            </a:pPr>
            <a:r>
              <a:rPr lang="en-US" sz="2700">
                <a:solidFill>
                  <a:srgbClr val="3F3F3F"/>
                </a:solidFill>
                <a:latin typeface="Libre Franklin Bold"/>
              </a:rPr>
              <a:t>Firewall Protection: </a:t>
            </a:r>
            <a:r>
              <a:rPr lang="en-US" sz="2700">
                <a:solidFill>
                  <a:srgbClr val="3F3F3F"/>
                </a:solidFill>
                <a:latin typeface="Libre Franklin"/>
              </a:rPr>
              <a:t>Firewalls block unauthorized access to networks and prevent malicious software, including keyloggers, from communicating with external servers.</a:t>
            </a:r>
          </a:p>
          <a:p>
            <a:pPr algn="l" marL="488632" indent="-244316" lvl="1">
              <a:lnSpc>
                <a:spcPts val="3564"/>
              </a:lnSpc>
            </a:pPr>
            <a:r>
              <a:rPr lang="en-US" sz="2700">
                <a:solidFill>
                  <a:srgbClr val="3F3F3F"/>
                </a:solidFill>
                <a:latin typeface="Libre Franklin Bold"/>
              </a:rPr>
              <a:t>Endpoint Security: </a:t>
            </a:r>
            <a:r>
              <a:rPr lang="en-US" sz="2700">
                <a:solidFill>
                  <a:srgbClr val="3F3F3F"/>
                </a:solidFill>
                <a:latin typeface="Libre Franklin"/>
              </a:rPr>
              <a:t>Endpoint detection and response (EDR) solutions monitor and analyze system behavior to identify suspicious activities indicative of keylogger activity.</a:t>
            </a:r>
          </a:p>
          <a:p>
            <a:pPr algn="l" marL="488632" indent="-244316" lvl="1">
              <a:lnSpc>
                <a:spcPts val="3564"/>
              </a:lnSpc>
            </a:pPr>
            <a:r>
              <a:rPr lang="en-US" sz="2700">
                <a:solidFill>
                  <a:srgbClr val="3F3F3F"/>
                </a:solidFill>
                <a:latin typeface="Libre Franklin Bold"/>
              </a:rPr>
              <a:t>Encryption Technologies: </a:t>
            </a:r>
            <a:r>
              <a:rPr lang="en-US" sz="2700">
                <a:solidFill>
                  <a:srgbClr val="3F3F3F"/>
                </a:solidFill>
                <a:latin typeface="Libre Franklin"/>
              </a:rPr>
              <a:t>Encrypting sensitive data stored on devices and transmitted over networks ensures that even if intercepted by keyloggers, the information remains unintelligible to attackers.</a:t>
            </a:r>
          </a:p>
          <a:p>
            <a:pPr algn="l" marL="488632" indent="-244316" lvl="1">
              <a:lnSpc>
                <a:spcPts val="356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925258"/>
            <a:ext cx="16361574" cy="818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5940">
                <a:solidFill>
                  <a:srgbClr val="1CADE4"/>
                </a:solidFill>
                <a:latin typeface="Arial Bold"/>
              </a:rPr>
              <a:t>SYSTEM 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213" y="1796902"/>
            <a:ext cx="16361572" cy="695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0F0F0F"/>
                </a:solidFill>
                <a:latin typeface="Libre Franklin Bold"/>
              </a:rPr>
              <a:t>Technology Used:</a:t>
            </a:r>
          </a:p>
          <a:p>
            <a:pPr algn="l" marL="542925" indent="-271462" lvl="1">
              <a:lnSpc>
                <a:spcPts val="3960"/>
              </a:lnSpc>
            </a:pPr>
            <a:r>
              <a:rPr lang="en-US" sz="3000">
                <a:solidFill>
                  <a:srgbClr val="0F0F0F"/>
                </a:solidFill>
                <a:latin typeface="Libre Franklin Bold"/>
              </a:rPr>
              <a:t>Advanced Machine Learning Algorithms: </a:t>
            </a:r>
            <a:r>
              <a:rPr lang="en-US" sz="3000">
                <a:solidFill>
                  <a:srgbClr val="0F0F0F"/>
                </a:solidFill>
                <a:latin typeface="Libre Franklin"/>
              </a:rPr>
              <a:t>Machine learning models can be trained to recognize patterns of keylogger behavior and distinguish between legitimate and malicious keystroke activity.</a:t>
            </a:r>
          </a:p>
          <a:p>
            <a:pPr algn="l" marL="542925" indent="-271462" lvl="1">
              <a:lnSpc>
                <a:spcPts val="3960"/>
              </a:lnSpc>
            </a:pPr>
            <a:r>
              <a:rPr lang="en-US" sz="3000">
                <a:solidFill>
                  <a:srgbClr val="0F0F0F"/>
                </a:solidFill>
                <a:latin typeface="Libre Franklin Bold"/>
              </a:rPr>
              <a:t>Cloud-Based Security Solutions: </a:t>
            </a:r>
            <a:r>
              <a:rPr lang="en-US" sz="3000">
                <a:solidFill>
                  <a:srgbClr val="0F0F0F"/>
                </a:solidFill>
                <a:latin typeface="Libre Franklin"/>
              </a:rPr>
              <a:t>Leveraging cloud computing infrastructure enables real-time monitoring and analysis of keystroke data across multiple devices and platforms.</a:t>
            </a:r>
          </a:p>
          <a:p>
            <a:pPr algn="l" marL="542925" indent="-271462" lvl="1">
              <a:lnSpc>
                <a:spcPts val="3960"/>
              </a:lnSpc>
            </a:pPr>
            <a:r>
              <a:rPr lang="en-US" sz="3000">
                <a:solidFill>
                  <a:srgbClr val="0F0F0F"/>
                </a:solidFill>
                <a:latin typeface="Libre Franklin Bold"/>
              </a:rPr>
              <a:t>Cross-Platform Compatibility: </a:t>
            </a:r>
            <a:r>
              <a:rPr lang="en-US" sz="3000">
                <a:solidFill>
                  <a:srgbClr val="0F0F0F"/>
                </a:solidFill>
                <a:latin typeface="Libre Franklin"/>
              </a:rPr>
              <a:t>Developing security solutions that are compatible with various operating systems (Windows, macOS, Linux, Android, iOS) ensures comprehensive protection across diverse environments.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984634"/>
            <a:ext cx="16361574" cy="818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5940">
                <a:solidFill>
                  <a:srgbClr val="1CADE4"/>
                </a:solidFill>
                <a:latin typeface="Arial Bold"/>
              </a:rPr>
              <a:t>ALGORITHM &amp; DEPLOYMENT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213" y="1865803"/>
            <a:ext cx="16361572" cy="694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1486" indent="-230743" lvl="1">
              <a:lnSpc>
                <a:spcPts val="3366"/>
              </a:lnSpc>
              <a:buFont typeface="Arial"/>
              <a:buChar char="•"/>
            </a:pPr>
            <a:r>
              <a:rPr lang="en-US" sz="2550">
                <a:solidFill>
                  <a:srgbClr val="3F3F3F"/>
                </a:solidFill>
                <a:latin typeface="Libre Franklin Bold"/>
              </a:rPr>
              <a:t>Algorithm:</a:t>
            </a:r>
          </a:p>
          <a:p>
            <a:pPr algn="l" marL="461486" indent="-230743" lvl="1">
              <a:lnSpc>
                <a:spcPts val="3366"/>
              </a:lnSpc>
            </a:pPr>
            <a:r>
              <a:rPr lang="en-US" sz="2550">
                <a:solidFill>
                  <a:srgbClr val="3F3F3F"/>
                </a:solidFill>
                <a:latin typeface="Libre Franklin Bold"/>
              </a:rPr>
              <a:t>Behavioral Analysis: </a:t>
            </a:r>
            <a:r>
              <a:rPr lang="en-US" sz="2550">
                <a:solidFill>
                  <a:srgbClr val="3F3F3F"/>
                </a:solidFill>
                <a:latin typeface="Libre Franklin"/>
              </a:rPr>
              <a:t>Machine learning algorithms analyze user typing patterns, application usage, and context to identify anomalies indicative of keylogger activity.</a:t>
            </a:r>
          </a:p>
          <a:p>
            <a:pPr algn="l" marL="461486" indent="-230743" lvl="1">
              <a:lnSpc>
                <a:spcPts val="3366"/>
              </a:lnSpc>
            </a:pPr>
            <a:r>
              <a:rPr lang="en-US" sz="2550">
                <a:solidFill>
                  <a:srgbClr val="3F3F3F"/>
                </a:solidFill>
                <a:latin typeface="Libre Franklin Bold"/>
              </a:rPr>
              <a:t>Signature-Based Detection: </a:t>
            </a:r>
            <a:r>
              <a:rPr lang="en-US" sz="2550">
                <a:solidFill>
                  <a:srgbClr val="3F3F3F"/>
                </a:solidFill>
                <a:latin typeface="Libre Franklin"/>
              </a:rPr>
              <a:t>Utilizing databases of known keylogger signatures to detect and block malicious software before it can compromise system integrity.</a:t>
            </a:r>
          </a:p>
          <a:p>
            <a:pPr algn="l" marL="461486" indent="-230743" lvl="1">
              <a:lnSpc>
                <a:spcPts val="3366"/>
              </a:lnSpc>
            </a:pPr>
            <a:r>
              <a:rPr lang="en-US" sz="2550">
                <a:solidFill>
                  <a:srgbClr val="3F3F3F"/>
                </a:solidFill>
                <a:latin typeface="Libre Franklin Bold"/>
              </a:rPr>
              <a:t>Deployment:</a:t>
            </a:r>
          </a:p>
          <a:p>
            <a:pPr algn="l" marL="461486" indent="-230743" lvl="1">
              <a:lnSpc>
                <a:spcPts val="3366"/>
              </a:lnSpc>
            </a:pPr>
            <a:r>
              <a:rPr lang="en-US" sz="2550">
                <a:solidFill>
                  <a:srgbClr val="3F3F3F"/>
                </a:solidFill>
                <a:latin typeface="Libre Franklin"/>
              </a:rPr>
              <a:t> </a:t>
            </a:r>
            <a:r>
              <a:rPr lang="en-US" sz="2550">
                <a:solidFill>
                  <a:srgbClr val="3F3F3F"/>
                </a:solidFill>
                <a:latin typeface="Libre Franklin Bold"/>
              </a:rPr>
              <a:t>Agent-Based Deployment: </a:t>
            </a:r>
            <a:r>
              <a:rPr lang="en-US" sz="2550">
                <a:solidFill>
                  <a:srgbClr val="3F3F3F"/>
                </a:solidFill>
                <a:latin typeface="Libre Franklin"/>
              </a:rPr>
              <a:t>Installing lightweight agent software on endpoints to continuously monitor and protect against keylogger threats without significant performance impact.</a:t>
            </a:r>
          </a:p>
          <a:p>
            <a:pPr algn="l" marL="461486" indent="-230743" lvl="1">
              <a:lnSpc>
                <a:spcPts val="3366"/>
              </a:lnSpc>
            </a:pPr>
            <a:r>
              <a:rPr lang="en-US" sz="2550">
                <a:solidFill>
                  <a:srgbClr val="3F3F3F"/>
                </a:solidFill>
                <a:latin typeface="Libre Franklin"/>
              </a:rPr>
              <a:t> </a:t>
            </a:r>
            <a:r>
              <a:rPr lang="en-US" sz="2550">
                <a:solidFill>
                  <a:srgbClr val="3F3F3F"/>
                </a:solidFill>
                <a:latin typeface="Libre Franklin Bold"/>
              </a:rPr>
              <a:t>Centralized Management: </a:t>
            </a:r>
            <a:r>
              <a:rPr lang="en-US" sz="2550">
                <a:solidFill>
                  <a:srgbClr val="3F3F3F"/>
                </a:solidFill>
                <a:latin typeface="Libre Franklin"/>
              </a:rPr>
              <a:t>Implementing centralized management consoles for administering security policies, conducting threat analysis, and generating alerts in real-time.</a:t>
            </a:r>
          </a:p>
          <a:p>
            <a:pPr algn="l" marL="461486" indent="-230743" lvl="1">
              <a:lnSpc>
                <a:spcPts val="336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965584"/>
            <a:ext cx="16361574" cy="83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1CADE4"/>
                </a:solidFill>
                <a:latin typeface="Arial Bold"/>
              </a:rPr>
              <a:t>RESULT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213" y="1951114"/>
            <a:ext cx="16361572" cy="6966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>
                <a:solidFill>
                  <a:srgbClr val="3F3F3F"/>
                </a:solidFill>
                <a:latin typeface="Libre Franklin"/>
              </a:rPr>
              <a:t>Display an output image showcasing the system’s dashboard or user interface, demonstrating:</a:t>
            </a:r>
          </a:p>
          <a:p>
            <a:pPr algn="l" marL="651510" indent="-325755" lvl="1">
              <a:lnSpc>
                <a:spcPts val="4752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Libre Franklin"/>
              </a:rPr>
              <a:t>Real-time threat detection alerts</a:t>
            </a:r>
          </a:p>
          <a:p>
            <a:pPr algn="l" marL="651510" indent="-325755" lvl="1">
              <a:lnSpc>
                <a:spcPts val="4752"/>
              </a:lnSpc>
            </a:pPr>
            <a:r>
              <a:rPr lang="en-US" sz="3600">
                <a:solidFill>
                  <a:srgbClr val="3F3F3F"/>
                </a:solidFill>
                <a:latin typeface="Libre Franklin"/>
              </a:rPr>
              <a:t>Graphical representations of keylogger activity</a:t>
            </a:r>
          </a:p>
          <a:p>
            <a:pPr algn="l" marL="651510" indent="-325755" lvl="1">
              <a:lnSpc>
                <a:spcPts val="4752"/>
              </a:lnSpc>
            </a:pPr>
            <a:r>
              <a:rPr lang="en-US" sz="3600">
                <a:solidFill>
                  <a:srgbClr val="3F3F3F"/>
                </a:solidFill>
                <a:latin typeface="Libre Franklin"/>
              </a:rPr>
              <a:t>Summary of security events and incident reports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965584"/>
            <a:ext cx="16361574" cy="83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1CADE4"/>
                </a:solidFill>
                <a:latin typeface="Arial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213" y="1856278"/>
            <a:ext cx="16361572" cy="695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0F0F0F"/>
                </a:solidFill>
                <a:latin typeface="Libre Franklin Bold"/>
              </a:rPr>
              <a:t>Summary: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0F0F0F"/>
                </a:solidFill>
                <a:latin typeface="Libre Franklin"/>
              </a:rPr>
              <a:t> Keyloggers pose a significant threat to individuals, businesses, and organizations, leading to financial losses, data breaches, and privacy violations.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0F0F0F"/>
                </a:solidFill>
                <a:latin typeface="Libre Franklin"/>
              </a:rPr>
              <a:t>Implementing proactive cybersecurity measures is essential to detect and prevent keylogger attacks and safeguard sensitive information.</a:t>
            </a:r>
          </a:p>
          <a:p>
            <a:pPr algn="l" marL="542925" indent="-271462" lvl="1">
              <a:lnSpc>
                <a:spcPts val="3960"/>
              </a:lnSpc>
            </a:pPr>
            <a:r>
              <a:rPr lang="en-US" sz="3000">
                <a:solidFill>
                  <a:srgbClr val="0F0F0F"/>
                </a:solidFill>
                <a:latin typeface="Libre Franklin Bold"/>
              </a:rPr>
              <a:t>Call to Action:</a:t>
            </a:r>
          </a:p>
          <a:p>
            <a:pPr algn="l" marL="542925" indent="-271462" lvl="1">
              <a:lnSpc>
                <a:spcPts val="3960"/>
              </a:lnSpc>
            </a:pPr>
            <a:r>
              <a:rPr lang="en-US" sz="3000">
                <a:solidFill>
                  <a:srgbClr val="0F0F0F"/>
                </a:solidFill>
                <a:latin typeface="Libre Franklin"/>
              </a:rPr>
              <a:t> Encourage stakeholders to prioritize cybersecurity awareness, adopt best practices for safe computing, and invest in robust security solutions to mitigate keylogger risks.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13" y="1960639"/>
            <a:ext cx="16361572" cy="695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</a:p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3F3F3F"/>
                </a:solidFill>
                <a:latin typeface="Libre Franklin Bold"/>
              </a:rPr>
              <a:t>Emerging Trends:</a:t>
            </a:r>
          </a:p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3F3F3F"/>
                </a:solidFill>
                <a:latin typeface="Libre Franklin Bold"/>
              </a:rPr>
              <a:t>Continuous Monitoring:</a:t>
            </a:r>
            <a:r>
              <a:rPr lang="en-US" sz="3000">
                <a:solidFill>
                  <a:srgbClr val="3F3F3F"/>
                </a:solidFill>
                <a:latin typeface="Libre Franklin"/>
              </a:rPr>
              <a:t> Integration of AI-driven analytics and behavioral biometrics for real-time monitoring and adaptive threat response.</a:t>
            </a:r>
          </a:p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3F3F3F"/>
                </a:solidFill>
                <a:latin typeface="Libre Franklin Bold"/>
              </a:rPr>
              <a:t>Zero-Trust Architecture:</a:t>
            </a:r>
            <a:r>
              <a:rPr lang="en-US" sz="3000">
                <a:solidFill>
                  <a:srgbClr val="3F3F3F"/>
                </a:solidFill>
                <a:latin typeface="Libre Franklin"/>
              </a:rPr>
              <a:t> Adoption of zero-trust security frameworks to verify user identities and device integrity before granting access to sensitive resources.</a:t>
            </a:r>
          </a:p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3F3F3F"/>
                </a:solidFill>
                <a:latin typeface="Libre Franklin Bold"/>
              </a:rPr>
              <a:t>Quantum-Safe Cryptography:</a:t>
            </a:r>
            <a:r>
              <a:rPr lang="en-US" sz="3000">
                <a:solidFill>
                  <a:srgbClr val="3F3F3F"/>
                </a:solidFill>
                <a:latin typeface="Libre Franklin"/>
              </a:rPr>
              <a:t> Research and development of encryption algorithms resistant to quantum computing threats, ensuring long-term data protection against keylogger attacks.</a:t>
            </a:r>
          </a:p>
          <a:p>
            <a:pPr algn="l">
              <a:lnSpc>
                <a:spcPts val="39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94930" y="1179338"/>
            <a:ext cx="16361574" cy="83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1CADE4"/>
                </a:solidFill>
                <a:latin typeface="Arial Bold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DAGBhbhtaaw</dc:identifier>
  <dcterms:modified xsi:type="dcterms:W3CDTF">2011-08-01T06:04:30Z</dcterms:modified>
  <cp:revision>1</cp:revision>
  <dc:title>Projectnm-keylogger.Abishek.pptx</dc:title>
</cp:coreProperties>
</file>