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57" r:id="rId3"/>
    <p:sldId id="258" r:id="rId4"/>
    <p:sldId id="283" r:id="rId5"/>
    <p:sldId id="267" r:id="rId6"/>
    <p:sldId id="268" r:id="rId7"/>
    <p:sldId id="284" r:id="rId8"/>
    <p:sldId id="269" r:id="rId9"/>
    <p:sldId id="271" r:id="rId10"/>
    <p:sldId id="272" r:id="rId11"/>
    <p:sldId id="273" r:id="rId12"/>
    <p:sldId id="292" r:id="rId13"/>
    <p:sldId id="274" r:id="rId14"/>
    <p:sldId id="286" r:id="rId15"/>
    <p:sldId id="285" r:id="rId16"/>
    <p:sldId id="287" r:id="rId17"/>
    <p:sldId id="275" r:id="rId18"/>
    <p:sldId id="282" r:id="rId19"/>
    <p:sldId id="293" r:id="rId20"/>
    <p:sldId id="276" r:id="rId21"/>
    <p:sldId id="278" r:id="rId22"/>
    <p:sldId id="280" r:id="rId23"/>
    <p:sldId id="277" r:id="rId24"/>
    <p:sldId id="281" r:id="rId25"/>
    <p:sldId id="279" r:id="rId26"/>
    <p:sldId id="266"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12115-6F59-44DF-BA80-C464F92827E1}" type="datetimeFigureOut">
              <a:rPr lang="en-US" smtClean="0"/>
              <a:t>5/20/2023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124F0-A001-4897-B4BB-9C319BFFB7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FAC-BB4F-E061-9345-BB8564D30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40F1A-1C33-A156-8873-7A1FC1C38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C5AD7-2104-821A-EF0D-FDD94D196406}"/>
              </a:ext>
            </a:extLst>
          </p:cNvPr>
          <p:cNvSpPr>
            <a:spLocks noGrp="1"/>
          </p:cNvSpPr>
          <p:nvPr>
            <p:ph type="dt" sz="half" idx="10"/>
          </p:nvPr>
        </p:nvSpPr>
        <p:spPr/>
        <p:txBody>
          <a:bodyPr/>
          <a:lstStyle/>
          <a:p>
            <a:fld id="{ECD4DFC8-C50E-438D-A0B0-A84E6B04797C}" type="datetime1">
              <a:rPr lang="en-US" smtClean="0"/>
              <a:t>5/20/2023</a:t>
            </a:fld>
            <a:endParaRPr lang="en-US"/>
          </a:p>
        </p:txBody>
      </p:sp>
      <p:sp>
        <p:nvSpPr>
          <p:cNvPr id="5" name="Footer Placeholder 4">
            <a:extLst>
              <a:ext uri="{FF2B5EF4-FFF2-40B4-BE49-F238E27FC236}">
                <a16:creationId xmlns:a16="http://schemas.microsoft.com/office/drawing/2014/main" id="{0EE43A10-8717-8171-2A3C-1AC33603E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15139-7AE2-037A-584F-39FD165A1BD0}"/>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293848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274C-323F-6DD2-4B6A-836F0B0B2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902F7B-2A77-4FE9-2F2D-77A2DAF88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1BB64-86C5-849D-9535-489724705C58}"/>
              </a:ext>
            </a:extLst>
          </p:cNvPr>
          <p:cNvSpPr>
            <a:spLocks noGrp="1"/>
          </p:cNvSpPr>
          <p:nvPr>
            <p:ph type="dt" sz="half" idx="10"/>
          </p:nvPr>
        </p:nvSpPr>
        <p:spPr/>
        <p:txBody>
          <a:bodyPr/>
          <a:lstStyle/>
          <a:p>
            <a:fld id="{B9B2131A-6E79-4B6A-B230-531A62CAF9FC}" type="datetime1">
              <a:rPr lang="en-US" smtClean="0"/>
              <a:t>5/20/2023</a:t>
            </a:fld>
            <a:endParaRPr lang="en-US"/>
          </a:p>
        </p:txBody>
      </p:sp>
      <p:sp>
        <p:nvSpPr>
          <p:cNvPr id="5" name="Footer Placeholder 4">
            <a:extLst>
              <a:ext uri="{FF2B5EF4-FFF2-40B4-BE49-F238E27FC236}">
                <a16:creationId xmlns:a16="http://schemas.microsoft.com/office/drawing/2014/main" id="{81DFA4EF-C0C8-5A93-ADBA-7D24090FA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C1E9F-6030-B093-3AAC-3F0FA32EF939}"/>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331982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B51E-5A42-E6D9-3C22-CCE557F55D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987C40-73FF-1B28-BFA1-377E92AC0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16AB1-ADDB-31E1-3CD5-8598D07A61AA}"/>
              </a:ext>
            </a:extLst>
          </p:cNvPr>
          <p:cNvSpPr>
            <a:spLocks noGrp="1"/>
          </p:cNvSpPr>
          <p:nvPr>
            <p:ph type="dt" sz="half" idx="10"/>
          </p:nvPr>
        </p:nvSpPr>
        <p:spPr/>
        <p:txBody>
          <a:bodyPr/>
          <a:lstStyle/>
          <a:p>
            <a:fld id="{B40D3CE4-BE5E-4AD7-AF62-625130B3E66F}" type="datetime1">
              <a:rPr lang="en-US" smtClean="0"/>
              <a:t>5/20/2023</a:t>
            </a:fld>
            <a:endParaRPr lang="en-US"/>
          </a:p>
        </p:txBody>
      </p:sp>
      <p:sp>
        <p:nvSpPr>
          <p:cNvPr id="5" name="Footer Placeholder 4">
            <a:extLst>
              <a:ext uri="{FF2B5EF4-FFF2-40B4-BE49-F238E27FC236}">
                <a16:creationId xmlns:a16="http://schemas.microsoft.com/office/drawing/2014/main" id="{6A732F0D-E519-479C-3A5E-F75805E37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9B0E7-EA19-1779-A3BD-4E950B34F144}"/>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247620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11-3093-B9D0-BF19-C7836C3BF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D780A-7DFA-34CA-4A26-F339EA681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F8FC5-4F43-7F99-F609-E60FFEE4DA2D}"/>
              </a:ext>
            </a:extLst>
          </p:cNvPr>
          <p:cNvSpPr>
            <a:spLocks noGrp="1"/>
          </p:cNvSpPr>
          <p:nvPr>
            <p:ph type="dt" sz="half" idx="10"/>
          </p:nvPr>
        </p:nvSpPr>
        <p:spPr/>
        <p:txBody>
          <a:bodyPr/>
          <a:lstStyle/>
          <a:p>
            <a:fld id="{794AB46A-CD7F-4513-97B8-6DE50C883B66}" type="datetime1">
              <a:rPr lang="en-US" smtClean="0"/>
              <a:t>5/20/2023</a:t>
            </a:fld>
            <a:endParaRPr lang="en-US"/>
          </a:p>
        </p:txBody>
      </p:sp>
      <p:sp>
        <p:nvSpPr>
          <p:cNvPr id="5" name="Footer Placeholder 4">
            <a:extLst>
              <a:ext uri="{FF2B5EF4-FFF2-40B4-BE49-F238E27FC236}">
                <a16:creationId xmlns:a16="http://schemas.microsoft.com/office/drawing/2014/main" id="{9AA7AB47-14B9-4723-314F-15B3DF50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C4086-8BCC-1D53-7348-276620110ACF}"/>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173066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4F77-F037-93F9-17AC-448DEB454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F1E55-EBD3-AC0E-80B4-A00304EB6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F5525-CF4E-F95E-DF26-BF999997A5B0}"/>
              </a:ext>
            </a:extLst>
          </p:cNvPr>
          <p:cNvSpPr>
            <a:spLocks noGrp="1"/>
          </p:cNvSpPr>
          <p:nvPr>
            <p:ph type="dt" sz="half" idx="10"/>
          </p:nvPr>
        </p:nvSpPr>
        <p:spPr/>
        <p:txBody>
          <a:bodyPr/>
          <a:lstStyle/>
          <a:p>
            <a:fld id="{B97DA3F4-2208-4469-BA34-B815CEF8419E}" type="datetime1">
              <a:rPr lang="en-US" smtClean="0"/>
              <a:t>5/20/2023</a:t>
            </a:fld>
            <a:endParaRPr lang="en-US"/>
          </a:p>
        </p:txBody>
      </p:sp>
      <p:sp>
        <p:nvSpPr>
          <p:cNvPr id="5" name="Footer Placeholder 4">
            <a:extLst>
              <a:ext uri="{FF2B5EF4-FFF2-40B4-BE49-F238E27FC236}">
                <a16:creationId xmlns:a16="http://schemas.microsoft.com/office/drawing/2014/main" id="{926B588D-9E99-B2D8-BE36-E3DE49AA2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0C3F-99DB-CBF4-8487-C489ACBDBCEC}"/>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401057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7076-BF0A-FF31-9411-156761C7A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30686-3561-B5CE-B937-A25E12D6F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493EB-5737-BD4D-A409-A9ADBC935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A93BC2-B695-F2BC-40C4-F5BFEB096BAD}"/>
              </a:ext>
            </a:extLst>
          </p:cNvPr>
          <p:cNvSpPr>
            <a:spLocks noGrp="1"/>
          </p:cNvSpPr>
          <p:nvPr>
            <p:ph type="dt" sz="half" idx="10"/>
          </p:nvPr>
        </p:nvSpPr>
        <p:spPr/>
        <p:txBody>
          <a:bodyPr/>
          <a:lstStyle/>
          <a:p>
            <a:fld id="{B1C13A81-9203-43F3-B3E2-FA7C9726558D}" type="datetime1">
              <a:rPr lang="en-US" smtClean="0"/>
              <a:t>5/20/2023</a:t>
            </a:fld>
            <a:endParaRPr lang="en-US"/>
          </a:p>
        </p:txBody>
      </p:sp>
      <p:sp>
        <p:nvSpPr>
          <p:cNvPr id="6" name="Footer Placeholder 5">
            <a:extLst>
              <a:ext uri="{FF2B5EF4-FFF2-40B4-BE49-F238E27FC236}">
                <a16:creationId xmlns:a16="http://schemas.microsoft.com/office/drawing/2014/main" id="{4E86D324-119E-56CB-D330-C4C8D3904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ADC4C-21B9-BF1D-649C-2E25B2251264}"/>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197152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5A1E-D078-5D5C-95FC-9EF408900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628491-A17A-CC7E-7294-CE23D977D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6D4E8-B452-E30C-9F10-4311577EB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BDD501-35D5-84DC-6023-CD5E261C5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33A10-7D16-7CF4-B4B5-EAE9C6A4F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0BA11-0039-7392-BAB8-534AC593EADB}"/>
              </a:ext>
            </a:extLst>
          </p:cNvPr>
          <p:cNvSpPr>
            <a:spLocks noGrp="1"/>
          </p:cNvSpPr>
          <p:nvPr>
            <p:ph type="dt" sz="half" idx="10"/>
          </p:nvPr>
        </p:nvSpPr>
        <p:spPr/>
        <p:txBody>
          <a:bodyPr/>
          <a:lstStyle/>
          <a:p>
            <a:fld id="{EBFE73CB-0536-46F1-8122-E43E8547EF72}" type="datetime1">
              <a:rPr lang="en-US" smtClean="0"/>
              <a:t>5/20/2023</a:t>
            </a:fld>
            <a:endParaRPr lang="en-US"/>
          </a:p>
        </p:txBody>
      </p:sp>
      <p:sp>
        <p:nvSpPr>
          <p:cNvPr id="8" name="Footer Placeholder 7">
            <a:extLst>
              <a:ext uri="{FF2B5EF4-FFF2-40B4-BE49-F238E27FC236}">
                <a16:creationId xmlns:a16="http://schemas.microsoft.com/office/drawing/2014/main" id="{7A636F97-46C7-B0D8-7531-DCA0693A76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620209-98B1-E143-7627-85F354B5F7BC}"/>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215923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340D-7321-E6DD-9A3E-ED75A506E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1806B1-E0DA-DDDC-8D7A-C3A1CA48FAE3}"/>
              </a:ext>
            </a:extLst>
          </p:cNvPr>
          <p:cNvSpPr>
            <a:spLocks noGrp="1"/>
          </p:cNvSpPr>
          <p:nvPr>
            <p:ph type="dt" sz="half" idx="10"/>
          </p:nvPr>
        </p:nvSpPr>
        <p:spPr/>
        <p:txBody>
          <a:bodyPr/>
          <a:lstStyle/>
          <a:p>
            <a:fld id="{1AC29A4E-06B4-4E89-ADC4-2BEEA6D4AA6E}" type="datetime1">
              <a:rPr lang="en-US" smtClean="0"/>
              <a:t>5/20/2023</a:t>
            </a:fld>
            <a:endParaRPr lang="en-US"/>
          </a:p>
        </p:txBody>
      </p:sp>
      <p:sp>
        <p:nvSpPr>
          <p:cNvPr id="4" name="Footer Placeholder 3">
            <a:extLst>
              <a:ext uri="{FF2B5EF4-FFF2-40B4-BE49-F238E27FC236}">
                <a16:creationId xmlns:a16="http://schemas.microsoft.com/office/drawing/2014/main" id="{EE27633A-5994-EE89-3A74-7DA3CECAD4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03E6D1-F036-B1DA-119C-DF351C511F8D}"/>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385571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52A7A-95C1-64AE-F186-ECE094BFD40B}"/>
              </a:ext>
            </a:extLst>
          </p:cNvPr>
          <p:cNvSpPr>
            <a:spLocks noGrp="1"/>
          </p:cNvSpPr>
          <p:nvPr>
            <p:ph type="dt" sz="half" idx="10"/>
          </p:nvPr>
        </p:nvSpPr>
        <p:spPr/>
        <p:txBody>
          <a:bodyPr/>
          <a:lstStyle/>
          <a:p>
            <a:fld id="{753473A5-D70D-440C-85D2-EDD0587BAEFB}" type="datetime1">
              <a:rPr lang="en-US" smtClean="0"/>
              <a:t>5/20/2023</a:t>
            </a:fld>
            <a:endParaRPr lang="en-US"/>
          </a:p>
        </p:txBody>
      </p:sp>
      <p:sp>
        <p:nvSpPr>
          <p:cNvPr id="3" name="Footer Placeholder 2">
            <a:extLst>
              <a:ext uri="{FF2B5EF4-FFF2-40B4-BE49-F238E27FC236}">
                <a16:creationId xmlns:a16="http://schemas.microsoft.com/office/drawing/2014/main" id="{2E8C1D02-EF26-2A02-AEFE-6B6DC52E9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47124-B4E6-A306-2B53-03B86A4F3703}"/>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34858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4291-6303-2BE6-40F6-2107D77D7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F5DDB-E095-CA68-8166-F845A0687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68D3E-ABAF-A628-D82B-C27D7D70D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40C70-D2D5-FA0A-AB6F-9FC0874F0988}"/>
              </a:ext>
            </a:extLst>
          </p:cNvPr>
          <p:cNvSpPr>
            <a:spLocks noGrp="1"/>
          </p:cNvSpPr>
          <p:nvPr>
            <p:ph type="dt" sz="half" idx="10"/>
          </p:nvPr>
        </p:nvSpPr>
        <p:spPr/>
        <p:txBody>
          <a:bodyPr/>
          <a:lstStyle/>
          <a:p>
            <a:fld id="{8EBE715C-352D-4076-B7D8-436C62EFF7D6}" type="datetime1">
              <a:rPr lang="en-US" smtClean="0"/>
              <a:t>5/20/2023</a:t>
            </a:fld>
            <a:endParaRPr lang="en-US"/>
          </a:p>
        </p:txBody>
      </p:sp>
      <p:sp>
        <p:nvSpPr>
          <p:cNvPr id="6" name="Footer Placeholder 5">
            <a:extLst>
              <a:ext uri="{FF2B5EF4-FFF2-40B4-BE49-F238E27FC236}">
                <a16:creationId xmlns:a16="http://schemas.microsoft.com/office/drawing/2014/main" id="{AB18F4C3-DC5E-A445-353F-DEA066DF2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BF7DA-90D8-FE71-D1EB-B0FAF5E68DD4}"/>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224850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826-5DC7-7744-3714-092EDC240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8C25C-C239-C0A8-B113-AF4E6FFBC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ABB7A-E6C1-406D-44D1-09FA24999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092E6-6538-CFEA-0DB3-C3288085149A}"/>
              </a:ext>
            </a:extLst>
          </p:cNvPr>
          <p:cNvSpPr>
            <a:spLocks noGrp="1"/>
          </p:cNvSpPr>
          <p:nvPr>
            <p:ph type="dt" sz="half" idx="10"/>
          </p:nvPr>
        </p:nvSpPr>
        <p:spPr/>
        <p:txBody>
          <a:bodyPr/>
          <a:lstStyle/>
          <a:p>
            <a:fld id="{F00B974F-C8AD-4D20-83F8-7380621A4353}" type="datetime1">
              <a:rPr lang="en-US" smtClean="0"/>
              <a:t>5/20/2023</a:t>
            </a:fld>
            <a:endParaRPr lang="en-US"/>
          </a:p>
        </p:txBody>
      </p:sp>
      <p:sp>
        <p:nvSpPr>
          <p:cNvPr id="6" name="Footer Placeholder 5">
            <a:extLst>
              <a:ext uri="{FF2B5EF4-FFF2-40B4-BE49-F238E27FC236}">
                <a16:creationId xmlns:a16="http://schemas.microsoft.com/office/drawing/2014/main" id="{AE25C5A7-8D7B-9F09-9201-51BC53155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8C6C3-7E12-FE34-DF6D-75BEDCFD83DA}"/>
              </a:ext>
            </a:extLst>
          </p:cNvPr>
          <p:cNvSpPr>
            <a:spLocks noGrp="1"/>
          </p:cNvSpPr>
          <p:nvPr>
            <p:ph type="sldNum" sz="quarter" idx="12"/>
          </p:nvPr>
        </p:nvSpPr>
        <p:spPr/>
        <p:txBody>
          <a:bodyPr/>
          <a:lstStyle/>
          <a:p>
            <a:fld id="{D30AC9EE-40CB-4624-8035-CAFF5329F778}" type="slidenum">
              <a:rPr lang="en-US" smtClean="0"/>
              <a:pPr/>
              <a:t>‹#›</a:t>
            </a:fld>
            <a:endParaRPr lang="en-US"/>
          </a:p>
        </p:txBody>
      </p:sp>
    </p:spTree>
    <p:extLst>
      <p:ext uri="{BB962C8B-B14F-4D97-AF65-F5344CB8AC3E}">
        <p14:creationId xmlns:p14="http://schemas.microsoft.com/office/powerpoint/2010/main" val="233306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A51E5-07E8-4415-0CBC-4CDB79A47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FAB4A-2274-3E76-7E49-94ABF56E6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A586B-9981-2BCB-68B5-2C9856092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363CD-CFC2-4784-B5D7-1DABBF4BECD3}" type="datetime1">
              <a:rPr lang="en-US" smtClean="0"/>
              <a:t>5/20/2023</a:t>
            </a:fld>
            <a:endParaRPr lang="en-US"/>
          </a:p>
        </p:txBody>
      </p:sp>
      <p:sp>
        <p:nvSpPr>
          <p:cNvPr id="5" name="Footer Placeholder 4">
            <a:extLst>
              <a:ext uri="{FF2B5EF4-FFF2-40B4-BE49-F238E27FC236}">
                <a16:creationId xmlns:a16="http://schemas.microsoft.com/office/drawing/2014/main" id="{96A0E14B-5246-3710-1689-FAF6D0C37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345782-CE5C-3BCF-47B0-99442DD4F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AC9EE-40CB-4624-8035-CAFF5329F778}" type="slidenum">
              <a:rPr lang="en-US" smtClean="0"/>
              <a:pPr/>
              <a:t>‹#›</a:t>
            </a:fld>
            <a:endParaRPr lang="en-US"/>
          </a:p>
        </p:txBody>
      </p:sp>
    </p:spTree>
    <p:extLst>
      <p:ext uri="{BB962C8B-B14F-4D97-AF65-F5344CB8AC3E}">
        <p14:creationId xmlns:p14="http://schemas.microsoft.com/office/powerpoint/2010/main" val="8654013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81CB-98B9-271D-97FD-CA88D9BF2562}"/>
              </a:ext>
            </a:extLst>
          </p:cNvPr>
          <p:cNvSpPr>
            <a:spLocks noGrp="1"/>
          </p:cNvSpPr>
          <p:nvPr>
            <p:ph type="ctrTitle"/>
          </p:nvPr>
        </p:nvSpPr>
        <p:spPr>
          <a:xfrm>
            <a:off x="1291901" y="149289"/>
            <a:ext cx="9944099" cy="3575893"/>
          </a:xfrm>
        </p:spPr>
        <p:txBody>
          <a:bodyPr>
            <a:normAutofit fontScale="90000"/>
          </a:bodyPr>
          <a:lstStyle/>
          <a:p>
            <a:br>
              <a:rPr lang="en-US" dirty="0">
                <a:solidFill>
                  <a:schemeClr val="accent6">
                    <a:lumMod val="75000"/>
                  </a:schemeClr>
                </a:solidFill>
                <a:latin typeface="Algerian" panose="04020705040A02060702" pitchFamily="82" charset="0"/>
              </a:rPr>
            </a:br>
            <a:br>
              <a:rPr lang="en-US" dirty="0">
                <a:solidFill>
                  <a:schemeClr val="accent6">
                    <a:lumMod val="75000"/>
                  </a:schemeClr>
                </a:solidFill>
                <a:latin typeface="Algerian" panose="04020705040A02060702" pitchFamily="82" charset="0"/>
              </a:rPr>
            </a:br>
            <a:br>
              <a:rPr lang="en-US" dirty="0">
                <a:solidFill>
                  <a:schemeClr val="accent6">
                    <a:lumMod val="75000"/>
                  </a:schemeClr>
                </a:solidFill>
                <a:latin typeface="Algerian" panose="04020705040A02060702" pitchFamily="82" charset="0"/>
              </a:rPr>
            </a:br>
            <a:br>
              <a:rPr lang="en-US" dirty="0">
                <a:solidFill>
                  <a:schemeClr val="accent6">
                    <a:lumMod val="75000"/>
                  </a:schemeClr>
                </a:solidFill>
                <a:latin typeface="Algerian" panose="04020705040A02060702" pitchFamily="82" charset="0"/>
              </a:rPr>
            </a:br>
            <a:br>
              <a:rPr lang="en-US" dirty="0">
                <a:solidFill>
                  <a:schemeClr val="accent6">
                    <a:lumMod val="75000"/>
                  </a:schemeClr>
                </a:solidFill>
                <a:latin typeface="Algerian" panose="04020705040A02060702" pitchFamily="82" charset="0"/>
              </a:rPr>
            </a:br>
            <a:br>
              <a:rPr lang="en-US" dirty="0">
                <a:solidFill>
                  <a:schemeClr val="accent6">
                    <a:lumMod val="75000"/>
                  </a:schemeClr>
                </a:solidFill>
                <a:latin typeface="Algerian" panose="04020705040A02060702" pitchFamily="82" charset="0"/>
              </a:rPr>
            </a:br>
            <a:r>
              <a:rPr lang="en-US" sz="5300" dirty="0">
                <a:solidFill>
                  <a:schemeClr val="accent6">
                    <a:lumMod val="75000"/>
                  </a:schemeClr>
                </a:solidFill>
                <a:latin typeface="Algerian" panose="04020705040A02060702" pitchFamily="82" charset="0"/>
              </a:rPr>
              <a:t>IMPLEMENTATION OF DEEP LEARNING MODEL FOR AUDIO AND VIDEO ANALYSIS OF HUMAN EMOTIONS</a:t>
            </a:r>
            <a:br>
              <a:rPr lang="en-US" sz="5300" dirty="0">
                <a:solidFill>
                  <a:schemeClr val="accent6">
                    <a:lumMod val="75000"/>
                  </a:schemeClr>
                </a:solidFill>
                <a:latin typeface="Algerian" panose="04020705040A02060702" pitchFamily="82" charset="0"/>
              </a:rPr>
            </a:br>
            <a:endParaRPr lang="en-US" sz="5300" dirty="0">
              <a:solidFill>
                <a:schemeClr val="accent6">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F0EC7F9A-76F9-9198-8135-7724E6860E3F}"/>
              </a:ext>
            </a:extLst>
          </p:cNvPr>
          <p:cNvSpPr>
            <a:spLocks noGrp="1"/>
          </p:cNvSpPr>
          <p:nvPr>
            <p:ph type="subTitle" idx="1"/>
          </p:nvPr>
        </p:nvSpPr>
        <p:spPr>
          <a:xfrm>
            <a:off x="79310" y="3955823"/>
            <a:ext cx="3783563" cy="2201603"/>
          </a:xfrm>
        </p:spPr>
        <p:txBody>
          <a:bodyPr>
            <a:noAutofit/>
          </a:bodyPr>
          <a:lstStyle/>
          <a:p>
            <a:pPr algn="l"/>
            <a:r>
              <a:rPr lang="en-US" dirty="0"/>
              <a:t>Submitted by:</a:t>
            </a:r>
          </a:p>
          <a:p>
            <a:pPr algn="l"/>
            <a:r>
              <a:rPr lang="en-US" dirty="0"/>
              <a:t>Abishek Prakash-19BDS0161</a:t>
            </a:r>
          </a:p>
          <a:p>
            <a:pPr algn="l"/>
            <a:r>
              <a:rPr lang="en-US" dirty="0"/>
              <a:t>Mallikarjun Hatti-19BCE0889</a:t>
            </a:r>
          </a:p>
          <a:p>
            <a:pPr algn="l"/>
            <a:r>
              <a:rPr lang="en-US" dirty="0"/>
              <a:t> Thukila.C-19BCT0247</a:t>
            </a:r>
          </a:p>
        </p:txBody>
      </p:sp>
      <p:sp>
        <p:nvSpPr>
          <p:cNvPr id="5" name="TextBox 4">
            <a:extLst>
              <a:ext uri="{FF2B5EF4-FFF2-40B4-BE49-F238E27FC236}">
                <a16:creationId xmlns:a16="http://schemas.microsoft.com/office/drawing/2014/main" id="{1611D266-7AED-222D-6602-54FF644B3424}"/>
              </a:ext>
            </a:extLst>
          </p:cNvPr>
          <p:cNvSpPr txBox="1"/>
          <p:nvPr/>
        </p:nvSpPr>
        <p:spPr>
          <a:xfrm>
            <a:off x="8170506" y="3881178"/>
            <a:ext cx="4021494" cy="830997"/>
          </a:xfrm>
          <a:prstGeom prst="rect">
            <a:avLst/>
          </a:prstGeom>
          <a:noFill/>
        </p:spPr>
        <p:txBody>
          <a:bodyPr wrap="square" rtlCol="0">
            <a:spAutoFit/>
          </a:bodyPr>
          <a:lstStyle/>
          <a:p>
            <a:r>
              <a:rPr lang="en-US" sz="2400" dirty="0"/>
              <a:t>Guide Name: Prof </a:t>
            </a:r>
            <a:r>
              <a:rPr lang="en-US" sz="2400" dirty="0" err="1"/>
              <a:t>Sathya.K</a:t>
            </a:r>
            <a:endParaRPr lang="en-US" sz="2400" dirty="0"/>
          </a:p>
          <a:p>
            <a:r>
              <a:rPr lang="en-US" sz="2400" dirty="0"/>
              <a:t>Department: SCOPE</a:t>
            </a:r>
          </a:p>
        </p:txBody>
      </p:sp>
      <p:sp>
        <p:nvSpPr>
          <p:cNvPr id="29698" name="AutoShape 2" descr="Vellore Institute of Technology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VIT LOGO.png"/>
          <p:cNvPicPr>
            <a:picLocks noChangeAspect="1"/>
          </p:cNvPicPr>
          <p:nvPr/>
        </p:nvPicPr>
        <p:blipFill>
          <a:blip r:embed="rId2"/>
          <a:stretch>
            <a:fillRect/>
          </a:stretch>
        </p:blipFill>
        <p:spPr>
          <a:xfrm>
            <a:off x="5073540" y="3795055"/>
            <a:ext cx="2076450" cy="2200275"/>
          </a:xfrm>
          <a:prstGeom prst="rect">
            <a:avLst/>
          </a:prstGeom>
        </p:spPr>
      </p:pic>
      <p:sp>
        <p:nvSpPr>
          <p:cNvPr id="7" name="Slide Number Placeholder 6"/>
          <p:cNvSpPr>
            <a:spLocks noGrp="1"/>
          </p:cNvSpPr>
          <p:nvPr>
            <p:ph type="sldNum" sz="quarter" idx="12"/>
          </p:nvPr>
        </p:nvSpPr>
        <p:spPr/>
        <p:txBody>
          <a:bodyPr/>
          <a:lstStyle/>
          <a:p>
            <a:r>
              <a:rPr lang="en-US" sz="1800" b="1" dirty="0"/>
              <a:t>1</a:t>
            </a:r>
          </a:p>
        </p:txBody>
      </p:sp>
    </p:spTree>
    <p:extLst>
      <p:ext uri="{BB962C8B-B14F-4D97-AF65-F5344CB8AC3E}">
        <p14:creationId xmlns:p14="http://schemas.microsoft.com/office/powerpoint/2010/main" val="409779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AFA3-717E-D3CC-F21F-1BD9A28B9605}"/>
              </a:ext>
            </a:extLst>
          </p:cNvPr>
          <p:cNvSpPr>
            <a:spLocks noGrp="1"/>
          </p:cNvSpPr>
          <p:nvPr>
            <p:ph type="title"/>
          </p:nvPr>
        </p:nvSpPr>
        <p:spPr>
          <a:xfrm>
            <a:off x="192649" y="92137"/>
            <a:ext cx="11342201" cy="734101"/>
          </a:xfrm>
        </p:spPr>
        <p:txBody>
          <a:bodyPr>
            <a:noAutofit/>
          </a:bodyPr>
          <a:lstStyle/>
          <a:p>
            <a:r>
              <a:rPr lang="en-US" sz="4000" dirty="0">
                <a:solidFill>
                  <a:schemeClr val="accent6">
                    <a:lumMod val="75000"/>
                  </a:schemeClr>
                </a:solidFill>
                <a:latin typeface="Algerian" panose="04020705040A02060702" pitchFamily="82" charset="0"/>
              </a:rPr>
              <a:t>ANALYSIS AND LITERATURE SURVEY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5633634"/>
              </p:ext>
            </p:extLst>
          </p:nvPr>
        </p:nvGraphicFramePr>
        <p:xfrm>
          <a:off x="189187" y="799416"/>
          <a:ext cx="11342907" cy="6446717"/>
        </p:xfrm>
        <a:graphic>
          <a:graphicData uri="http://schemas.openxmlformats.org/drawingml/2006/table">
            <a:tbl>
              <a:tblPr firstRow="1" bandRow="1">
                <a:tableStyleId>{5C22544A-7EE6-4342-B048-85BDC9FD1C3A}</a:tableStyleId>
              </a:tblPr>
              <a:tblGrid>
                <a:gridCol w="1065634">
                  <a:extLst>
                    <a:ext uri="{9D8B030D-6E8A-4147-A177-3AD203B41FA5}">
                      <a16:colId xmlns:a16="http://schemas.microsoft.com/office/drawing/2014/main" val="20000"/>
                    </a:ext>
                  </a:extLst>
                </a:gridCol>
                <a:gridCol w="1019037">
                  <a:extLst>
                    <a:ext uri="{9D8B030D-6E8A-4147-A177-3AD203B41FA5}">
                      <a16:colId xmlns:a16="http://schemas.microsoft.com/office/drawing/2014/main" val="20001"/>
                    </a:ext>
                  </a:extLst>
                </a:gridCol>
                <a:gridCol w="1979612">
                  <a:extLst>
                    <a:ext uri="{9D8B030D-6E8A-4147-A177-3AD203B41FA5}">
                      <a16:colId xmlns:a16="http://schemas.microsoft.com/office/drawing/2014/main" val="20002"/>
                    </a:ext>
                  </a:extLst>
                </a:gridCol>
                <a:gridCol w="2858909">
                  <a:extLst>
                    <a:ext uri="{9D8B030D-6E8A-4147-A177-3AD203B41FA5}">
                      <a16:colId xmlns:a16="http://schemas.microsoft.com/office/drawing/2014/main" val="20003"/>
                    </a:ext>
                  </a:extLst>
                </a:gridCol>
                <a:gridCol w="4419715">
                  <a:extLst>
                    <a:ext uri="{9D8B030D-6E8A-4147-A177-3AD203B41FA5}">
                      <a16:colId xmlns:a16="http://schemas.microsoft.com/office/drawing/2014/main" val="20004"/>
                    </a:ext>
                  </a:extLst>
                </a:gridCol>
              </a:tblGrid>
              <a:tr h="381197">
                <a:tc>
                  <a:txBody>
                    <a:bodyPr/>
                    <a:lstStyle/>
                    <a:p>
                      <a:r>
                        <a:rPr lang="en-US" dirty="0"/>
                        <a:t>No.</a:t>
                      </a:r>
                    </a:p>
                  </a:txBody>
                  <a:tcPr/>
                </a:tc>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ANALYSIS</a:t>
                      </a:r>
                    </a:p>
                  </a:txBody>
                  <a:tcPr/>
                </a:tc>
                <a:extLst>
                  <a:ext uri="{0D108BD9-81ED-4DB2-BD59-A6C34878D82A}">
                    <a16:rowId xmlns:a16="http://schemas.microsoft.com/office/drawing/2014/main" val="10000"/>
                  </a:ext>
                </a:extLst>
              </a:tr>
              <a:tr h="1015341">
                <a:tc>
                  <a:txBody>
                    <a:bodyPr/>
                    <a:lstStyle/>
                    <a:p>
                      <a:r>
                        <a:rPr lang="en-US" sz="1600" dirty="0"/>
                        <a:t>6</a:t>
                      </a:r>
                    </a:p>
                  </a:txBody>
                  <a:tcPr/>
                </a:tc>
                <a:tc>
                  <a:txBody>
                    <a:bodyPr/>
                    <a:lstStyle/>
                    <a:p>
                      <a:r>
                        <a:rPr lang="en-US" sz="1600" dirty="0"/>
                        <a:t>2018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0" i="0" kern="1200" dirty="0">
                          <a:solidFill>
                            <a:schemeClr val="dk1"/>
                          </a:solidFill>
                          <a:latin typeface="+mn-lt"/>
                          <a:ea typeface="+mn-ea"/>
                          <a:cs typeface="+mn-cs"/>
                        </a:rPr>
                        <a:t>L. </a:t>
                      </a:r>
                      <a:r>
                        <a:rPr lang="es-ES" sz="1600" b="0" i="0" kern="1200" dirty="0" err="1">
                          <a:solidFill>
                            <a:schemeClr val="dk1"/>
                          </a:solidFill>
                          <a:latin typeface="+mn-lt"/>
                          <a:ea typeface="+mn-ea"/>
                          <a:cs typeface="+mn-cs"/>
                        </a:rPr>
                        <a:t>Santamaria</a:t>
                      </a:r>
                      <a:r>
                        <a:rPr lang="es-ES" sz="1600" b="0" i="0" kern="1200" dirty="0">
                          <a:solidFill>
                            <a:schemeClr val="dk1"/>
                          </a:solidFill>
                          <a:latin typeface="+mn-lt"/>
                          <a:ea typeface="+mn-ea"/>
                          <a:cs typeface="+mn-cs"/>
                        </a:rPr>
                        <a:t>-Granados, M. </a:t>
                      </a:r>
                      <a:r>
                        <a:rPr lang="es-ES" sz="1600" b="0" i="0" kern="1200" dirty="0" err="1">
                          <a:solidFill>
                            <a:schemeClr val="dk1"/>
                          </a:solidFill>
                          <a:latin typeface="+mn-lt"/>
                          <a:ea typeface="+mn-ea"/>
                          <a:cs typeface="+mn-cs"/>
                        </a:rPr>
                        <a:t>Munoz</a:t>
                      </a:r>
                      <a:r>
                        <a:rPr lang="es-ES" sz="1600" b="0" i="0" kern="1200" dirty="0">
                          <a:solidFill>
                            <a:schemeClr val="dk1"/>
                          </a:solidFill>
                          <a:latin typeface="+mn-lt"/>
                          <a:ea typeface="+mn-ea"/>
                          <a:cs typeface="+mn-cs"/>
                        </a:rPr>
                        <a:t>-Organero, G. </a:t>
                      </a:r>
                      <a:r>
                        <a:rPr lang="es-ES" sz="1600" b="0" i="0" kern="1200" dirty="0" err="1">
                          <a:solidFill>
                            <a:schemeClr val="dk1"/>
                          </a:solidFill>
                          <a:latin typeface="+mn-lt"/>
                          <a:ea typeface="+mn-ea"/>
                          <a:cs typeface="+mn-cs"/>
                        </a:rPr>
                        <a:t>Ramirez</a:t>
                      </a:r>
                      <a:r>
                        <a:rPr lang="es-ES" sz="1600" b="0" i="0" kern="1200" dirty="0">
                          <a:solidFill>
                            <a:schemeClr val="dk1"/>
                          </a:solidFill>
                          <a:latin typeface="+mn-lt"/>
                          <a:ea typeface="+mn-ea"/>
                          <a:cs typeface="+mn-cs"/>
                        </a:rPr>
                        <a:t>-González</a:t>
                      </a:r>
                      <a:endParaRPr lang="en-US" sz="1600" dirty="0"/>
                    </a:p>
                  </a:txBody>
                  <a:tcPr/>
                </a:tc>
                <a:tc>
                  <a:txBody>
                    <a:bodyPr/>
                    <a:lstStyle/>
                    <a:p>
                      <a:r>
                        <a:rPr lang="en-US" sz="1600" dirty="0"/>
                        <a:t>Using Deep </a:t>
                      </a:r>
                      <a:r>
                        <a:rPr lang="en-US" sz="1600" dirty="0" err="1"/>
                        <a:t>Convolutional</a:t>
                      </a:r>
                      <a:r>
                        <a:rPr lang="en-US" sz="1600" dirty="0"/>
                        <a:t> Neural Network for Emotion Detection on a Physiological Signals Dataset</a:t>
                      </a:r>
                    </a:p>
                  </a:txBody>
                  <a:tcPr/>
                </a:tc>
                <a:tc>
                  <a:txBody>
                    <a:bodyPr/>
                    <a:lstStyle/>
                    <a:p>
                      <a:r>
                        <a:rPr lang="en-US" sz="1600" dirty="0"/>
                        <a:t>More number of instances gives more accuracy and efficient . less number of instances of a dataset gives low accuracy . 58% and 71%</a:t>
                      </a:r>
                    </a:p>
                  </a:txBody>
                  <a:tcPr/>
                </a:tc>
                <a:extLst>
                  <a:ext uri="{0D108BD9-81ED-4DB2-BD59-A6C34878D82A}">
                    <a16:rowId xmlns:a16="http://schemas.microsoft.com/office/drawing/2014/main" val="10001"/>
                  </a:ext>
                </a:extLst>
              </a:tr>
              <a:tr h="1015341">
                <a:tc>
                  <a:txBody>
                    <a:bodyPr/>
                    <a:lstStyle/>
                    <a:p>
                      <a:r>
                        <a:rPr lang="en-US" sz="1600" dirty="0"/>
                        <a:t>7</a:t>
                      </a:r>
                    </a:p>
                  </a:txBody>
                  <a:tcPr/>
                </a:tc>
                <a:tc>
                  <a:txBody>
                    <a:bodyPr/>
                    <a:lstStyle/>
                    <a:p>
                      <a:r>
                        <a:rPr lang="en-US" sz="1600" dirty="0"/>
                        <a:t>2018</a:t>
                      </a:r>
                    </a:p>
                  </a:txBody>
                  <a:tcPr/>
                </a:tc>
                <a:tc>
                  <a:txBody>
                    <a:bodyPr/>
                    <a:lstStyle/>
                    <a:p>
                      <a:r>
                        <a:rPr lang="en-US" sz="1600" b="0" i="0" kern="1200" dirty="0">
                          <a:solidFill>
                            <a:schemeClr val="dk1"/>
                          </a:solidFill>
                          <a:latin typeface="+mn-lt"/>
                          <a:ea typeface="+mn-ea"/>
                          <a:cs typeface="+mn-cs"/>
                        </a:rPr>
                        <a:t>W. Lim, D. Jang and T. Lee</a:t>
                      </a:r>
                      <a:endParaRPr lang="en-US" sz="1600" dirty="0"/>
                    </a:p>
                  </a:txBody>
                  <a:tcPr/>
                </a:tc>
                <a:tc>
                  <a:txBody>
                    <a:bodyPr/>
                    <a:lstStyle/>
                    <a:p>
                      <a:r>
                        <a:rPr lang="en-US" sz="1600" dirty="0"/>
                        <a:t>Speech Emotion Recognition using </a:t>
                      </a:r>
                      <a:r>
                        <a:rPr lang="en-US" sz="1600" dirty="0" err="1"/>
                        <a:t>Convolutional</a:t>
                      </a:r>
                      <a:r>
                        <a:rPr lang="en-US" sz="1600" dirty="0"/>
                        <a:t> and Recurrent Neural Networks </a:t>
                      </a:r>
                    </a:p>
                  </a:txBody>
                  <a:tcPr/>
                </a:tc>
                <a:tc>
                  <a:txBody>
                    <a:bodyPr/>
                    <a:lstStyle/>
                    <a:p>
                      <a:r>
                        <a:rPr lang="en-US" sz="1600" dirty="0"/>
                        <a:t>It’s hard to insert the text features into SVM. When the Emotion labels not stable then SER system won’t work properly. It leads to give accuracy low. </a:t>
                      </a:r>
                    </a:p>
                    <a:p>
                      <a:r>
                        <a:rPr lang="en-US" sz="1600" dirty="0"/>
                        <a:t>Accuracy - 85%</a:t>
                      </a:r>
                    </a:p>
                  </a:txBody>
                  <a:tcPr/>
                </a:tc>
                <a:extLst>
                  <a:ext uri="{0D108BD9-81ED-4DB2-BD59-A6C34878D82A}">
                    <a16:rowId xmlns:a16="http://schemas.microsoft.com/office/drawing/2014/main" val="10002"/>
                  </a:ext>
                </a:extLst>
              </a:tr>
              <a:tr h="1015341">
                <a:tc>
                  <a:txBody>
                    <a:bodyPr/>
                    <a:lstStyle/>
                    <a:p>
                      <a:r>
                        <a:rPr lang="en-US" sz="1600" dirty="0"/>
                        <a:t>8</a:t>
                      </a:r>
                    </a:p>
                  </a:txBody>
                  <a:tcPr/>
                </a:tc>
                <a:tc>
                  <a:txBody>
                    <a:bodyPr/>
                    <a:lstStyle/>
                    <a:p>
                      <a:r>
                        <a:rPr lang="en-US" sz="1600" dirty="0"/>
                        <a:t>2019</a:t>
                      </a:r>
                    </a:p>
                  </a:txBody>
                  <a:tcPr/>
                </a:tc>
                <a:tc>
                  <a:txBody>
                    <a:bodyPr/>
                    <a:lstStyle/>
                    <a:p>
                      <a:r>
                        <a:rPr lang="en-US" sz="1600" b="0" i="0" kern="1200" dirty="0">
                          <a:solidFill>
                            <a:schemeClr val="dk1"/>
                          </a:solidFill>
                          <a:latin typeface="+mn-lt"/>
                          <a:ea typeface="+mn-ea"/>
                          <a:cs typeface="+mn-cs"/>
                        </a:rPr>
                        <a:t>D Y </a:t>
                      </a:r>
                      <a:r>
                        <a:rPr lang="en-US" sz="1600" b="0" i="0" kern="1200" dirty="0" err="1">
                          <a:solidFill>
                            <a:schemeClr val="dk1"/>
                          </a:solidFill>
                          <a:latin typeface="+mn-lt"/>
                          <a:ea typeface="+mn-ea"/>
                          <a:cs typeface="+mn-cs"/>
                        </a:rPr>
                        <a:t>Liliana</a:t>
                      </a:r>
                      <a:endParaRPr lang="en-US" sz="1600" dirty="0"/>
                    </a:p>
                  </a:txBody>
                  <a:tcPr/>
                </a:tc>
                <a:tc>
                  <a:txBody>
                    <a:bodyPr/>
                    <a:lstStyle/>
                    <a:p>
                      <a:r>
                        <a:rPr lang="en-US" sz="1600" dirty="0"/>
                        <a:t>Emotion recognition from facial expression using deep learning </a:t>
                      </a:r>
                    </a:p>
                  </a:txBody>
                  <a:tcPr/>
                </a:tc>
                <a:tc>
                  <a:txBody>
                    <a:bodyPr/>
                    <a:lstStyle/>
                    <a:p>
                      <a:r>
                        <a:rPr lang="en-US" sz="1600" dirty="0"/>
                        <a:t>used deep learning techniques for facial expression recognition and achieved high accuracy on standard datasets, but noted that the models are sensitive to variations in pose and lighting conditions.</a:t>
                      </a:r>
                    </a:p>
                  </a:txBody>
                  <a:tcPr/>
                </a:tc>
                <a:extLst>
                  <a:ext uri="{0D108BD9-81ED-4DB2-BD59-A6C34878D82A}">
                    <a16:rowId xmlns:a16="http://schemas.microsoft.com/office/drawing/2014/main" val="10003"/>
                  </a:ext>
                </a:extLst>
              </a:tr>
              <a:tr h="1247419">
                <a:tc>
                  <a:txBody>
                    <a:bodyPr/>
                    <a:lstStyle/>
                    <a:p>
                      <a:r>
                        <a:rPr lang="en-US" sz="1600" dirty="0"/>
                        <a:t>9</a:t>
                      </a:r>
                    </a:p>
                  </a:txBody>
                  <a:tcPr/>
                </a:tc>
                <a:tc>
                  <a:txBody>
                    <a:bodyPr/>
                    <a:lstStyle/>
                    <a:p>
                      <a:r>
                        <a:rPr lang="en-US" sz="1600" dirty="0"/>
                        <a:t>2019</a:t>
                      </a:r>
                    </a:p>
                  </a:txBody>
                  <a:tcPr/>
                </a:tc>
                <a:tc>
                  <a:txBody>
                    <a:bodyPr/>
                    <a:lstStyle/>
                    <a:p>
                      <a:r>
                        <a:rPr lang="fi-FI" sz="1600" dirty="0"/>
                        <a:t>R. Santhoshkumar </a:t>
                      </a:r>
                      <a:r>
                        <a:rPr lang="fi-FI" sz="1600" b="0" i="0" kern="1200" dirty="0">
                          <a:solidFill>
                            <a:schemeClr val="dk1"/>
                          </a:solidFill>
                          <a:latin typeface="+mn-lt"/>
                          <a:ea typeface="+mn-ea"/>
                          <a:cs typeface="+mn-cs"/>
                        </a:rPr>
                        <a:t>,</a:t>
                      </a:r>
                    </a:p>
                    <a:p>
                      <a:r>
                        <a:rPr lang="fi-FI" sz="1600" b="0" i="0" kern="1200" dirty="0">
                          <a:solidFill>
                            <a:schemeClr val="dk1"/>
                          </a:solidFill>
                          <a:latin typeface="+mn-lt"/>
                          <a:ea typeface="+mn-ea"/>
                          <a:cs typeface="+mn-cs"/>
                        </a:rPr>
                        <a:t> </a:t>
                      </a:r>
                      <a:r>
                        <a:rPr lang="fi-FI" sz="1600" u="none" strike="noStrike" dirty="0"/>
                        <a:t>M. Kalaiselvi Geetha </a:t>
                      </a:r>
                      <a:endParaRPr lang="en-US" sz="1600" dirty="0"/>
                    </a:p>
                  </a:txBody>
                  <a:tcPr/>
                </a:tc>
                <a:tc>
                  <a:txBody>
                    <a:bodyPr/>
                    <a:lstStyle/>
                    <a:p>
                      <a:r>
                        <a:rPr lang="en-US" sz="1600" dirty="0"/>
                        <a:t>Deep learning approach for emotion recognition from human body movements with feed forward Deep convolution neural networks</a:t>
                      </a:r>
                    </a:p>
                  </a:txBody>
                  <a:tcPr/>
                </a:tc>
                <a:tc>
                  <a:txBody>
                    <a:bodyPr/>
                    <a:lstStyle/>
                    <a:p>
                      <a:r>
                        <a:rPr lang="en-US" sz="1600" dirty="0"/>
                        <a:t>This work 95.4%.  proposed a deep learning-based approach for body movement-based emotion recognition, achieving high accuracy on standard datasets.%.</a:t>
                      </a:r>
                    </a:p>
                  </a:txBody>
                  <a:tcPr/>
                </a:tc>
                <a:extLst>
                  <a:ext uri="{0D108BD9-81ED-4DB2-BD59-A6C34878D82A}">
                    <a16:rowId xmlns:a16="http://schemas.microsoft.com/office/drawing/2014/main" val="10004"/>
                  </a:ext>
                </a:extLst>
              </a:tr>
              <a:tr h="1247419">
                <a:tc>
                  <a:txBody>
                    <a:bodyPr/>
                    <a:lstStyle/>
                    <a:p>
                      <a:r>
                        <a:rPr lang="en-US" sz="1600" dirty="0"/>
                        <a:t>10</a:t>
                      </a:r>
                    </a:p>
                  </a:txBody>
                  <a:tcPr/>
                </a:tc>
                <a:tc>
                  <a:txBody>
                    <a:bodyPr/>
                    <a:lstStyle/>
                    <a:p>
                      <a:r>
                        <a:rPr lang="en-US" sz="1600" dirty="0"/>
                        <a:t>2019</a:t>
                      </a:r>
                    </a:p>
                  </a:txBody>
                  <a:tcPr/>
                </a:tc>
                <a:tc>
                  <a:txBody>
                    <a:bodyPr/>
                    <a:lstStyle/>
                    <a:p>
                      <a:r>
                        <a:rPr lang="en-US" sz="1600" dirty="0" err="1"/>
                        <a:t>MohammadMehedi</a:t>
                      </a:r>
                      <a:r>
                        <a:rPr lang="en-US" sz="1600" dirty="0"/>
                        <a:t> Hassan </a:t>
                      </a:r>
                      <a:r>
                        <a:rPr lang="en-US" sz="1600" b="0" i="0" kern="1200" dirty="0">
                          <a:solidFill>
                            <a:schemeClr val="dk1"/>
                          </a:solidFill>
                          <a:latin typeface="+mn-lt"/>
                          <a:ea typeface="+mn-ea"/>
                          <a:cs typeface="+mn-cs"/>
                        </a:rPr>
                        <a:t>, </a:t>
                      </a:r>
                      <a:r>
                        <a:rPr lang="en-US" sz="1600" dirty="0"/>
                        <a:t>Md. </a:t>
                      </a:r>
                      <a:r>
                        <a:rPr lang="en-US" sz="1600" dirty="0" err="1"/>
                        <a:t>Golam</a:t>
                      </a:r>
                      <a:r>
                        <a:rPr lang="en-US" sz="1600" baseline="0" dirty="0"/>
                        <a:t> </a:t>
                      </a:r>
                      <a:r>
                        <a:rPr lang="en-US" sz="1600" dirty="0" err="1"/>
                        <a:t>Rabiul</a:t>
                      </a:r>
                      <a:r>
                        <a:rPr lang="en-US" sz="1600" dirty="0"/>
                        <a:t> </a:t>
                      </a:r>
                      <a:r>
                        <a:rPr lang="en-US" sz="1600" dirty="0" err="1"/>
                        <a:t>Alam</a:t>
                      </a:r>
                      <a:r>
                        <a:rPr lang="en-US" sz="1600" dirty="0"/>
                        <a:t> </a:t>
                      </a:r>
                      <a:r>
                        <a:rPr lang="en-US" sz="1600" b="0" i="0" kern="1200" dirty="0">
                          <a:solidFill>
                            <a:schemeClr val="dk1"/>
                          </a:solidFill>
                          <a:latin typeface="+mn-lt"/>
                          <a:ea typeface="+mn-ea"/>
                          <a:cs typeface="+mn-cs"/>
                        </a:rPr>
                        <a:t>, </a:t>
                      </a:r>
                      <a:r>
                        <a:rPr lang="en-US" sz="1600" dirty="0" err="1"/>
                        <a:t>Md.Zia</a:t>
                      </a:r>
                      <a:r>
                        <a:rPr lang="en-US" sz="1600" dirty="0"/>
                        <a:t> </a:t>
                      </a:r>
                      <a:r>
                        <a:rPr lang="en-US" sz="1600" dirty="0" err="1"/>
                        <a:t>Uddin</a:t>
                      </a:r>
                      <a:r>
                        <a:rPr lang="en-US" sz="1600" dirty="0"/>
                        <a:t> </a:t>
                      </a:r>
                      <a:r>
                        <a:rPr lang="en-US" sz="1600" b="0" i="0" kern="1200" dirty="0">
                          <a:solidFill>
                            <a:schemeClr val="dk1"/>
                          </a:solidFill>
                          <a:latin typeface="+mn-lt"/>
                          <a:ea typeface="+mn-ea"/>
                          <a:cs typeface="+mn-cs"/>
                        </a:rPr>
                        <a:t>, </a:t>
                      </a:r>
                      <a:r>
                        <a:rPr lang="en-US" sz="1600" dirty="0" err="1"/>
                        <a:t>Shamsul</a:t>
                      </a:r>
                      <a:r>
                        <a:rPr lang="en-US" sz="1600" dirty="0"/>
                        <a:t> Huda </a:t>
                      </a:r>
                      <a:r>
                        <a:rPr lang="en-US" sz="1600" b="0" i="0" kern="1200" dirty="0">
                          <a:solidFill>
                            <a:schemeClr val="dk1"/>
                          </a:solidFill>
                          <a:latin typeface="+mn-lt"/>
                          <a:ea typeface="+mn-ea"/>
                          <a:cs typeface="+mn-cs"/>
                        </a:rPr>
                        <a:t>, </a:t>
                      </a:r>
                      <a:r>
                        <a:rPr lang="en-US" sz="1600" dirty="0"/>
                        <a:t>Ahmad </a:t>
                      </a:r>
                      <a:r>
                        <a:rPr lang="en-US" sz="1600" dirty="0" err="1"/>
                        <a:t>Almogren</a:t>
                      </a:r>
                      <a:r>
                        <a:rPr lang="en-US" sz="1600" dirty="0"/>
                        <a:t> </a:t>
                      </a:r>
                    </a:p>
                  </a:txBody>
                  <a:tcPr/>
                </a:tc>
                <a:tc>
                  <a:txBody>
                    <a:bodyPr/>
                    <a:lstStyle/>
                    <a:p>
                      <a:r>
                        <a:rPr lang="en-US" sz="1600" dirty="0"/>
                        <a:t>Human emotion recognition using deep belief network architecture </a:t>
                      </a:r>
                    </a:p>
                  </a:txBody>
                  <a:tcPr/>
                </a:tc>
                <a:tc>
                  <a:txBody>
                    <a:bodyPr/>
                    <a:lstStyle/>
                    <a:p>
                      <a:r>
                        <a:rPr lang="en-US" sz="1600" dirty="0"/>
                        <a:t>proposed a deep learning-based approach for emotion recognition from physiological signals, achieving high accuracy on standard datasets. </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r>
              <a:rPr lang="en-US" sz="1800" b="1" dirty="0"/>
              <a:t>10</a:t>
            </a:r>
          </a:p>
        </p:txBody>
      </p:sp>
    </p:spTree>
    <p:extLst>
      <p:ext uri="{BB962C8B-B14F-4D97-AF65-F5344CB8AC3E}">
        <p14:creationId xmlns:p14="http://schemas.microsoft.com/office/powerpoint/2010/main" val="134903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AE48-2BAD-56C3-00E3-6C115E002950}"/>
              </a:ext>
            </a:extLst>
          </p:cNvPr>
          <p:cNvSpPr>
            <a:spLocks noGrp="1"/>
          </p:cNvSpPr>
          <p:nvPr>
            <p:ph type="title"/>
          </p:nvPr>
        </p:nvSpPr>
        <p:spPr>
          <a:xfrm>
            <a:off x="337352" y="136526"/>
            <a:ext cx="11443316" cy="716914"/>
          </a:xfrm>
        </p:spPr>
        <p:txBody>
          <a:bodyPr>
            <a:noAutofit/>
          </a:bodyPr>
          <a:lstStyle/>
          <a:p>
            <a:r>
              <a:rPr lang="en-US" sz="4000" dirty="0">
                <a:solidFill>
                  <a:schemeClr val="accent6">
                    <a:lumMod val="75000"/>
                  </a:schemeClr>
                </a:solidFill>
                <a:latin typeface="Algerian" panose="04020705040A02060702" pitchFamily="82" charset="0"/>
              </a:rPr>
              <a:t>ANALYSIS AND LITERATURE SURVEY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8872944"/>
              </p:ext>
            </p:extLst>
          </p:nvPr>
        </p:nvGraphicFramePr>
        <p:xfrm>
          <a:off x="220716" y="1030342"/>
          <a:ext cx="11745310" cy="6311866"/>
        </p:xfrm>
        <a:graphic>
          <a:graphicData uri="http://schemas.openxmlformats.org/drawingml/2006/table">
            <a:tbl>
              <a:tblPr firstRow="1" bandRow="1">
                <a:tableStyleId>{5C22544A-7EE6-4342-B048-85BDC9FD1C3A}</a:tableStyleId>
              </a:tblPr>
              <a:tblGrid>
                <a:gridCol w="882870">
                  <a:extLst>
                    <a:ext uri="{9D8B030D-6E8A-4147-A177-3AD203B41FA5}">
                      <a16:colId xmlns:a16="http://schemas.microsoft.com/office/drawing/2014/main" val="20000"/>
                    </a:ext>
                  </a:extLst>
                </a:gridCol>
                <a:gridCol w="1245476">
                  <a:extLst>
                    <a:ext uri="{9D8B030D-6E8A-4147-A177-3AD203B41FA5}">
                      <a16:colId xmlns:a16="http://schemas.microsoft.com/office/drawing/2014/main" val="20001"/>
                    </a:ext>
                  </a:extLst>
                </a:gridCol>
                <a:gridCol w="2270235">
                  <a:extLst>
                    <a:ext uri="{9D8B030D-6E8A-4147-A177-3AD203B41FA5}">
                      <a16:colId xmlns:a16="http://schemas.microsoft.com/office/drawing/2014/main" val="20002"/>
                    </a:ext>
                  </a:extLst>
                </a:gridCol>
                <a:gridCol w="2790496">
                  <a:extLst>
                    <a:ext uri="{9D8B030D-6E8A-4147-A177-3AD203B41FA5}">
                      <a16:colId xmlns:a16="http://schemas.microsoft.com/office/drawing/2014/main" val="20003"/>
                    </a:ext>
                  </a:extLst>
                </a:gridCol>
                <a:gridCol w="4556233">
                  <a:extLst>
                    <a:ext uri="{9D8B030D-6E8A-4147-A177-3AD203B41FA5}">
                      <a16:colId xmlns:a16="http://schemas.microsoft.com/office/drawing/2014/main" val="20004"/>
                    </a:ext>
                  </a:extLst>
                </a:gridCol>
              </a:tblGrid>
              <a:tr h="734026">
                <a:tc>
                  <a:txBody>
                    <a:bodyPr/>
                    <a:lstStyle/>
                    <a:p>
                      <a:r>
                        <a:rPr lang="en-US" dirty="0"/>
                        <a:t>S No.</a:t>
                      </a:r>
                    </a:p>
                  </a:txBody>
                  <a:tcPr/>
                </a:tc>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ANALYSIS</a:t>
                      </a:r>
                    </a:p>
                  </a:txBody>
                  <a:tcPr/>
                </a:tc>
                <a:extLst>
                  <a:ext uri="{0D108BD9-81ED-4DB2-BD59-A6C34878D82A}">
                    <a16:rowId xmlns:a16="http://schemas.microsoft.com/office/drawing/2014/main" val="10000"/>
                  </a:ext>
                </a:extLst>
              </a:tr>
              <a:tr h="1137568">
                <a:tc>
                  <a:txBody>
                    <a:bodyPr/>
                    <a:lstStyle/>
                    <a:p>
                      <a:r>
                        <a:rPr lang="en-US" sz="1600" dirty="0"/>
                        <a:t>11</a:t>
                      </a:r>
                    </a:p>
                  </a:txBody>
                  <a:tcPr/>
                </a:tc>
                <a:tc>
                  <a:txBody>
                    <a:bodyPr/>
                    <a:lstStyle/>
                    <a:p>
                      <a:r>
                        <a:rPr lang="en-US" sz="1600" dirty="0"/>
                        <a:t>2019</a:t>
                      </a:r>
                    </a:p>
                  </a:txBody>
                  <a:tcPr/>
                </a:tc>
                <a:tc>
                  <a:txBody>
                    <a:bodyPr/>
                    <a:lstStyle/>
                    <a:p>
                      <a:pPr hangingPunct="0"/>
                      <a:r>
                        <a:rPr lang="en-US" sz="1600" kern="1200" dirty="0" err="1">
                          <a:solidFill>
                            <a:schemeClr val="dk1"/>
                          </a:solidFill>
                          <a:latin typeface="+mn-lt"/>
                          <a:ea typeface="+mn-ea"/>
                          <a:cs typeface="+mn-cs"/>
                        </a:rPr>
                        <a:t>Ruhul</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Amin</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Khalil</a:t>
                      </a:r>
                      <a:r>
                        <a:rPr lang="en-US" sz="1600" kern="1200" dirty="0">
                          <a:solidFill>
                            <a:schemeClr val="dk1"/>
                          </a:solidFill>
                          <a:latin typeface="+mn-lt"/>
                          <a:ea typeface="+mn-ea"/>
                          <a:cs typeface="+mn-cs"/>
                        </a:rPr>
                        <a:t>,</a:t>
                      </a:r>
                    </a:p>
                    <a:p>
                      <a:pPr hangingPunct="0"/>
                      <a:r>
                        <a:rPr lang="en-US" sz="1600" kern="1200" dirty="0">
                          <a:solidFill>
                            <a:schemeClr val="dk1"/>
                          </a:solidFill>
                          <a:latin typeface="+mn-lt"/>
                          <a:ea typeface="+mn-ea"/>
                          <a:cs typeface="+mn-cs"/>
                        </a:rPr>
                        <a:t>Edward Jones</a:t>
                      </a:r>
                    </a:p>
                    <a:p>
                      <a:pPr hangingPunct="0"/>
                      <a:r>
                        <a:rPr lang="en-US" sz="1600" kern="1200" dirty="0">
                          <a:solidFill>
                            <a:schemeClr val="dk1"/>
                          </a:solidFill>
                          <a:latin typeface="+mn-lt"/>
                          <a:ea typeface="+mn-ea"/>
                          <a:cs typeface="+mn-cs"/>
                        </a:rPr>
                        <a:t>Mohammad ,</a:t>
                      </a:r>
                      <a:r>
                        <a:rPr lang="en-US" sz="1600" kern="1200" dirty="0" err="1">
                          <a:solidFill>
                            <a:schemeClr val="dk1"/>
                          </a:solidFill>
                          <a:latin typeface="+mn-lt"/>
                          <a:ea typeface="+mn-ea"/>
                          <a:cs typeface="+mn-cs"/>
                        </a:rPr>
                        <a:t>Inayatullah</a:t>
                      </a:r>
                      <a:r>
                        <a:rPr lang="en-US" sz="1600" kern="1200" dirty="0">
                          <a:solidFill>
                            <a:schemeClr val="dk1"/>
                          </a:solidFill>
                          <a:latin typeface="+mn-lt"/>
                          <a:ea typeface="+mn-ea"/>
                          <a:cs typeface="+mn-cs"/>
                        </a:rPr>
                        <a:t> Babar,</a:t>
                      </a:r>
                    </a:p>
                    <a:p>
                      <a:pPr hangingPunct="0"/>
                      <a:r>
                        <a:rPr lang="en-AU" sz="1600" kern="1200" dirty="0" err="1">
                          <a:solidFill>
                            <a:schemeClr val="dk1"/>
                          </a:solidFill>
                          <a:latin typeface="+mn-lt"/>
                          <a:ea typeface="+mn-ea"/>
                          <a:cs typeface="+mn-cs"/>
                        </a:rPr>
                        <a:t>Thamer</a:t>
                      </a:r>
                      <a:r>
                        <a:rPr lang="en-AU" sz="1600" kern="1200" dirty="0">
                          <a:solidFill>
                            <a:schemeClr val="dk1"/>
                          </a:solidFill>
                          <a:latin typeface="+mn-lt"/>
                          <a:ea typeface="+mn-ea"/>
                          <a:cs typeface="+mn-cs"/>
                        </a:rPr>
                        <a:t> </a:t>
                      </a:r>
                      <a:r>
                        <a:rPr lang="en-AU" sz="1600" kern="1200" dirty="0" err="1">
                          <a:solidFill>
                            <a:schemeClr val="dk1"/>
                          </a:solidFill>
                          <a:latin typeface="+mn-lt"/>
                          <a:ea typeface="+mn-ea"/>
                          <a:cs typeface="+mn-cs"/>
                        </a:rPr>
                        <a:t>Alhussain</a:t>
                      </a:r>
                      <a:r>
                        <a:rPr lang="en-AU" sz="1600" kern="1200" dirty="0">
                          <a:solidFill>
                            <a:schemeClr val="dk1"/>
                          </a:solidFill>
                          <a:latin typeface="+mn-lt"/>
                          <a:ea typeface="+mn-ea"/>
                          <a:cs typeface="+mn-cs"/>
                        </a:rPr>
                        <a:t>.</a:t>
                      </a:r>
                      <a:endParaRPr lang="en-US" sz="1600" kern="1200" dirty="0">
                        <a:solidFill>
                          <a:schemeClr val="dk1"/>
                        </a:solidFill>
                        <a:latin typeface="+mn-lt"/>
                        <a:ea typeface="+mn-ea"/>
                        <a:cs typeface="+mn-cs"/>
                      </a:endParaRPr>
                    </a:p>
                  </a:txBody>
                  <a:tcPr/>
                </a:tc>
                <a:tc>
                  <a:txBody>
                    <a:bodyPr/>
                    <a:lstStyle/>
                    <a:p>
                      <a:r>
                        <a:rPr lang="en-US" sz="1600" dirty="0"/>
                        <a:t>Speech Emotion Recognition Using Deep Learning Techniques </a:t>
                      </a:r>
                    </a:p>
                  </a:txBody>
                  <a:tcPr/>
                </a:tc>
                <a:tc>
                  <a:txBody>
                    <a:bodyPr/>
                    <a:lstStyle/>
                    <a:p>
                      <a:r>
                        <a:rPr lang="en-US" sz="1600" dirty="0"/>
                        <a:t>If the data’s were varying then the efficiency can be low. </a:t>
                      </a:r>
                    </a:p>
                    <a:p>
                      <a:r>
                        <a:rPr lang="en-US" sz="1600" dirty="0"/>
                        <a:t>Accuracy 92% </a:t>
                      </a:r>
                    </a:p>
                  </a:txBody>
                  <a:tcPr/>
                </a:tc>
                <a:extLst>
                  <a:ext uri="{0D108BD9-81ED-4DB2-BD59-A6C34878D82A}">
                    <a16:rowId xmlns:a16="http://schemas.microsoft.com/office/drawing/2014/main" val="10001"/>
                  </a:ext>
                </a:extLst>
              </a:tr>
              <a:tr h="925927">
                <a:tc>
                  <a:txBody>
                    <a:bodyPr/>
                    <a:lstStyle/>
                    <a:p>
                      <a:r>
                        <a:rPr lang="en-US" sz="1600" dirty="0"/>
                        <a:t>12</a:t>
                      </a:r>
                    </a:p>
                  </a:txBody>
                  <a:tcPr/>
                </a:tc>
                <a:tc>
                  <a:txBody>
                    <a:bodyPr/>
                    <a:lstStyle/>
                    <a:p>
                      <a:r>
                        <a:rPr lang="en-US" sz="1600" dirty="0"/>
                        <a:t>2019</a:t>
                      </a:r>
                    </a:p>
                  </a:txBody>
                  <a:tcPr/>
                </a:tc>
                <a:tc>
                  <a:txBody>
                    <a:bodyPr/>
                    <a:lstStyle/>
                    <a:p>
                      <a:r>
                        <a:rPr lang="en-US" sz="1600" dirty="0" err="1"/>
                        <a:t>Wenbin</a:t>
                      </a:r>
                      <a:r>
                        <a:rPr lang="en-US" sz="1600" dirty="0"/>
                        <a:t> Zhou, Justin Cheng, </a:t>
                      </a:r>
                      <a:r>
                        <a:rPr lang="en-US" sz="1600" dirty="0" err="1"/>
                        <a:t>Xingyu</a:t>
                      </a:r>
                      <a:r>
                        <a:rPr lang="en-US" sz="1600" dirty="0"/>
                        <a:t> Lei, </a:t>
                      </a:r>
                      <a:r>
                        <a:rPr lang="en-US" sz="1600" dirty="0" err="1"/>
                        <a:t>Bedrich</a:t>
                      </a:r>
                      <a:r>
                        <a:rPr lang="en-US" sz="1600" dirty="0"/>
                        <a:t> Benes, and </a:t>
                      </a:r>
                      <a:r>
                        <a:rPr lang="en-US" sz="1600" dirty="0" err="1"/>
                        <a:t>Nicoletta</a:t>
                      </a:r>
                      <a:r>
                        <a:rPr lang="en-US" sz="1600" dirty="0"/>
                        <a:t> </a:t>
                      </a:r>
                      <a:r>
                        <a:rPr lang="en-US" sz="1600" dirty="0" err="1"/>
                        <a:t>Adamo</a:t>
                      </a:r>
                      <a:endParaRPr lang="en-US" sz="1600" dirty="0"/>
                    </a:p>
                  </a:txBody>
                  <a:tcPr/>
                </a:tc>
                <a:tc>
                  <a:txBody>
                    <a:bodyPr/>
                    <a:lstStyle/>
                    <a:p>
                      <a:r>
                        <a:rPr lang="en-US" sz="1600" dirty="0"/>
                        <a:t>Deep Learning Based Emotion Recognition from Real-Time Videos</a:t>
                      </a:r>
                    </a:p>
                  </a:txBody>
                  <a:tcPr/>
                </a:tc>
                <a:tc>
                  <a:txBody>
                    <a:bodyPr/>
                    <a:lstStyle/>
                    <a:p>
                      <a:r>
                        <a:rPr lang="en-US" sz="1600" dirty="0"/>
                        <a:t>The webcam resolution should be 1920 X 1080. It’s failed to detect the expected emotion. Didn’t find the way to give the desired emotional state . Overall Accuracy - 60% </a:t>
                      </a:r>
                    </a:p>
                  </a:txBody>
                  <a:tcPr/>
                </a:tc>
                <a:extLst>
                  <a:ext uri="{0D108BD9-81ED-4DB2-BD59-A6C34878D82A}">
                    <a16:rowId xmlns:a16="http://schemas.microsoft.com/office/drawing/2014/main" val="10002"/>
                  </a:ext>
                </a:extLst>
              </a:tr>
              <a:tr h="1008101">
                <a:tc>
                  <a:txBody>
                    <a:bodyPr/>
                    <a:lstStyle/>
                    <a:p>
                      <a:r>
                        <a:rPr lang="en-US" sz="1600" dirty="0"/>
                        <a:t>13</a:t>
                      </a:r>
                    </a:p>
                  </a:txBody>
                  <a:tcPr/>
                </a:tc>
                <a:tc>
                  <a:txBody>
                    <a:bodyPr/>
                    <a:lstStyle/>
                    <a:p>
                      <a:r>
                        <a:rPr lang="en-US" sz="1600" dirty="0"/>
                        <a:t>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600" dirty="0"/>
                        <a:t>L. B. Krithika &amp; G. G. Lakshmi Priya</a:t>
                      </a:r>
                      <a:endParaRPr lang="en-US" sz="1600" dirty="0"/>
                    </a:p>
                  </a:txBody>
                  <a:tcPr/>
                </a:tc>
                <a:tc>
                  <a:txBody>
                    <a:bodyPr/>
                    <a:lstStyle/>
                    <a:p>
                      <a:r>
                        <a:rPr lang="en-US" sz="1600" dirty="0"/>
                        <a:t>Graph based feature extraction and hybrid classification approach for facial expression recognition. </a:t>
                      </a:r>
                    </a:p>
                  </a:txBody>
                  <a:tcPr/>
                </a:tc>
                <a:tc>
                  <a:txBody>
                    <a:bodyPr/>
                    <a:lstStyle/>
                    <a:p>
                      <a:r>
                        <a:rPr lang="en-US" sz="1600" dirty="0"/>
                        <a:t>used graph theory for feature extraction and hybrid classification techniques to improve facial expression recognition, achieving better performance than traditional feature extraction methods.</a:t>
                      </a:r>
                    </a:p>
                  </a:txBody>
                  <a:tcPr/>
                </a:tc>
                <a:extLst>
                  <a:ext uri="{0D108BD9-81ED-4DB2-BD59-A6C34878D82A}">
                    <a16:rowId xmlns:a16="http://schemas.microsoft.com/office/drawing/2014/main" val="10003"/>
                  </a:ext>
                </a:extLst>
              </a:tr>
              <a:tr h="716857">
                <a:tc>
                  <a:txBody>
                    <a:bodyPr/>
                    <a:lstStyle/>
                    <a:p>
                      <a:r>
                        <a:rPr lang="en-US" sz="1600" dirty="0"/>
                        <a:t>14</a:t>
                      </a:r>
                    </a:p>
                  </a:txBody>
                  <a:tcPr/>
                </a:tc>
                <a:tc>
                  <a:txBody>
                    <a:bodyPr/>
                    <a:lstStyle/>
                    <a:p>
                      <a:r>
                        <a:rPr lang="en-US" sz="1600" dirty="0"/>
                        <a:t>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Ninad</a:t>
                      </a:r>
                      <a:r>
                        <a:rPr lang="en-US" sz="1600" dirty="0"/>
                        <a:t> </a:t>
                      </a:r>
                      <a:r>
                        <a:rPr lang="en-US" sz="1600" dirty="0" err="1"/>
                        <a:t>Mehendale</a:t>
                      </a:r>
                      <a:endParaRPr lang="en-US" sz="1600" dirty="0"/>
                    </a:p>
                  </a:txBody>
                  <a:tcPr/>
                </a:tc>
                <a:tc>
                  <a:txBody>
                    <a:bodyPr/>
                    <a:lstStyle/>
                    <a:p>
                      <a:r>
                        <a:rPr lang="en-US" sz="1600" dirty="0"/>
                        <a:t>Facial emotion recognition using </a:t>
                      </a:r>
                      <a:r>
                        <a:rPr lang="en-US" sz="1600" dirty="0" err="1"/>
                        <a:t>convolutional</a:t>
                      </a:r>
                      <a:r>
                        <a:rPr lang="en-US" sz="1600" dirty="0"/>
                        <a:t> neural networks (FERC) </a:t>
                      </a:r>
                    </a:p>
                  </a:txBody>
                  <a:tcPr/>
                </a:tc>
                <a:tc>
                  <a:txBody>
                    <a:bodyPr/>
                    <a:lstStyle/>
                    <a:p>
                      <a:r>
                        <a:rPr lang="en-US" sz="1600" dirty="0"/>
                        <a:t>proposed a deep learning-based approach for facial expression recognition, achieving high accuracy on standard datasets. maximum accuracy up to 99.3%</a:t>
                      </a:r>
                    </a:p>
                  </a:txBody>
                  <a:tcPr/>
                </a:tc>
                <a:extLst>
                  <a:ext uri="{0D108BD9-81ED-4DB2-BD59-A6C34878D82A}">
                    <a16:rowId xmlns:a16="http://schemas.microsoft.com/office/drawing/2014/main" val="10004"/>
                  </a:ext>
                </a:extLst>
              </a:tr>
              <a:tr h="1137568">
                <a:tc>
                  <a:txBody>
                    <a:bodyPr/>
                    <a:lstStyle/>
                    <a:p>
                      <a:r>
                        <a:rPr lang="en-US" sz="1600" dirty="0"/>
                        <a:t>15</a:t>
                      </a:r>
                    </a:p>
                  </a:txBody>
                  <a:tcPr/>
                </a:tc>
                <a:tc>
                  <a:txBody>
                    <a:bodyPr/>
                    <a:lstStyle/>
                    <a:p>
                      <a:r>
                        <a:rPr lang="en-US" sz="1600" dirty="0"/>
                        <a:t>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Garima</a:t>
                      </a:r>
                      <a:r>
                        <a:rPr lang="en-US" sz="1600" dirty="0"/>
                        <a:t> </a:t>
                      </a:r>
                      <a:r>
                        <a:rPr lang="en-US" sz="1600" dirty="0" err="1"/>
                        <a:t>Verma</a:t>
                      </a:r>
                      <a:r>
                        <a:rPr lang="en-US" sz="1600" dirty="0"/>
                        <a:t> &amp; </a:t>
                      </a:r>
                      <a:r>
                        <a:rPr lang="en-US" sz="1600" dirty="0" err="1"/>
                        <a:t>Hemraj</a:t>
                      </a:r>
                      <a:r>
                        <a:rPr lang="en-US" sz="1600" dirty="0"/>
                        <a:t> </a:t>
                      </a:r>
                      <a:r>
                        <a:rPr lang="en-US" sz="1600" dirty="0" err="1"/>
                        <a:t>Verma</a:t>
                      </a:r>
                      <a:endParaRPr lang="en-US" sz="1600" dirty="0"/>
                    </a:p>
                  </a:txBody>
                  <a:tcPr/>
                </a:tc>
                <a:tc>
                  <a:txBody>
                    <a:bodyPr/>
                    <a:lstStyle/>
                    <a:p>
                      <a:r>
                        <a:rPr lang="en-US" sz="1600" dirty="0"/>
                        <a:t>Hybrid-Deep Learning Model for Emotion Recognition Using Facial Expressions</a:t>
                      </a:r>
                    </a:p>
                  </a:txBody>
                  <a:tcPr/>
                </a:tc>
                <a:tc>
                  <a:txBody>
                    <a:bodyPr/>
                    <a:lstStyle/>
                    <a:p>
                      <a:r>
                        <a:rPr lang="en-US" sz="1600" dirty="0"/>
                        <a:t>proposed a hybrid-deep learning model for facial expression recognition, combining the strengths of both deep learning and traditional machine learning techniques, achieving high accuracy on standard datasets.</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r>
              <a:rPr lang="en-US" sz="1800" b="1" dirty="0"/>
              <a:t>11</a:t>
            </a:r>
          </a:p>
        </p:txBody>
      </p:sp>
    </p:spTree>
    <p:extLst>
      <p:ext uri="{BB962C8B-B14F-4D97-AF65-F5344CB8AC3E}">
        <p14:creationId xmlns:p14="http://schemas.microsoft.com/office/powerpoint/2010/main" val="23224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9" y="248575"/>
            <a:ext cx="11732605" cy="695504"/>
          </a:xfrm>
        </p:spPr>
        <p:txBody>
          <a:bodyPr>
            <a:noAutofit/>
          </a:bodyPr>
          <a:lstStyle/>
          <a:p>
            <a:r>
              <a:rPr lang="en-US" sz="4000" dirty="0">
                <a:solidFill>
                  <a:schemeClr val="accent6">
                    <a:lumMod val="75000"/>
                  </a:schemeClr>
                </a:solidFill>
                <a:latin typeface="Algerian" panose="04020705040A02060702" pitchFamily="82" charset="0"/>
              </a:rPr>
              <a:t>ANALYSIS AND LITERATURE SURVEY(CONTD…)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1061101"/>
              </p:ext>
            </p:extLst>
          </p:nvPr>
        </p:nvGraphicFramePr>
        <p:xfrm>
          <a:off x="252250" y="996741"/>
          <a:ext cx="11634950" cy="6068771"/>
        </p:xfrm>
        <a:graphic>
          <a:graphicData uri="http://schemas.openxmlformats.org/drawingml/2006/table">
            <a:tbl>
              <a:tblPr firstRow="1" bandRow="1">
                <a:tableStyleId>{5C22544A-7EE6-4342-B048-85BDC9FD1C3A}</a:tableStyleId>
              </a:tblPr>
              <a:tblGrid>
                <a:gridCol w="804040">
                  <a:extLst>
                    <a:ext uri="{9D8B030D-6E8A-4147-A177-3AD203B41FA5}">
                      <a16:colId xmlns:a16="http://schemas.microsoft.com/office/drawing/2014/main" val="20000"/>
                    </a:ext>
                  </a:extLst>
                </a:gridCol>
                <a:gridCol w="1245476">
                  <a:extLst>
                    <a:ext uri="{9D8B030D-6E8A-4147-A177-3AD203B41FA5}">
                      <a16:colId xmlns:a16="http://schemas.microsoft.com/office/drawing/2014/main" val="20001"/>
                    </a:ext>
                  </a:extLst>
                </a:gridCol>
                <a:gridCol w="2333296">
                  <a:extLst>
                    <a:ext uri="{9D8B030D-6E8A-4147-A177-3AD203B41FA5}">
                      <a16:colId xmlns:a16="http://schemas.microsoft.com/office/drawing/2014/main" val="20002"/>
                    </a:ext>
                  </a:extLst>
                </a:gridCol>
                <a:gridCol w="2869324">
                  <a:extLst>
                    <a:ext uri="{9D8B030D-6E8A-4147-A177-3AD203B41FA5}">
                      <a16:colId xmlns:a16="http://schemas.microsoft.com/office/drawing/2014/main" val="20003"/>
                    </a:ext>
                  </a:extLst>
                </a:gridCol>
                <a:gridCol w="4382814">
                  <a:extLst>
                    <a:ext uri="{9D8B030D-6E8A-4147-A177-3AD203B41FA5}">
                      <a16:colId xmlns:a16="http://schemas.microsoft.com/office/drawing/2014/main" val="20004"/>
                    </a:ext>
                  </a:extLst>
                </a:gridCol>
              </a:tblGrid>
              <a:tr h="397736">
                <a:tc>
                  <a:txBody>
                    <a:bodyPr/>
                    <a:lstStyle/>
                    <a:p>
                      <a:r>
                        <a:rPr lang="en-US" dirty="0"/>
                        <a:t>S No.</a:t>
                      </a:r>
                    </a:p>
                  </a:txBody>
                  <a:tcPr/>
                </a:tc>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ANALYSIS</a:t>
                      </a:r>
                    </a:p>
                  </a:txBody>
                  <a:tcPr/>
                </a:tc>
                <a:extLst>
                  <a:ext uri="{0D108BD9-81ED-4DB2-BD59-A6C34878D82A}">
                    <a16:rowId xmlns:a16="http://schemas.microsoft.com/office/drawing/2014/main" val="10000"/>
                  </a:ext>
                </a:extLst>
              </a:tr>
              <a:tr h="916155">
                <a:tc>
                  <a:txBody>
                    <a:bodyPr/>
                    <a:lstStyle/>
                    <a:p>
                      <a:r>
                        <a:rPr lang="en-US" sz="1600" dirty="0"/>
                        <a:t>16</a:t>
                      </a:r>
                    </a:p>
                  </a:txBody>
                  <a:tcPr/>
                </a:tc>
                <a:tc>
                  <a:txBody>
                    <a:bodyPr/>
                    <a:lstStyle/>
                    <a:p>
                      <a:r>
                        <a:rPr lang="en-US" sz="1600" dirty="0"/>
                        <a:t>2020</a:t>
                      </a:r>
                    </a:p>
                  </a:txBody>
                  <a:tcPr/>
                </a:tc>
                <a:tc>
                  <a:txBody>
                    <a:bodyPr/>
                    <a:lstStyle/>
                    <a:p>
                      <a:r>
                        <a:rPr lang="en-US" sz="1600" dirty="0" err="1"/>
                        <a:t>Saibal</a:t>
                      </a:r>
                      <a:r>
                        <a:rPr lang="en-US" sz="1600" dirty="0"/>
                        <a:t> Manna,</a:t>
                      </a:r>
                    </a:p>
                    <a:p>
                      <a:r>
                        <a:rPr lang="en-US" sz="1600" dirty="0" err="1"/>
                        <a:t>Sushil</a:t>
                      </a:r>
                      <a:r>
                        <a:rPr lang="en-US" sz="1600" dirty="0"/>
                        <a:t> </a:t>
                      </a:r>
                      <a:r>
                        <a:rPr lang="en-US" sz="1600" dirty="0" err="1"/>
                        <a:t>Ghildiyal</a:t>
                      </a:r>
                      <a:r>
                        <a:rPr lang="en-US" sz="1600" dirty="0"/>
                        <a:t>,</a:t>
                      </a:r>
                    </a:p>
                    <a:p>
                      <a:r>
                        <a:rPr lang="en-US" sz="1600" dirty="0" err="1"/>
                        <a:t>Kishankumar</a:t>
                      </a:r>
                      <a:r>
                        <a:rPr lang="en-US" sz="1600" dirty="0"/>
                        <a:t> </a:t>
                      </a:r>
                      <a:r>
                        <a:rPr lang="en-US" sz="1600" dirty="0" err="1"/>
                        <a:t>Bhimani</a:t>
                      </a:r>
                      <a:r>
                        <a:rPr lang="en-US" sz="1600" dirty="0"/>
                        <a:t>.</a:t>
                      </a:r>
                    </a:p>
                  </a:txBody>
                  <a:tcPr/>
                </a:tc>
                <a:tc>
                  <a:txBody>
                    <a:bodyPr/>
                    <a:lstStyle/>
                    <a:p>
                      <a:r>
                        <a:rPr lang="en-US" sz="1600" dirty="0"/>
                        <a:t>Face Recognition from Video using Deep Learning </a:t>
                      </a:r>
                    </a:p>
                  </a:txBody>
                  <a:tcPr/>
                </a:tc>
                <a:tc>
                  <a:txBody>
                    <a:bodyPr/>
                    <a:lstStyle/>
                    <a:p>
                      <a:r>
                        <a:rPr lang="en-US" sz="1600" dirty="0"/>
                        <a:t>This model can recognize the side face and blurred image also , still it can give the better accuracy . CNN, </a:t>
                      </a:r>
                      <a:r>
                        <a:rPr lang="en-US" sz="1600" dirty="0" err="1"/>
                        <a:t>FaceNet</a:t>
                      </a:r>
                      <a:r>
                        <a:rPr lang="en-US" sz="1600" dirty="0"/>
                        <a:t> - 90%</a:t>
                      </a:r>
                    </a:p>
                  </a:txBody>
                  <a:tcPr/>
                </a:tc>
                <a:extLst>
                  <a:ext uri="{0D108BD9-81ED-4DB2-BD59-A6C34878D82A}">
                    <a16:rowId xmlns:a16="http://schemas.microsoft.com/office/drawing/2014/main" val="10001"/>
                  </a:ext>
                </a:extLst>
              </a:tr>
              <a:tr h="1227870">
                <a:tc>
                  <a:txBody>
                    <a:bodyPr/>
                    <a:lstStyle/>
                    <a:p>
                      <a:r>
                        <a:rPr lang="en-US" sz="1600" dirty="0"/>
                        <a:t>17</a:t>
                      </a:r>
                    </a:p>
                  </a:txBody>
                  <a:tcPr/>
                </a:tc>
                <a:tc>
                  <a:txBody>
                    <a:bodyPr/>
                    <a:lstStyle/>
                    <a:p>
                      <a:r>
                        <a:rPr lang="en-US" sz="1600" dirty="0"/>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Theresa </a:t>
                      </a:r>
                      <a:r>
                        <a:rPr lang="en-US" sz="1600" dirty="0" err="1"/>
                        <a:t>Küntzler</a:t>
                      </a:r>
                      <a:r>
                        <a:rPr lang="en-US" sz="1600" dirty="0"/>
                        <a:t> , T Tim A </a:t>
                      </a:r>
                      <a:r>
                        <a:rPr lang="en-US" sz="1600" dirty="0" err="1"/>
                        <a:t>Höfling</a:t>
                      </a:r>
                      <a:r>
                        <a:rPr lang="en-US" sz="1600" dirty="0"/>
                        <a:t> , Georg W </a:t>
                      </a:r>
                      <a:r>
                        <a:rPr lang="en-US" sz="1600" dirty="0" err="1"/>
                        <a:t>Alpers</a:t>
                      </a:r>
                      <a:r>
                        <a:rPr lang="en-US" sz="1600" dirty="0"/>
                        <a:t> .</a:t>
                      </a:r>
                    </a:p>
                  </a:txBody>
                  <a:tcPr/>
                </a:tc>
                <a:tc>
                  <a:txBody>
                    <a:bodyPr/>
                    <a:lstStyle/>
                    <a:p>
                      <a:r>
                        <a:rPr lang="en-US" sz="1600" dirty="0"/>
                        <a:t>Automatic Facial Expression Recognition in Standardized and </a:t>
                      </a:r>
                      <a:r>
                        <a:rPr lang="en-US" sz="1600" dirty="0" err="1"/>
                        <a:t>NonStandardized</a:t>
                      </a:r>
                      <a:r>
                        <a:rPr lang="en-US" sz="1600" dirty="0"/>
                        <a:t> Emotional Expressions</a:t>
                      </a:r>
                    </a:p>
                  </a:txBody>
                  <a:tcPr/>
                </a:tc>
                <a:tc>
                  <a:txBody>
                    <a:bodyPr/>
                    <a:lstStyle/>
                    <a:p>
                      <a:r>
                        <a:rPr lang="en-US" sz="1600" dirty="0"/>
                        <a:t>deep learning-based approach to improve facial expression recognition in both standardized and non-standardized emotional expressions, but </a:t>
                      </a:r>
                      <a:r>
                        <a:rPr lang="en-US" sz="1600" baseline="0" dirty="0"/>
                        <a:t> </a:t>
                      </a:r>
                      <a:r>
                        <a:rPr lang="en-US" sz="1600" dirty="0"/>
                        <a:t>performance of the model still depends on the quality of the input</a:t>
                      </a:r>
                      <a:r>
                        <a:rPr lang="en-US" sz="1600" baseline="0" dirty="0"/>
                        <a:t> </a:t>
                      </a:r>
                      <a:r>
                        <a:rPr lang="en-US" sz="1600" dirty="0"/>
                        <a:t>images. Accuracy – 97%.</a:t>
                      </a:r>
                    </a:p>
                  </a:txBody>
                  <a:tcPr/>
                </a:tc>
                <a:extLst>
                  <a:ext uri="{0D108BD9-81ED-4DB2-BD59-A6C34878D82A}">
                    <a16:rowId xmlns:a16="http://schemas.microsoft.com/office/drawing/2014/main" val="10002"/>
                  </a:ext>
                </a:extLst>
              </a:tr>
              <a:tr h="999429">
                <a:tc>
                  <a:txBody>
                    <a:bodyPr/>
                    <a:lstStyle/>
                    <a:p>
                      <a:r>
                        <a:rPr lang="en-US" sz="1600" dirty="0"/>
                        <a:t>18</a:t>
                      </a:r>
                    </a:p>
                  </a:txBody>
                  <a:tcPr/>
                </a:tc>
                <a:tc>
                  <a:txBody>
                    <a:bodyPr/>
                    <a:lstStyle/>
                    <a:p>
                      <a:r>
                        <a:rPr lang="en-US" sz="1600" dirty="0"/>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Shervin</a:t>
                      </a:r>
                      <a:r>
                        <a:rPr lang="en-US" sz="1600" dirty="0"/>
                        <a:t> </a:t>
                      </a:r>
                      <a:r>
                        <a:rPr lang="en-US" sz="1600" dirty="0" err="1"/>
                        <a:t>Minaee</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
                      </a:r>
                      <a:r>
                        <a:rPr lang="en-US" sz="1600" dirty="0" err="1"/>
                        <a:t>Mehdi</a:t>
                      </a:r>
                      <a:r>
                        <a:rPr lang="en-US" sz="1600" dirty="0"/>
                        <a:t> </a:t>
                      </a:r>
                      <a:r>
                        <a:rPr lang="en-US" sz="1600" dirty="0" err="1"/>
                        <a:t>Minaei</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dirty="0" err="1"/>
                        <a:t>andAmirali</a:t>
                      </a:r>
                      <a:r>
                        <a:rPr lang="en-US" sz="1600" dirty="0"/>
                        <a:t> </a:t>
                      </a:r>
                      <a:r>
                        <a:rPr lang="en-US" sz="1600" dirty="0" err="1"/>
                        <a:t>Abdolrashidi</a:t>
                      </a:r>
                      <a:endParaRPr lang="en-US"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a:t>
                      </a:r>
                    </a:p>
                  </a:txBody>
                  <a:tcPr/>
                </a:tc>
                <a:tc>
                  <a:txBody>
                    <a:bodyPr/>
                    <a:lstStyle/>
                    <a:p>
                      <a:r>
                        <a:rPr lang="en-US" sz="1600" dirty="0"/>
                        <a:t>Deep- Emotion: Facial Expression Recognition using </a:t>
                      </a:r>
                      <a:r>
                        <a:rPr lang="en-US" sz="1600" dirty="0" err="1"/>
                        <a:t>Attentional</a:t>
                      </a:r>
                      <a:r>
                        <a:rPr lang="en-US" sz="1600" dirty="0"/>
                        <a:t> </a:t>
                      </a:r>
                      <a:r>
                        <a:rPr lang="en-US" sz="1600" dirty="0" err="1"/>
                        <a:t>Convolutiona</a:t>
                      </a:r>
                      <a:r>
                        <a:rPr lang="en-US" sz="1600" dirty="0"/>
                        <a:t> l Networks.</a:t>
                      </a:r>
                    </a:p>
                  </a:txBody>
                  <a:tcPr/>
                </a:tc>
                <a:tc>
                  <a:txBody>
                    <a:bodyPr/>
                    <a:lstStyle/>
                    <a:p>
                      <a:r>
                        <a:rPr lang="en-US" sz="1600" dirty="0"/>
                        <a:t>presented a facial expression recognition system using </a:t>
                      </a:r>
                      <a:r>
                        <a:rPr lang="en-US" sz="1600" dirty="0" err="1"/>
                        <a:t>attentional</a:t>
                      </a:r>
                      <a:r>
                        <a:rPr lang="en-US" sz="1600" dirty="0"/>
                        <a:t> CNNs, which outperformed several state-of-the-art methods on standard datasets.92.8%</a:t>
                      </a:r>
                    </a:p>
                  </a:txBody>
                  <a:tcPr/>
                </a:tc>
                <a:extLst>
                  <a:ext uri="{0D108BD9-81ED-4DB2-BD59-A6C34878D82A}">
                    <a16:rowId xmlns:a16="http://schemas.microsoft.com/office/drawing/2014/main" val="10003"/>
                  </a:ext>
                </a:extLst>
              </a:tr>
              <a:tr h="999429">
                <a:tc>
                  <a:txBody>
                    <a:bodyPr/>
                    <a:lstStyle/>
                    <a:p>
                      <a:r>
                        <a:rPr lang="en-US" sz="1600" dirty="0"/>
                        <a:t>19</a:t>
                      </a:r>
                    </a:p>
                  </a:txBody>
                  <a:tcPr/>
                </a:tc>
                <a:tc>
                  <a:txBody>
                    <a:bodyPr/>
                    <a:lstStyle/>
                    <a:p>
                      <a:r>
                        <a:rPr lang="en-US" sz="1600" dirty="0"/>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 </a:t>
                      </a:r>
                      <a:r>
                        <a:rPr lang="en-US" sz="1600" dirty="0" err="1"/>
                        <a:t>Kalpana</a:t>
                      </a:r>
                      <a:r>
                        <a:rPr lang="en-US" sz="1600" dirty="0"/>
                        <a:t> </a:t>
                      </a:r>
                      <a:r>
                        <a:rPr lang="en-US" sz="1600" dirty="0" err="1"/>
                        <a:t>Chowdary</a:t>
                      </a:r>
                      <a:r>
                        <a:rPr lang="en-US" sz="1600" dirty="0"/>
                        <a:t>, </a:t>
                      </a:r>
                      <a:r>
                        <a:rPr lang="en-US" sz="1600" dirty="0" err="1"/>
                        <a:t>Tu</a:t>
                      </a:r>
                      <a:r>
                        <a:rPr lang="en-US" sz="1600" dirty="0"/>
                        <a:t> N. Nguyen &amp; D. Jude </a:t>
                      </a:r>
                      <a:r>
                        <a:rPr lang="en-US" sz="1600" dirty="0" err="1"/>
                        <a:t>Hemanth</a:t>
                      </a:r>
                      <a:endParaRPr lang="en-US" sz="1600" dirty="0"/>
                    </a:p>
                  </a:txBody>
                  <a:tcPr/>
                </a:tc>
                <a:tc>
                  <a:txBody>
                    <a:bodyPr/>
                    <a:lstStyle/>
                    <a:p>
                      <a:r>
                        <a:rPr lang="en-US" sz="1600" dirty="0"/>
                        <a:t>Deep </a:t>
                      </a:r>
                      <a:r>
                        <a:rPr lang="en-US" sz="1600" dirty="0" err="1"/>
                        <a:t>learningbased</a:t>
                      </a:r>
                      <a:r>
                        <a:rPr lang="en-US" sz="1600" dirty="0"/>
                        <a:t> facial emotion recognition for human–computer interaction applications</a:t>
                      </a:r>
                    </a:p>
                  </a:txBody>
                  <a:tcPr/>
                </a:tc>
                <a:tc>
                  <a:txBody>
                    <a:bodyPr/>
                    <a:lstStyle/>
                    <a:p>
                      <a:r>
                        <a:rPr lang="en-US" sz="1600" dirty="0"/>
                        <a:t>proposed a deep learning-based approach for facial expression recognition, specifically for human-computer interaction applications.Accuracy94.2%</a:t>
                      </a:r>
                    </a:p>
                  </a:txBody>
                  <a:tcPr/>
                </a:tc>
                <a:extLst>
                  <a:ext uri="{0D108BD9-81ED-4DB2-BD59-A6C34878D82A}">
                    <a16:rowId xmlns:a16="http://schemas.microsoft.com/office/drawing/2014/main" val="10004"/>
                  </a:ext>
                </a:extLst>
              </a:tr>
              <a:tr h="1227870">
                <a:tc>
                  <a:txBody>
                    <a:bodyPr/>
                    <a:lstStyle/>
                    <a:p>
                      <a:r>
                        <a:rPr lang="en-US" sz="1600" dirty="0"/>
                        <a:t>20</a:t>
                      </a:r>
                    </a:p>
                  </a:txBody>
                  <a:tcPr/>
                </a:tc>
                <a:tc>
                  <a:txBody>
                    <a:bodyPr/>
                    <a:lstStyle/>
                    <a:p>
                      <a:r>
                        <a:rPr lang="en-US" sz="1600" dirty="0"/>
                        <a:t>2021</a:t>
                      </a:r>
                    </a:p>
                  </a:txBody>
                  <a:tcPr/>
                </a:tc>
                <a:tc>
                  <a:txBody>
                    <a:bodyPr/>
                    <a:lstStyle/>
                    <a:p>
                      <a:r>
                        <a:rPr lang="en-US" sz="1600" dirty="0" err="1"/>
                        <a:t>Sharmeen</a:t>
                      </a:r>
                      <a:r>
                        <a:rPr lang="en-US" sz="1600" dirty="0"/>
                        <a:t> </a:t>
                      </a:r>
                      <a:r>
                        <a:rPr lang="en-US" sz="1600" dirty="0" err="1"/>
                        <a:t>M.Saleem</a:t>
                      </a:r>
                      <a:r>
                        <a:rPr lang="en-US" sz="1600" dirty="0"/>
                        <a:t> Abdullah , </a:t>
                      </a:r>
                      <a:r>
                        <a:rPr lang="en-US" sz="1600" dirty="0" err="1"/>
                        <a:t>Siddeeq</a:t>
                      </a:r>
                      <a:r>
                        <a:rPr lang="en-US" sz="1600" dirty="0"/>
                        <a:t> Y. </a:t>
                      </a:r>
                      <a:r>
                        <a:rPr lang="en-US" sz="1600" dirty="0" err="1"/>
                        <a:t>Ameen,Mohammed</a:t>
                      </a:r>
                      <a:r>
                        <a:rPr lang="en-US" sz="1600" dirty="0"/>
                        <a:t> A. M. </a:t>
                      </a:r>
                      <a:r>
                        <a:rPr lang="en-US" sz="1600" dirty="0" err="1"/>
                        <a:t>Sadeeq</a:t>
                      </a:r>
                      <a:r>
                        <a:rPr lang="en-US" sz="1600" dirty="0"/>
                        <a:t>, </a:t>
                      </a:r>
                      <a:r>
                        <a:rPr lang="en-US" sz="1600" dirty="0" err="1"/>
                        <a:t>Subhi</a:t>
                      </a:r>
                      <a:r>
                        <a:rPr lang="en-US" sz="1600" dirty="0"/>
                        <a:t> </a:t>
                      </a:r>
                      <a:r>
                        <a:rPr lang="en-US" sz="1600" dirty="0" err="1"/>
                        <a:t>Zeebaree</a:t>
                      </a:r>
                      <a:endParaRPr lang="en-US" sz="1600" dirty="0"/>
                    </a:p>
                    <a:p>
                      <a:endParaRPr lang="en-US" sz="1600" dirty="0"/>
                    </a:p>
                  </a:txBody>
                  <a:tcPr/>
                </a:tc>
                <a:tc>
                  <a:txBody>
                    <a:bodyPr/>
                    <a:lstStyle/>
                    <a:p>
                      <a:r>
                        <a:rPr lang="en-US" sz="1600" dirty="0"/>
                        <a:t>Multimodal Emotion Recognition using Deep Learning </a:t>
                      </a:r>
                    </a:p>
                  </a:txBody>
                  <a:tcPr/>
                </a:tc>
                <a:tc>
                  <a:txBody>
                    <a:bodyPr/>
                    <a:lstStyle/>
                    <a:p>
                      <a:r>
                        <a:rPr lang="en-US" sz="1600" dirty="0"/>
                        <a:t>Efficiency of the results will be high when we using only one algorithm. In multi model , results will be low if we propose a new approaches or new algorithm to the datasets already trained </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r>
              <a:rPr lang="en-US" sz="1800" b="1"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0B14-866F-DEA2-B44A-E7ACB6925914}"/>
              </a:ext>
            </a:extLst>
          </p:cNvPr>
          <p:cNvSpPr>
            <a:spLocks noGrp="1"/>
          </p:cNvSpPr>
          <p:nvPr>
            <p:ph type="title"/>
          </p:nvPr>
        </p:nvSpPr>
        <p:spPr>
          <a:xfrm>
            <a:off x="3265110" y="0"/>
            <a:ext cx="5925544" cy="942392"/>
          </a:xfrm>
        </p:spPr>
        <p:txBody>
          <a:bodyPr>
            <a:normAutofit/>
          </a:bodyPr>
          <a:lstStyle/>
          <a:p>
            <a:r>
              <a:rPr lang="en-US" sz="4800" dirty="0">
                <a:solidFill>
                  <a:schemeClr val="accent6">
                    <a:lumMod val="75000"/>
                  </a:schemeClr>
                </a:solidFill>
                <a:latin typeface="Algerian" panose="04020705040A02060702" pitchFamily="82" charset="0"/>
              </a:rPr>
              <a:t>WORKING PRINCIPLE</a:t>
            </a:r>
          </a:p>
        </p:txBody>
      </p:sp>
      <p:sp>
        <p:nvSpPr>
          <p:cNvPr id="3" name="Content Placeholder 2">
            <a:extLst>
              <a:ext uri="{FF2B5EF4-FFF2-40B4-BE49-F238E27FC236}">
                <a16:creationId xmlns:a16="http://schemas.microsoft.com/office/drawing/2014/main" id="{D054CC32-AE08-7D86-1103-384EB5CCD4FF}"/>
              </a:ext>
            </a:extLst>
          </p:cNvPr>
          <p:cNvSpPr>
            <a:spLocks noGrp="1"/>
          </p:cNvSpPr>
          <p:nvPr>
            <p:ph idx="1"/>
          </p:nvPr>
        </p:nvSpPr>
        <p:spPr>
          <a:xfrm>
            <a:off x="913795" y="1073022"/>
            <a:ext cx="10353762" cy="5461732"/>
          </a:xfrm>
        </p:spPr>
        <p:txBody>
          <a:bodyPr>
            <a:normAutofit/>
          </a:bodyPr>
          <a:lstStyle/>
          <a:p>
            <a:pPr marL="0" indent="0">
              <a:lnSpc>
                <a:spcPct val="150000"/>
              </a:lnSpc>
              <a:buNone/>
            </a:pPr>
            <a:r>
              <a:rPr lang="en-GB" sz="2200" dirty="0">
                <a:solidFill>
                  <a:srgbClr val="252525"/>
                </a:solidFill>
                <a:latin typeface="Times New Roman" panose="02020603050405020304" pitchFamily="18" charset="0"/>
                <a:cs typeface="Times New Roman" panose="02020603050405020304" pitchFamily="18" charset="0"/>
              </a:rPr>
              <a:t>F</a:t>
            </a:r>
            <a:r>
              <a:rPr lang="en-GB" sz="2200" b="0" i="0" dirty="0">
                <a:solidFill>
                  <a:srgbClr val="252525"/>
                </a:solidFill>
                <a:effectLst/>
                <a:latin typeface="Times New Roman" panose="02020603050405020304" pitchFamily="18" charset="0"/>
                <a:cs typeface="Times New Roman" panose="02020603050405020304" pitchFamily="18" charset="0"/>
              </a:rPr>
              <a:t>or audio emotion detection: </a:t>
            </a:r>
          </a:p>
          <a:p>
            <a:pPr>
              <a:lnSpc>
                <a:spcPct val="150000"/>
              </a:lnSpc>
            </a:pPr>
            <a:r>
              <a:rPr lang="en-GB" sz="2200" b="0" i="0" dirty="0">
                <a:solidFill>
                  <a:srgbClr val="252525"/>
                </a:solidFill>
                <a:effectLst/>
                <a:latin typeface="Times New Roman" panose="02020603050405020304" pitchFamily="18" charset="0"/>
                <a:cs typeface="Times New Roman" panose="02020603050405020304" pitchFamily="18" charset="0"/>
              </a:rPr>
              <a:t>Video data undergoes frame extraction and scaling. </a:t>
            </a:r>
          </a:p>
          <a:p>
            <a:pPr>
              <a:lnSpc>
                <a:spcPct val="150000"/>
              </a:lnSpc>
            </a:pPr>
            <a:r>
              <a:rPr lang="en-GB" sz="2200" b="0" i="0" dirty="0">
                <a:solidFill>
                  <a:srgbClr val="252525"/>
                </a:solidFill>
                <a:effectLst/>
                <a:latin typeface="Times New Roman" panose="02020603050405020304" pitchFamily="18" charset="0"/>
                <a:cs typeface="Times New Roman" panose="02020603050405020304" pitchFamily="18" charset="0"/>
              </a:rPr>
              <a:t>Audio signals are </a:t>
            </a:r>
            <a:r>
              <a:rPr lang="en-GB" sz="2200" b="0" i="0" dirty="0" err="1">
                <a:solidFill>
                  <a:srgbClr val="252525"/>
                </a:solidFill>
                <a:effectLst/>
                <a:latin typeface="Times New Roman" panose="02020603050405020304" pitchFamily="18" charset="0"/>
                <a:cs typeface="Times New Roman" panose="02020603050405020304" pitchFamily="18" charset="0"/>
              </a:rPr>
              <a:t>preprocessed</a:t>
            </a:r>
            <a:r>
              <a:rPr lang="en-GB" sz="2200" b="0" i="0" dirty="0">
                <a:solidFill>
                  <a:srgbClr val="252525"/>
                </a:solidFill>
                <a:effectLst/>
                <a:latin typeface="Times New Roman" panose="02020603050405020304" pitchFamily="18" charset="0"/>
                <a:cs typeface="Times New Roman" panose="02020603050405020304" pitchFamily="18" charset="0"/>
              </a:rPr>
              <a:t> using LSTM to transform them into spectrograms.</a:t>
            </a:r>
          </a:p>
          <a:p>
            <a:pPr>
              <a:lnSpc>
                <a:spcPct val="150000"/>
              </a:lnSpc>
            </a:pPr>
            <a:r>
              <a:rPr lang="en-GB" sz="2200" b="0" i="0" dirty="0">
                <a:solidFill>
                  <a:srgbClr val="252525"/>
                </a:solidFill>
                <a:effectLst/>
                <a:latin typeface="Times New Roman" panose="02020603050405020304" pitchFamily="18" charset="0"/>
                <a:cs typeface="Times New Roman" panose="02020603050405020304" pitchFamily="18" charset="0"/>
              </a:rPr>
              <a:t> Data augmentation techniques add extra noise and shift to the dataset for exploratory data analysis (EDA). </a:t>
            </a:r>
          </a:p>
          <a:p>
            <a:pPr>
              <a:lnSpc>
                <a:spcPct val="150000"/>
              </a:lnSpc>
            </a:pPr>
            <a:r>
              <a:rPr lang="en-GB" sz="2200" b="0" i="0" dirty="0">
                <a:solidFill>
                  <a:srgbClr val="252525"/>
                </a:solidFill>
                <a:effectLst/>
                <a:latin typeface="Times New Roman" panose="02020603050405020304" pitchFamily="18" charset="0"/>
                <a:cs typeface="Times New Roman" panose="02020603050405020304" pitchFamily="18" charset="0"/>
              </a:rPr>
              <a:t>CNN is used for video, and LSTM is used for audio to extract features. </a:t>
            </a:r>
          </a:p>
          <a:p>
            <a:pPr>
              <a:lnSpc>
                <a:spcPct val="150000"/>
              </a:lnSpc>
            </a:pPr>
            <a:r>
              <a:rPr lang="en-GB" sz="2200" b="0" i="0" dirty="0">
                <a:solidFill>
                  <a:srgbClr val="252525"/>
                </a:solidFill>
                <a:effectLst/>
                <a:latin typeface="Times New Roman" panose="02020603050405020304" pitchFamily="18" charset="0"/>
                <a:cs typeface="Times New Roman" panose="02020603050405020304" pitchFamily="18" charset="0"/>
              </a:rPr>
              <a:t>Emotion detection system employs various models: decision trees, KNN, MLP classifiers, GRU, LSTM, and CNN. Models are trained and evaluated using performance measures.</a:t>
            </a:r>
            <a:endParaRPr lang="en-US" sz="2200" dirty="0">
              <a:latin typeface="Times New Roman" panose="02020603050405020304" pitchFamily="18" charset="0"/>
              <a:cs typeface="Times New Roman" panose="02020603050405020304" pitchFamily="18" charset="0"/>
            </a:endParaRPr>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13</a:t>
            </a:r>
          </a:p>
        </p:txBody>
      </p:sp>
    </p:spTree>
    <p:extLst>
      <p:ext uri="{BB962C8B-B14F-4D97-AF65-F5344CB8AC3E}">
        <p14:creationId xmlns:p14="http://schemas.microsoft.com/office/powerpoint/2010/main" val="92925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D5C-2F14-1342-364A-90C2443281BB}"/>
              </a:ext>
            </a:extLst>
          </p:cNvPr>
          <p:cNvSpPr>
            <a:spLocks noGrp="1"/>
          </p:cNvSpPr>
          <p:nvPr>
            <p:ph type="title"/>
          </p:nvPr>
        </p:nvSpPr>
        <p:spPr>
          <a:xfrm>
            <a:off x="2276669" y="1"/>
            <a:ext cx="8864083" cy="1091682"/>
          </a:xfrm>
        </p:spPr>
        <p:txBody>
          <a:bodyPr>
            <a:noAutofit/>
          </a:bodyPr>
          <a:lstStyle/>
          <a:p>
            <a:r>
              <a:rPr lang="en-US" sz="4800" dirty="0">
                <a:solidFill>
                  <a:schemeClr val="accent6">
                    <a:lumMod val="75000"/>
                  </a:schemeClr>
                </a:solidFill>
                <a:latin typeface="Algerian" panose="04020705040A02060702" pitchFamily="82" charset="0"/>
              </a:rPr>
              <a:t>WORKING PRINCIPLE(CONTD…)</a:t>
            </a:r>
          </a:p>
        </p:txBody>
      </p:sp>
      <p:sp>
        <p:nvSpPr>
          <p:cNvPr id="3" name="Content Placeholder 2">
            <a:extLst>
              <a:ext uri="{FF2B5EF4-FFF2-40B4-BE49-F238E27FC236}">
                <a16:creationId xmlns:a16="http://schemas.microsoft.com/office/drawing/2014/main" id="{08D2138B-EC78-C644-A28D-A9E0639810DE}"/>
              </a:ext>
            </a:extLst>
          </p:cNvPr>
          <p:cNvSpPr>
            <a:spLocks noGrp="1"/>
          </p:cNvSpPr>
          <p:nvPr>
            <p:ph idx="1"/>
          </p:nvPr>
        </p:nvSpPr>
        <p:spPr>
          <a:xfrm>
            <a:off x="992153" y="849085"/>
            <a:ext cx="10515600" cy="5383764"/>
          </a:xfrm>
        </p:spPr>
        <p:txBody>
          <a:bodyPr>
            <a:normAutofit fontScale="92500" lnSpcReduction="20000"/>
          </a:bodyPr>
          <a:lstStyle/>
          <a:p>
            <a:endParaRPr lang="en-GB" dirty="0"/>
          </a:p>
          <a:p>
            <a:pPr marL="0" indent="0">
              <a:lnSpc>
                <a:spcPct val="170000"/>
              </a:lnSpc>
              <a:buNone/>
            </a:pPr>
            <a:r>
              <a:rPr lang="en-GB" sz="2400" dirty="0">
                <a:latin typeface="Times New Roman" panose="02020603050405020304" pitchFamily="18" charset="0"/>
                <a:cs typeface="Times New Roman" panose="02020603050405020304" pitchFamily="18" charset="0"/>
              </a:rPr>
              <a:t>For video emotion detection:</a:t>
            </a:r>
          </a:p>
          <a:p>
            <a:pPr>
              <a:lnSpc>
                <a:spcPct val="170000"/>
              </a:lnSpc>
            </a:pPr>
            <a:r>
              <a:rPr lang="en-GB" sz="2400" dirty="0">
                <a:latin typeface="Times New Roman" panose="02020603050405020304" pitchFamily="18" charset="0"/>
                <a:cs typeface="Times New Roman" panose="02020603050405020304" pitchFamily="18" charset="0"/>
              </a:rPr>
              <a:t>Frames from videos are pre-processed.</a:t>
            </a:r>
          </a:p>
          <a:p>
            <a:pPr>
              <a:lnSpc>
                <a:spcPct val="170000"/>
              </a:lnSpc>
            </a:pPr>
            <a:r>
              <a:rPr lang="en-GB" sz="2400" dirty="0">
                <a:latin typeface="Times New Roman" panose="02020603050405020304" pitchFamily="18" charset="0"/>
                <a:cs typeface="Times New Roman" panose="02020603050405020304" pitchFamily="18" charset="0"/>
              </a:rPr>
              <a:t>CNN is used to extract features.</a:t>
            </a:r>
          </a:p>
          <a:p>
            <a:pPr>
              <a:lnSpc>
                <a:spcPct val="170000"/>
              </a:lnSpc>
            </a:pPr>
            <a:r>
              <a:rPr lang="en-GB" sz="2400" dirty="0">
                <a:latin typeface="Times New Roman" panose="02020603050405020304" pitchFamily="18" charset="0"/>
                <a:cs typeface="Times New Roman" panose="02020603050405020304" pitchFamily="18" charset="0"/>
              </a:rPr>
              <a:t>Model is trained, assessed, and used to detect emotions.</a:t>
            </a:r>
          </a:p>
          <a:p>
            <a:pPr>
              <a:lnSpc>
                <a:spcPct val="170000"/>
              </a:lnSpc>
            </a:pPr>
            <a:r>
              <a:rPr lang="en-GB" sz="2400" dirty="0">
                <a:latin typeface="Times New Roman" panose="02020603050405020304" pitchFamily="18" charset="0"/>
                <a:cs typeface="Times New Roman" panose="02020603050405020304" pitchFamily="18" charset="0"/>
              </a:rPr>
              <a:t>Temporal analysis and aggregation of predicted emotions provide a comprehensive understanding of the emotional trajectory throughout the video.</a:t>
            </a:r>
          </a:p>
          <a:p>
            <a:pPr>
              <a:lnSpc>
                <a:spcPct val="170000"/>
              </a:lnSpc>
            </a:pPr>
            <a:r>
              <a:rPr lang="en-GB" sz="2400" dirty="0">
                <a:latin typeface="Times New Roman" panose="02020603050405020304" pitchFamily="18" charset="0"/>
                <a:cs typeface="Times New Roman" panose="02020603050405020304" pitchFamily="18" charset="0"/>
              </a:rPr>
              <a:t>System can be continuously improved by upgrading and enhancing the methodology based on new methods and user input.</a:t>
            </a:r>
            <a:endParaRPr lang="en-US" sz="2400" dirty="0">
              <a:latin typeface="Times New Roman" panose="02020603050405020304" pitchFamily="18" charset="0"/>
              <a:cs typeface="Times New Roman" panose="02020603050405020304" pitchFamily="18" charset="0"/>
            </a:endParaRPr>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14</a:t>
            </a:r>
          </a:p>
        </p:txBody>
      </p:sp>
    </p:spTree>
    <p:extLst>
      <p:ext uri="{BB962C8B-B14F-4D97-AF65-F5344CB8AC3E}">
        <p14:creationId xmlns:p14="http://schemas.microsoft.com/office/powerpoint/2010/main" val="28945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EB2C-4887-AD01-58E5-7A38DDF63A87}"/>
              </a:ext>
            </a:extLst>
          </p:cNvPr>
          <p:cNvSpPr>
            <a:spLocks noGrp="1"/>
          </p:cNvSpPr>
          <p:nvPr>
            <p:ph type="title"/>
          </p:nvPr>
        </p:nvSpPr>
        <p:spPr>
          <a:xfrm>
            <a:off x="3096208" y="18255"/>
            <a:ext cx="7232779" cy="1325563"/>
          </a:xfrm>
        </p:spPr>
        <p:txBody>
          <a:bodyPr>
            <a:noAutofit/>
          </a:bodyPr>
          <a:lstStyle/>
          <a:p>
            <a:r>
              <a:rPr lang="en-US" sz="4800" dirty="0">
                <a:solidFill>
                  <a:schemeClr val="accent6">
                    <a:lumMod val="75000"/>
                  </a:schemeClr>
                </a:solidFill>
                <a:latin typeface="Algerian" panose="04020705040A02060702" pitchFamily="82" charset="0"/>
              </a:rPr>
              <a:t>SYSTEM ARCHITECTURE</a:t>
            </a:r>
          </a:p>
        </p:txBody>
      </p:sp>
      <p:sp>
        <p:nvSpPr>
          <p:cNvPr id="3" name="Content Placeholder 2">
            <a:extLst>
              <a:ext uri="{FF2B5EF4-FFF2-40B4-BE49-F238E27FC236}">
                <a16:creationId xmlns:a16="http://schemas.microsoft.com/office/drawing/2014/main" id="{01305B06-66C0-05B5-156D-B270887C1394}"/>
              </a:ext>
            </a:extLst>
          </p:cNvPr>
          <p:cNvSpPr>
            <a:spLocks noGrp="1"/>
          </p:cNvSpPr>
          <p:nvPr>
            <p:ph idx="1"/>
          </p:nvPr>
        </p:nvSpPr>
        <p:spPr/>
        <p:txBody>
          <a:bodyPr/>
          <a:lstStyle/>
          <a:p>
            <a:r>
              <a:rPr lang="en-US" dirty="0"/>
              <a:t>For audio:</a:t>
            </a:r>
          </a:p>
          <a:p>
            <a:pPr marL="0" indent="0">
              <a:buNone/>
            </a:pPr>
            <a:endParaRPr lang="en-US" dirty="0"/>
          </a:p>
        </p:txBody>
      </p:sp>
      <p:pic>
        <p:nvPicPr>
          <p:cNvPr id="6" name="Picture 5" descr="VIT LOGO.png"/>
          <p:cNvPicPr>
            <a:picLocks noChangeAspect="1"/>
          </p:cNvPicPr>
          <p:nvPr/>
        </p:nvPicPr>
        <p:blipFill>
          <a:blip r:embed="rId2"/>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15</a:t>
            </a:r>
          </a:p>
        </p:txBody>
      </p:sp>
      <p:pic>
        <p:nvPicPr>
          <p:cNvPr id="8" name="Picture 7">
            <a:extLst>
              <a:ext uri="{FF2B5EF4-FFF2-40B4-BE49-F238E27FC236}">
                <a16:creationId xmlns:a16="http://schemas.microsoft.com/office/drawing/2014/main" id="{6DF6682E-7F79-857A-BB29-81CCE34C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22" y="2187573"/>
            <a:ext cx="11232626" cy="4351339"/>
          </a:xfrm>
          <a:prstGeom prst="rect">
            <a:avLst/>
          </a:prstGeom>
        </p:spPr>
      </p:pic>
    </p:spTree>
    <p:extLst>
      <p:ext uri="{BB962C8B-B14F-4D97-AF65-F5344CB8AC3E}">
        <p14:creationId xmlns:p14="http://schemas.microsoft.com/office/powerpoint/2010/main" val="393685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BBF1-9BD2-2769-17EB-A628E4F4072E}"/>
              </a:ext>
            </a:extLst>
          </p:cNvPr>
          <p:cNvSpPr>
            <a:spLocks noGrp="1"/>
          </p:cNvSpPr>
          <p:nvPr>
            <p:ph type="title"/>
          </p:nvPr>
        </p:nvSpPr>
        <p:spPr>
          <a:xfrm>
            <a:off x="1614197" y="0"/>
            <a:ext cx="10086392" cy="1325563"/>
          </a:xfrm>
        </p:spPr>
        <p:txBody>
          <a:bodyPr>
            <a:noAutofit/>
          </a:bodyPr>
          <a:lstStyle/>
          <a:p>
            <a:r>
              <a:rPr lang="en-US" sz="4800" dirty="0">
                <a:solidFill>
                  <a:schemeClr val="accent6">
                    <a:lumMod val="75000"/>
                  </a:schemeClr>
                </a:solidFill>
                <a:latin typeface="Algerian" panose="04020705040A02060702" pitchFamily="82" charset="0"/>
              </a:rPr>
              <a:t>SYSTEM ARCHITECTURE(CONTD…)</a:t>
            </a:r>
          </a:p>
        </p:txBody>
      </p:sp>
      <p:sp>
        <p:nvSpPr>
          <p:cNvPr id="3" name="Content Placeholder 2">
            <a:extLst>
              <a:ext uri="{FF2B5EF4-FFF2-40B4-BE49-F238E27FC236}">
                <a16:creationId xmlns:a16="http://schemas.microsoft.com/office/drawing/2014/main" id="{0AA15589-9381-1DDB-84BC-E05E8E71AC1E}"/>
              </a:ext>
            </a:extLst>
          </p:cNvPr>
          <p:cNvSpPr>
            <a:spLocks noGrp="1"/>
          </p:cNvSpPr>
          <p:nvPr>
            <p:ph idx="1"/>
          </p:nvPr>
        </p:nvSpPr>
        <p:spPr/>
        <p:txBody>
          <a:bodyPr/>
          <a:lstStyle/>
          <a:p>
            <a:r>
              <a:rPr lang="en-US" dirty="0"/>
              <a:t>For video:</a:t>
            </a:r>
          </a:p>
          <a:p>
            <a:pPr marL="0" indent="0">
              <a:buNone/>
            </a:pPr>
            <a:endParaRPr lang="en-US" dirty="0"/>
          </a:p>
        </p:txBody>
      </p:sp>
      <p:pic>
        <p:nvPicPr>
          <p:cNvPr id="5" name="Picture 4">
            <a:extLst>
              <a:ext uri="{FF2B5EF4-FFF2-40B4-BE49-F238E27FC236}">
                <a16:creationId xmlns:a16="http://schemas.microsoft.com/office/drawing/2014/main" id="{38F38B17-88F4-BC8D-9281-5D0BD6BFBDBD}"/>
              </a:ext>
            </a:extLst>
          </p:cNvPr>
          <p:cNvPicPr>
            <a:picLocks noChangeAspect="1"/>
          </p:cNvPicPr>
          <p:nvPr/>
        </p:nvPicPr>
        <p:blipFill>
          <a:blip r:embed="rId2"/>
          <a:stretch>
            <a:fillRect/>
          </a:stretch>
        </p:blipFill>
        <p:spPr>
          <a:xfrm>
            <a:off x="2601686" y="2526577"/>
            <a:ext cx="7969897" cy="3650386"/>
          </a:xfrm>
          <a:prstGeom prst="rect">
            <a:avLst/>
          </a:prstGeom>
        </p:spPr>
      </p:pic>
      <p:pic>
        <p:nvPicPr>
          <p:cNvPr id="6" name="Picture 5" descr="VIT LOGO.png"/>
          <p:cNvPicPr>
            <a:picLocks noChangeAspect="1"/>
          </p:cNvPicPr>
          <p:nvPr/>
        </p:nvPicPr>
        <p:blipFill>
          <a:blip r:embed="rId3"/>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16</a:t>
            </a:r>
          </a:p>
        </p:txBody>
      </p:sp>
    </p:spTree>
    <p:extLst>
      <p:ext uri="{BB962C8B-B14F-4D97-AF65-F5344CB8AC3E}">
        <p14:creationId xmlns:p14="http://schemas.microsoft.com/office/powerpoint/2010/main" val="353805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EBAA-3B5E-C457-D6AE-9CACCA08A037}"/>
              </a:ext>
            </a:extLst>
          </p:cNvPr>
          <p:cNvSpPr>
            <a:spLocks noGrp="1"/>
          </p:cNvSpPr>
          <p:nvPr>
            <p:ph type="title"/>
          </p:nvPr>
        </p:nvSpPr>
        <p:spPr>
          <a:xfrm>
            <a:off x="3601013" y="-9331"/>
            <a:ext cx="5001812" cy="976544"/>
          </a:xfrm>
        </p:spPr>
        <p:txBody>
          <a:bodyPr>
            <a:normAutofit/>
          </a:bodyPr>
          <a:lstStyle/>
          <a:p>
            <a:r>
              <a:rPr lang="en-US" sz="4800" dirty="0">
                <a:solidFill>
                  <a:schemeClr val="accent6">
                    <a:lumMod val="75000"/>
                  </a:schemeClr>
                </a:solidFill>
                <a:latin typeface="Algerian" panose="04020705040A02060702" pitchFamily="82" charset="0"/>
              </a:rPr>
              <a:t>Demonstration</a:t>
            </a:r>
          </a:p>
        </p:txBody>
      </p:sp>
      <p:sp>
        <p:nvSpPr>
          <p:cNvPr id="3" name="Content Placeholder 2">
            <a:extLst>
              <a:ext uri="{FF2B5EF4-FFF2-40B4-BE49-F238E27FC236}">
                <a16:creationId xmlns:a16="http://schemas.microsoft.com/office/drawing/2014/main" id="{B4027BD7-E0A8-CD87-E732-F27891762CC8}"/>
              </a:ext>
            </a:extLst>
          </p:cNvPr>
          <p:cNvSpPr>
            <a:spLocks noGrp="1"/>
          </p:cNvSpPr>
          <p:nvPr>
            <p:ph idx="1"/>
          </p:nvPr>
        </p:nvSpPr>
        <p:spPr>
          <a:xfrm>
            <a:off x="1025762" y="1402671"/>
            <a:ext cx="10808172" cy="5193437"/>
          </a:xfrm>
        </p:spPr>
        <p:txBody>
          <a:bodyPr>
            <a:normAutofit/>
          </a:bodyPr>
          <a:lstStyle/>
          <a:p>
            <a:pPr marL="0" indent="0">
              <a:lnSpc>
                <a:spcPct val="150000"/>
              </a:lnSpc>
              <a:buNone/>
            </a:pPr>
            <a:r>
              <a:rPr lang="en-US" sz="2200" b="1" i="1" dirty="0">
                <a:effectLst/>
                <a:latin typeface="Times New Roman" panose="02020603050405020304" pitchFamily="18" charset="0"/>
                <a:cs typeface="Times New Roman" panose="02020603050405020304" pitchFamily="18" charset="0"/>
              </a:rPr>
              <a:t>For Audio:</a:t>
            </a:r>
          </a:p>
          <a:p>
            <a:pPr>
              <a:lnSpc>
                <a:spcPct val="100000"/>
              </a:lnSpc>
            </a:pPr>
            <a:r>
              <a:rPr lang="en-US" sz="2200" b="0" i="0" dirty="0">
                <a:effectLst/>
                <a:latin typeface="Times New Roman" panose="02020603050405020304" pitchFamily="18" charset="0"/>
                <a:cs typeface="Times New Roman" panose="02020603050405020304" pitchFamily="18" charset="0"/>
              </a:rPr>
              <a:t>Importing the necessary libraries:</a:t>
            </a:r>
          </a:p>
          <a:p>
            <a:pPr>
              <a:lnSpc>
                <a:spcPct val="100000"/>
              </a:lnSpc>
            </a:pPr>
            <a:r>
              <a:rPr lang="en-US" sz="2200" b="0" i="0" dirty="0">
                <a:effectLst/>
                <a:latin typeface="Times New Roman" panose="02020603050405020304" pitchFamily="18" charset="0"/>
                <a:cs typeface="Times New Roman" panose="02020603050405020304" pitchFamily="18" charset="0"/>
              </a:rPr>
              <a:t>Setting the dataset path:</a:t>
            </a:r>
          </a:p>
          <a:p>
            <a:pPr>
              <a:lnSpc>
                <a:spcPct val="100000"/>
              </a:lnSpc>
            </a:pPr>
            <a:r>
              <a:rPr lang="en-US" sz="2200" b="0" i="0" dirty="0">
                <a:effectLst/>
                <a:latin typeface="Times New Roman" panose="02020603050405020304" pitchFamily="18" charset="0"/>
                <a:cs typeface="Times New Roman" panose="02020603050405020304" pitchFamily="18" charset="0"/>
              </a:rPr>
              <a:t>Defining emotions in the dataset and printing their count:</a:t>
            </a:r>
          </a:p>
          <a:p>
            <a:pPr>
              <a:lnSpc>
                <a:spcPct val="100000"/>
              </a:lnSpc>
            </a:pPr>
            <a:r>
              <a:rPr lang="en-US" sz="2200" b="0" i="0" dirty="0">
                <a:effectLst/>
                <a:latin typeface="Times New Roman" panose="02020603050405020304" pitchFamily="18" charset="0"/>
                <a:cs typeface="Times New Roman" panose="02020603050405020304" pitchFamily="18" charset="0"/>
              </a:rPr>
              <a:t>Visualizing emotions and their count using a bar graph:</a:t>
            </a:r>
          </a:p>
          <a:p>
            <a:pPr>
              <a:lnSpc>
                <a:spcPct val="100000"/>
              </a:lnSpc>
            </a:pPr>
            <a:r>
              <a:rPr lang="en-US" sz="2200" b="0" i="0" dirty="0">
                <a:effectLst/>
                <a:latin typeface="Times New Roman" panose="02020603050405020304" pitchFamily="18" charset="0"/>
                <a:cs typeface="Times New Roman" panose="02020603050405020304" pitchFamily="18" charset="0"/>
              </a:rPr>
              <a:t>Creating a log </a:t>
            </a:r>
            <a:r>
              <a:rPr lang="en-US" sz="2200" b="0" i="0" dirty="0" err="1">
                <a:effectLst/>
                <a:latin typeface="Times New Roman" panose="02020603050405020304" pitchFamily="18" charset="0"/>
                <a:cs typeface="Times New Roman" panose="02020603050405020304" pitchFamily="18" charset="0"/>
              </a:rPr>
              <a:t>mel</a:t>
            </a:r>
            <a:r>
              <a:rPr lang="en-US" sz="2200" b="0" i="0" dirty="0">
                <a:effectLst/>
                <a:latin typeface="Times New Roman" panose="02020603050405020304" pitchFamily="18" charset="0"/>
                <a:cs typeface="Times New Roman" panose="02020603050405020304" pitchFamily="18" charset="0"/>
              </a:rPr>
              <a:t> spectrogram for specific emotions:</a:t>
            </a:r>
          </a:p>
          <a:p>
            <a:pPr algn="l">
              <a:lnSpc>
                <a:spcPct val="100000"/>
              </a:lnSpc>
            </a:pPr>
            <a:r>
              <a:rPr lang="en-US" sz="2200" b="0" i="0" dirty="0">
                <a:effectLst/>
                <a:latin typeface="Times New Roman" panose="02020603050405020304" pitchFamily="18" charset="0"/>
                <a:cs typeface="Times New Roman" panose="02020603050405020304" pitchFamily="18" charset="0"/>
              </a:rPr>
              <a:t>Performing data augmentation techniques such as noise injection and time shifting to create augmented data samples.</a:t>
            </a:r>
          </a:p>
          <a:p>
            <a:pPr algn="l">
              <a:lnSpc>
                <a:spcPct val="100000"/>
              </a:lnSpc>
            </a:pPr>
            <a:r>
              <a:rPr lang="en-US" sz="2200" b="0" i="0" dirty="0">
                <a:effectLst/>
                <a:latin typeface="Times New Roman" panose="02020603050405020304" pitchFamily="18" charset="0"/>
                <a:cs typeface="Times New Roman" panose="02020603050405020304" pitchFamily="18" charset="0"/>
              </a:rPr>
              <a:t>Extracting features from audio data:</a:t>
            </a:r>
          </a:p>
          <a:p>
            <a:pPr algn="l">
              <a:lnSpc>
                <a:spcPct val="100000"/>
              </a:lnSpc>
            </a:pPr>
            <a:r>
              <a:rPr lang="en-US" sz="2200" b="0" i="0" dirty="0">
                <a:effectLst/>
                <a:latin typeface="Times New Roman" panose="02020603050405020304" pitchFamily="18" charset="0"/>
                <a:cs typeface="Times New Roman" panose="02020603050405020304" pitchFamily="18" charset="0"/>
              </a:rPr>
              <a:t>Preprocessing the data by splitting </a:t>
            </a:r>
            <a:r>
              <a:rPr lang="en-US" sz="2000" b="0" i="0" dirty="0">
                <a:effectLst/>
                <a:latin typeface="Times New Roman" panose="02020603050405020304" pitchFamily="18" charset="0"/>
                <a:cs typeface="Times New Roman" panose="02020603050405020304" pitchFamily="18" charset="0"/>
              </a:rPr>
              <a:t>it into training and test sets and using LSTM for training and testing.</a:t>
            </a: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pPr marL="0" indent="0" algn="l">
              <a:buNone/>
            </a:pPr>
            <a:endParaRPr lang="en-US" sz="1800" b="0" i="0" dirty="0">
              <a:solidFill>
                <a:srgbClr val="374151"/>
              </a:solidFill>
              <a:effectLst/>
              <a:latin typeface="Söhne"/>
            </a:endParaRPr>
          </a:p>
          <a:p>
            <a:endParaRPr lang="en-US" b="0" i="0" dirty="0">
              <a:solidFill>
                <a:srgbClr val="374151"/>
              </a:solidFill>
              <a:effectLst/>
              <a:latin typeface="Söhne"/>
            </a:endParaRP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17</a:t>
            </a:r>
          </a:p>
        </p:txBody>
      </p:sp>
    </p:spTree>
    <p:extLst>
      <p:ext uri="{BB962C8B-B14F-4D97-AF65-F5344CB8AC3E}">
        <p14:creationId xmlns:p14="http://schemas.microsoft.com/office/powerpoint/2010/main" val="196047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154075-6328-817C-CBFB-D29F99F3F609}"/>
              </a:ext>
            </a:extLst>
          </p:cNvPr>
          <p:cNvSpPr>
            <a:spLocks noGrp="1"/>
          </p:cNvSpPr>
          <p:nvPr>
            <p:ph type="title"/>
          </p:nvPr>
        </p:nvSpPr>
        <p:spPr>
          <a:xfrm>
            <a:off x="2808514" y="41158"/>
            <a:ext cx="7847045" cy="1025642"/>
          </a:xfrm>
        </p:spPr>
        <p:txBody>
          <a:bodyPr>
            <a:noAutofit/>
          </a:bodyPr>
          <a:lstStyle/>
          <a:p>
            <a:r>
              <a:rPr lang="en-US" sz="4800" dirty="0">
                <a:solidFill>
                  <a:schemeClr val="accent6">
                    <a:lumMod val="75000"/>
                  </a:schemeClr>
                </a:solidFill>
                <a:latin typeface="Algerian" panose="04020705040A02060702" pitchFamily="82" charset="0"/>
              </a:rPr>
              <a:t>Demonstration(CONTD…)</a:t>
            </a:r>
          </a:p>
        </p:txBody>
      </p:sp>
      <p:sp>
        <p:nvSpPr>
          <p:cNvPr id="7" name="Content Placeholder 6">
            <a:extLst>
              <a:ext uri="{FF2B5EF4-FFF2-40B4-BE49-F238E27FC236}">
                <a16:creationId xmlns:a16="http://schemas.microsoft.com/office/drawing/2014/main" id="{3539AE0E-44F8-89B4-899C-B804EE3550B9}"/>
              </a:ext>
            </a:extLst>
          </p:cNvPr>
          <p:cNvSpPr>
            <a:spLocks noGrp="1"/>
          </p:cNvSpPr>
          <p:nvPr>
            <p:ph idx="1"/>
          </p:nvPr>
        </p:nvSpPr>
        <p:spPr>
          <a:xfrm>
            <a:off x="1189607" y="1926454"/>
            <a:ext cx="10077949" cy="4890388"/>
          </a:xfrm>
        </p:spPr>
        <p:txBody>
          <a:bodyPr>
            <a:normAutofit/>
          </a:bodyPr>
          <a:lstStyle/>
          <a:p>
            <a:pPr>
              <a:lnSpc>
                <a:spcPct val="100000"/>
              </a:lnSpc>
            </a:pPr>
            <a:r>
              <a:rPr lang="en-US" sz="2200" b="0" i="0" dirty="0">
                <a:effectLst/>
                <a:latin typeface="Times New Roman" panose="02020603050405020304" pitchFamily="18" charset="0"/>
                <a:cs typeface="Times New Roman" panose="02020603050405020304" pitchFamily="18" charset="0"/>
              </a:rPr>
              <a:t>Evaluating various models (Decision Tree, KNN, MLP Classifier, GRU, LSTM, CNN) and selecting the most efficient one (e.g., CNN with 75.55% accuracy).</a:t>
            </a:r>
          </a:p>
          <a:p>
            <a:pPr>
              <a:lnSpc>
                <a:spcPct val="100000"/>
              </a:lnSpc>
            </a:pPr>
            <a:r>
              <a:rPr lang="en-US" sz="2200" b="0" i="0" dirty="0">
                <a:effectLst/>
                <a:latin typeface="Times New Roman" panose="02020603050405020304" pitchFamily="18" charset="0"/>
                <a:cs typeface="Times New Roman" panose="02020603050405020304" pitchFamily="18" charset="0"/>
              </a:rPr>
              <a:t>Saving the trained model</a:t>
            </a:r>
          </a:p>
          <a:p>
            <a:pPr>
              <a:lnSpc>
                <a:spcPct val="100000"/>
              </a:lnSpc>
            </a:pPr>
            <a:r>
              <a:rPr lang="en-US" sz="2200" b="0" i="0" dirty="0">
                <a:effectLst/>
                <a:latin typeface="Times New Roman" panose="02020603050405020304" pitchFamily="18" charset="0"/>
                <a:cs typeface="Times New Roman" panose="02020603050405020304" pitchFamily="18" charset="0"/>
              </a:rPr>
              <a:t>Loading the trained model and making predictions on new input</a:t>
            </a:r>
          </a:p>
          <a:p>
            <a:pPr>
              <a:lnSpc>
                <a:spcPct val="100000"/>
              </a:lnSpc>
            </a:pPr>
            <a:r>
              <a:rPr lang="en-US" sz="2200" b="0" i="0" dirty="0">
                <a:effectLst/>
                <a:latin typeface="Times New Roman" panose="02020603050405020304" pitchFamily="18" charset="0"/>
                <a:cs typeface="Times New Roman" panose="02020603050405020304" pitchFamily="18" charset="0"/>
              </a:rPr>
              <a:t>Resampling the audio to the desired sample rate</a:t>
            </a:r>
          </a:p>
          <a:p>
            <a:pPr>
              <a:lnSpc>
                <a:spcPct val="100000"/>
              </a:lnSpc>
            </a:pPr>
            <a:r>
              <a:rPr lang="en-US" sz="2200" b="0" i="0" dirty="0">
                <a:effectLst/>
                <a:latin typeface="Times New Roman" panose="02020603050405020304" pitchFamily="18" charset="0"/>
                <a:cs typeface="Times New Roman" panose="02020603050405020304" pitchFamily="18" charset="0"/>
              </a:rPr>
              <a:t>Extracting MFCC features from the resampled audio</a:t>
            </a:r>
          </a:p>
          <a:p>
            <a:pPr>
              <a:lnSpc>
                <a:spcPct val="100000"/>
              </a:lnSpc>
            </a:pPr>
            <a:r>
              <a:rPr lang="en-US" sz="2200" b="0" i="0" dirty="0">
                <a:effectLst/>
                <a:latin typeface="Times New Roman" panose="02020603050405020304" pitchFamily="18" charset="0"/>
                <a:cs typeface="Times New Roman" panose="02020603050405020304" pitchFamily="18" charset="0"/>
              </a:rPr>
              <a:t>Preprocessing the features before making predictions</a:t>
            </a:r>
          </a:p>
          <a:p>
            <a:pPr>
              <a:lnSpc>
                <a:spcPct val="100000"/>
              </a:lnSpc>
            </a:pPr>
            <a:r>
              <a:rPr lang="en-US" sz="2200" b="0" i="0" dirty="0">
                <a:effectLst/>
                <a:latin typeface="Times New Roman" panose="02020603050405020304" pitchFamily="18" charset="0"/>
                <a:cs typeface="Times New Roman" panose="02020603050405020304" pitchFamily="18" charset="0"/>
              </a:rPr>
              <a:t>Making predictions using the trained model</a:t>
            </a:r>
          </a:p>
          <a:p>
            <a:pPr>
              <a:lnSpc>
                <a:spcPct val="100000"/>
              </a:lnSpc>
            </a:pPr>
            <a:r>
              <a:rPr lang="en-US" sz="2200" b="0" i="0" dirty="0">
                <a:effectLst/>
                <a:latin typeface="Times New Roman" panose="02020603050405020304" pitchFamily="18" charset="0"/>
                <a:cs typeface="Times New Roman" panose="02020603050405020304" pitchFamily="18" charset="0"/>
              </a:rPr>
              <a:t>Displaying the predicted emotion</a:t>
            </a:r>
            <a:endParaRPr lang="en-US"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descr="VIT LOGO.png"/>
          <p:cNvPicPr>
            <a:picLocks noChangeAspect="1"/>
          </p:cNvPicPr>
          <p:nvPr/>
        </p:nvPicPr>
        <p:blipFill>
          <a:blip r:embed="rId2"/>
          <a:stretch>
            <a:fillRect/>
          </a:stretch>
        </p:blipFill>
        <p:spPr>
          <a:xfrm>
            <a:off x="236484" y="236482"/>
            <a:ext cx="1135117" cy="914400"/>
          </a:xfrm>
          <a:prstGeom prst="rect">
            <a:avLst/>
          </a:prstGeom>
        </p:spPr>
      </p:pic>
      <p:sp>
        <p:nvSpPr>
          <p:cNvPr id="6" name="Slide Number Placeholder 5"/>
          <p:cNvSpPr>
            <a:spLocks noGrp="1"/>
          </p:cNvSpPr>
          <p:nvPr>
            <p:ph type="sldNum" sz="quarter" idx="12"/>
          </p:nvPr>
        </p:nvSpPr>
        <p:spPr/>
        <p:txBody>
          <a:bodyPr/>
          <a:lstStyle/>
          <a:p>
            <a:r>
              <a:rPr lang="en-US" sz="1800" b="1" dirty="0"/>
              <a:t>18</a:t>
            </a:r>
          </a:p>
        </p:txBody>
      </p:sp>
    </p:spTree>
    <p:extLst>
      <p:ext uri="{BB962C8B-B14F-4D97-AF65-F5344CB8AC3E}">
        <p14:creationId xmlns:p14="http://schemas.microsoft.com/office/powerpoint/2010/main" val="309234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FE3D-776D-1453-9DD4-EBAB5D2FFE5C}"/>
              </a:ext>
            </a:extLst>
          </p:cNvPr>
          <p:cNvSpPr>
            <a:spLocks noGrp="1"/>
          </p:cNvSpPr>
          <p:nvPr>
            <p:ph type="title"/>
          </p:nvPr>
        </p:nvSpPr>
        <p:spPr>
          <a:xfrm>
            <a:off x="3311370" y="221943"/>
            <a:ext cx="4572001" cy="807868"/>
          </a:xfrm>
        </p:spPr>
        <p:txBody>
          <a:bodyPr>
            <a:normAutofit/>
          </a:bodyPr>
          <a:lstStyle/>
          <a:p>
            <a:r>
              <a:rPr lang="en-US" sz="4400" dirty="0">
                <a:solidFill>
                  <a:schemeClr val="accent6">
                    <a:lumMod val="75000"/>
                  </a:schemeClr>
                </a:solidFill>
                <a:latin typeface="Algerian" panose="04020705040A02060702" pitchFamily="82" charset="0"/>
              </a:rPr>
              <a:t>Demonstration</a:t>
            </a:r>
            <a:endParaRPr lang="en-US" dirty="0"/>
          </a:p>
        </p:txBody>
      </p:sp>
      <p:sp>
        <p:nvSpPr>
          <p:cNvPr id="3" name="Content Placeholder 2">
            <a:extLst>
              <a:ext uri="{FF2B5EF4-FFF2-40B4-BE49-F238E27FC236}">
                <a16:creationId xmlns:a16="http://schemas.microsoft.com/office/drawing/2014/main" id="{183F0BED-57D6-D4EA-8A6E-79BC2A5D2464}"/>
              </a:ext>
            </a:extLst>
          </p:cNvPr>
          <p:cNvSpPr>
            <a:spLocks noGrp="1"/>
          </p:cNvSpPr>
          <p:nvPr>
            <p:ph idx="1"/>
          </p:nvPr>
        </p:nvSpPr>
        <p:spPr>
          <a:xfrm>
            <a:off x="838200" y="1340528"/>
            <a:ext cx="10515600" cy="5202315"/>
          </a:xfrm>
        </p:spPr>
        <p:txBody>
          <a:bodyPr/>
          <a:lstStyle/>
          <a:p>
            <a:pPr algn="l">
              <a:buFont typeface="Arial" panose="020B0604020202020204" pitchFamily="34" charset="0"/>
              <a:buChar char="•"/>
            </a:pPr>
            <a:endParaRPr lang="en-US" sz="2200" b="0" i="0" dirty="0">
              <a:solidFill>
                <a:srgbClr val="374151"/>
              </a:solidFill>
              <a:effectLst/>
              <a:latin typeface="Söhne"/>
            </a:endParaRPr>
          </a:p>
          <a:p>
            <a:pPr marL="0" indent="0">
              <a:lnSpc>
                <a:spcPct val="100000"/>
              </a:lnSpc>
              <a:buNone/>
            </a:pPr>
            <a:r>
              <a:rPr lang="en-US" sz="2200" b="1" i="1" dirty="0">
                <a:latin typeface="Times New Roman" panose="02020603050405020304" pitchFamily="18" charset="0"/>
                <a:cs typeface="Times New Roman" panose="02020603050405020304" pitchFamily="18" charset="0"/>
              </a:rPr>
              <a:t>For Video:</a:t>
            </a:r>
          </a:p>
          <a:p>
            <a:pPr>
              <a:lnSpc>
                <a:spcPct val="100000"/>
              </a:lnSpc>
            </a:pPr>
            <a:r>
              <a:rPr lang="en-US" sz="2200" dirty="0">
                <a:latin typeface="Times New Roman" panose="02020603050405020304" pitchFamily="18" charset="0"/>
                <a:cs typeface="Times New Roman" panose="02020603050405020304" pitchFamily="18" charset="0"/>
              </a:rPr>
              <a:t>Collect a dataset of labeled facial images representing different emotions.</a:t>
            </a:r>
          </a:p>
          <a:p>
            <a:pPr>
              <a:lnSpc>
                <a:spcPct val="100000"/>
              </a:lnSpc>
            </a:pPr>
            <a:r>
              <a:rPr lang="en-US" sz="2200" dirty="0">
                <a:latin typeface="Times New Roman" panose="02020603050405020304" pitchFamily="18" charset="0"/>
                <a:cs typeface="Times New Roman" panose="02020603050405020304" pitchFamily="18" charset="0"/>
              </a:rPr>
              <a:t>Preprocess the dataset by resizing, converting, normalizing, and augmenting the images.</a:t>
            </a:r>
          </a:p>
          <a:p>
            <a:pPr>
              <a:lnSpc>
                <a:spcPct val="100000"/>
              </a:lnSpc>
            </a:pPr>
            <a:r>
              <a:rPr lang="en-US" sz="2200" dirty="0">
                <a:latin typeface="Times New Roman" panose="02020603050405020304" pitchFamily="18" charset="0"/>
                <a:cs typeface="Times New Roman" panose="02020603050405020304" pitchFamily="18" charset="0"/>
              </a:rPr>
              <a:t>Split the dataset into training, validation, and testing sets.</a:t>
            </a:r>
          </a:p>
          <a:p>
            <a:pPr>
              <a:lnSpc>
                <a:spcPct val="100000"/>
              </a:lnSpc>
            </a:pPr>
            <a:r>
              <a:rPr lang="en-US" sz="2200" dirty="0">
                <a:latin typeface="Times New Roman" panose="02020603050405020304" pitchFamily="18" charset="0"/>
                <a:cs typeface="Times New Roman" panose="02020603050405020304" pitchFamily="18" charset="0"/>
              </a:rPr>
              <a:t>Design a CNN architecture tailored for emotion recognition.</a:t>
            </a:r>
          </a:p>
          <a:p>
            <a:pPr>
              <a:lnSpc>
                <a:spcPct val="100000"/>
              </a:lnSpc>
            </a:pPr>
            <a:r>
              <a:rPr lang="en-US" sz="2200" dirty="0">
                <a:latin typeface="Times New Roman" panose="02020603050405020304" pitchFamily="18" charset="0"/>
                <a:cs typeface="Times New Roman" panose="02020603050405020304" pitchFamily="18" charset="0"/>
              </a:rPr>
              <a:t>Train the CNN model using the training dataset.</a:t>
            </a:r>
          </a:p>
          <a:p>
            <a:pPr>
              <a:lnSpc>
                <a:spcPct val="100000"/>
              </a:lnSpc>
            </a:pPr>
            <a:r>
              <a:rPr lang="en-US" sz="2200" dirty="0">
                <a:latin typeface="Times New Roman" panose="02020603050405020304" pitchFamily="18" charset="0"/>
                <a:cs typeface="Times New Roman" panose="02020603050405020304" pitchFamily="18" charset="0"/>
              </a:rPr>
              <a:t>Fine-tune the hyperparameters using the validation set.</a:t>
            </a:r>
          </a:p>
          <a:p>
            <a:pPr>
              <a:lnSpc>
                <a:spcPct val="100000"/>
              </a:lnSpc>
            </a:pPr>
            <a:r>
              <a:rPr lang="en-US" sz="2200" dirty="0">
                <a:latin typeface="Times New Roman" panose="02020603050405020304" pitchFamily="18" charset="0"/>
                <a:cs typeface="Times New Roman" panose="02020603050405020304" pitchFamily="18" charset="0"/>
              </a:rPr>
              <a:t>Evaluate the model's performance using the testing dataset.</a:t>
            </a:r>
          </a:p>
          <a:p>
            <a:pPr>
              <a:lnSpc>
                <a:spcPct val="100000"/>
              </a:lnSpc>
            </a:pPr>
            <a:r>
              <a:rPr lang="en-US" sz="2200" dirty="0">
                <a:latin typeface="Times New Roman" panose="02020603050405020304" pitchFamily="18" charset="0"/>
                <a:cs typeface="Times New Roman" panose="02020603050405020304" pitchFamily="18" charset="0"/>
              </a:rPr>
              <a:t>Deploy the trained model for real-time emotion recognition.</a:t>
            </a:r>
          </a:p>
          <a:p>
            <a:endParaRPr lang="en-US" dirty="0"/>
          </a:p>
        </p:txBody>
      </p:sp>
      <p:sp>
        <p:nvSpPr>
          <p:cNvPr id="4" name="Slide Number Placeholder 3">
            <a:extLst>
              <a:ext uri="{FF2B5EF4-FFF2-40B4-BE49-F238E27FC236}">
                <a16:creationId xmlns:a16="http://schemas.microsoft.com/office/drawing/2014/main" id="{8FAE4A65-669A-FAD4-F7B3-2939A9FB3690}"/>
              </a:ext>
            </a:extLst>
          </p:cNvPr>
          <p:cNvSpPr>
            <a:spLocks noGrp="1"/>
          </p:cNvSpPr>
          <p:nvPr>
            <p:ph type="sldNum" sz="quarter" idx="12"/>
          </p:nvPr>
        </p:nvSpPr>
        <p:spPr/>
        <p:txBody>
          <a:bodyPr/>
          <a:lstStyle/>
          <a:p>
            <a:fld id="{D30AC9EE-40CB-4624-8035-CAFF5329F778}" type="slidenum">
              <a:rPr lang="en-US" smtClean="0"/>
              <a:pPr/>
              <a:t>19</a:t>
            </a:fld>
            <a:endParaRPr lang="en-US"/>
          </a:p>
        </p:txBody>
      </p:sp>
    </p:spTree>
    <p:extLst>
      <p:ext uri="{BB962C8B-B14F-4D97-AF65-F5344CB8AC3E}">
        <p14:creationId xmlns:p14="http://schemas.microsoft.com/office/powerpoint/2010/main" val="193776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3DB2-2A57-F89C-266F-1B8A33E98416}"/>
              </a:ext>
            </a:extLst>
          </p:cNvPr>
          <p:cNvSpPr>
            <a:spLocks noGrp="1"/>
          </p:cNvSpPr>
          <p:nvPr>
            <p:ph type="title"/>
          </p:nvPr>
        </p:nvSpPr>
        <p:spPr>
          <a:xfrm>
            <a:off x="4581612" y="-54233"/>
            <a:ext cx="3390814" cy="987294"/>
          </a:xfrm>
        </p:spPr>
        <p:txBody>
          <a:bodyPr>
            <a:normAutofit/>
          </a:bodyPr>
          <a:lstStyle/>
          <a:p>
            <a:r>
              <a:rPr lang="en-US" sz="4800" dirty="0">
                <a:solidFill>
                  <a:schemeClr val="accent6">
                    <a:lumMod val="75000"/>
                  </a:schemeClr>
                </a:solidFill>
                <a:latin typeface="Algerian" panose="04020705040A02060702" pitchFamily="82" charset="0"/>
              </a:rPr>
              <a:t>OUTLINE</a:t>
            </a:r>
          </a:p>
        </p:txBody>
      </p:sp>
      <p:sp>
        <p:nvSpPr>
          <p:cNvPr id="5" name="Content Placeholder 4">
            <a:extLst>
              <a:ext uri="{FF2B5EF4-FFF2-40B4-BE49-F238E27FC236}">
                <a16:creationId xmlns:a16="http://schemas.microsoft.com/office/drawing/2014/main" id="{5674BEE2-3C9B-68B1-B90C-61A95F525059}"/>
              </a:ext>
            </a:extLst>
          </p:cNvPr>
          <p:cNvSpPr>
            <a:spLocks noGrp="1"/>
          </p:cNvSpPr>
          <p:nvPr>
            <p:ph idx="1"/>
          </p:nvPr>
        </p:nvSpPr>
        <p:spPr>
          <a:xfrm>
            <a:off x="838200" y="1000124"/>
            <a:ext cx="10515600" cy="5600701"/>
          </a:xfrm>
        </p:spPr>
        <p:txBody>
          <a:bodyPr>
            <a:normAutofit/>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Aim</a:t>
            </a:r>
          </a:p>
          <a:p>
            <a:r>
              <a:rPr lang="en-US" sz="2200" dirty="0">
                <a:latin typeface="Times New Roman" panose="02020603050405020304" pitchFamily="18" charset="0"/>
                <a:cs typeface="Times New Roman" panose="02020603050405020304" pitchFamily="18" charset="0"/>
              </a:rPr>
              <a:t>Objective</a:t>
            </a:r>
          </a:p>
          <a:p>
            <a:r>
              <a:rPr lang="en-US" sz="2200" dirty="0">
                <a:latin typeface="Times New Roman" panose="02020603050405020304" pitchFamily="18" charset="0"/>
                <a:cs typeface="Times New Roman" panose="02020603050405020304" pitchFamily="18" charset="0"/>
              </a:rPr>
              <a:t>Motivation</a:t>
            </a:r>
          </a:p>
          <a:p>
            <a:r>
              <a:rPr lang="en-US" sz="2200" dirty="0">
                <a:latin typeface="Times New Roman" panose="02020603050405020304" pitchFamily="18" charset="0"/>
                <a:cs typeface="Times New Roman" panose="02020603050405020304" pitchFamily="18" charset="0"/>
              </a:rPr>
              <a:t>Analysis and Literature Survey</a:t>
            </a:r>
          </a:p>
          <a:p>
            <a:r>
              <a:rPr lang="en-US" sz="2200" dirty="0">
                <a:latin typeface="Times New Roman" panose="02020603050405020304" pitchFamily="18" charset="0"/>
                <a:cs typeface="Times New Roman" panose="02020603050405020304" pitchFamily="18" charset="0"/>
              </a:rPr>
              <a:t>Working Principle</a:t>
            </a:r>
          </a:p>
          <a:p>
            <a:r>
              <a:rPr lang="en-US" sz="2200" dirty="0">
                <a:latin typeface="Times New Roman" panose="02020603050405020304" pitchFamily="18" charset="0"/>
                <a:cs typeface="Times New Roman" panose="02020603050405020304" pitchFamily="18" charset="0"/>
              </a:rPr>
              <a:t>Demonstration</a:t>
            </a:r>
          </a:p>
          <a:p>
            <a:r>
              <a:rPr lang="en-US" sz="2200" dirty="0">
                <a:latin typeface="Times New Roman" panose="02020603050405020304" pitchFamily="18" charset="0"/>
                <a:cs typeface="Times New Roman" panose="02020603050405020304" pitchFamily="18" charset="0"/>
              </a:rPr>
              <a:t>Result Analysis</a:t>
            </a:r>
          </a:p>
          <a:p>
            <a:r>
              <a:rPr lang="en-US" sz="2200" dirty="0">
                <a:latin typeface="Times New Roman" panose="02020603050405020304" pitchFamily="18" charset="0"/>
                <a:cs typeface="Times New Roman" panose="02020603050405020304" pitchFamily="18" charset="0"/>
              </a:rPr>
              <a:t>Conclusion</a:t>
            </a:r>
          </a:p>
          <a:p>
            <a:r>
              <a:rPr lang="en-US" sz="2200" dirty="0">
                <a:latin typeface="Times New Roman" panose="02020603050405020304" pitchFamily="18" charset="0"/>
                <a:cs typeface="Times New Roman" panose="02020603050405020304" pitchFamily="18" charset="0"/>
              </a:rPr>
              <a:t>Future Works</a:t>
            </a:r>
          </a:p>
          <a:p>
            <a:r>
              <a:rPr lang="en-US" sz="2200" dirty="0">
                <a:latin typeface="Times New Roman" panose="02020603050405020304" pitchFamily="18" charset="0"/>
                <a:cs typeface="Times New Roman" panose="02020603050405020304" pitchFamily="18" charset="0"/>
              </a:rPr>
              <a:t>References</a:t>
            </a:r>
          </a:p>
        </p:txBody>
      </p:sp>
      <p:pic>
        <p:nvPicPr>
          <p:cNvPr id="6" name="Picture 5" descr="VIT LOGO.png"/>
          <p:cNvPicPr>
            <a:picLocks noChangeAspect="1"/>
          </p:cNvPicPr>
          <p:nvPr/>
        </p:nvPicPr>
        <p:blipFill>
          <a:blip r:embed="rId2"/>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2</a:t>
            </a:r>
          </a:p>
        </p:txBody>
      </p:sp>
    </p:spTree>
    <p:extLst>
      <p:ext uri="{BB962C8B-B14F-4D97-AF65-F5344CB8AC3E}">
        <p14:creationId xmlns:p14="http://schemas.microsoft.com/office/powerpoint/2010/main" val="3253119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1F32-4E1C-657D-4D84-24468939245F}"/>
              </a:ext>
            </a:extLst>
          </p:cNvPr>
          <p:cNvSpPr>
            <a:spLocks noGrp="1"/>
          </p:cNvSpPr>
          <p:nvPr>
            <p:ph type="title"/>
          </p:nvPr>
        </p:nvSpPr>
        <p:spPr>
          <a:xfrm>
            <a:off x="3601012" y="88009"/>
            <a:ext cx="5682948" cy="798991"/>
          </a:xfrm>
        </p:spPr>
        <p:txBody>
          <a:bodyPr>
            <a:normAutofit/>
          </a:bodyPr>
          <a:lstStyle/>
          <a:p>
            <a:r>
              <a:rPr lang="en-US" sz="4800" dirty="0">
                <a:solidFill>
                  <a:schemeClr val="accent6">
                    <a:lumMod val="75000"/>
                  </a:schemeClr>
                </a:solidFill>
                <a:latin typeface="Algerian" panose="04020705040A02060702" pitchFamily="82" charset="0"/>
              </a:rPr>
              <a:t>RESULT ANALYSIS</a:t>
            </a:r>
          </a:p>
        </p:txBody>
      </p:sp>
      <p:sp>
        <p:nvSpPr>
          <p:cNvPr id="3" name="Content Placeholder 2">
            <a:extLst>
              <a:ext uri="{FF2B5EF4-FFF2-40B4-BE49-F238E27FC236}">
                <a16:creationId xmlns:a16="http://schemas.microsoft.com/office/drawing/2014/main" id="{756DB269-D8CA-E95F-9F62-BFC1B951465E}"/>
              </a:ext>
            </a:extLst>
          </p:cNvPr>
          <p:cNvSpPr>
            <a:spLocks noGrp="1"/>
          </p:cNvSpPr>
          <p:nvPr>
            <p:ph idx="1"/>
          </p:nvPr>
        </p:nvSpPr>
        <p:spPr>
          <a:xfrm>
            <a:off x="919119" y="1125679"/>
            <a:ext cx="10353762" cy="5456095"/>
          </a:xfrm>
        </p:spPr>
        <p:txBody>
          <a:bodyPr/>
          <a:lstStyle/>
          <a:p>
            <a:pPr marL="0" indent="0">
              <a:buNone/>
            </a:pPr>
            <a:r>
              <a:rPr lang="en-US" dirty="0"/>
              <a:t>For video analysis:</a:t>
            </a:r>
          </a:p>
          <a:p>
            <a:pPr marL="0" indent="0">
              <a:buNone/>
            </a:pPr>
            <a:r>
              <a:rPr lang="en-US" dirty="0"/>
              <a:t>Average of emotions from input video: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image4.png">
            <a:extLst>
              <a:ext uri="{FF2B5EF4-FFF2-40B4-BE49-F238E27FC236}">
                <a16:creationId xmlns:a16="http://schemas.microsoft.com/office/drawing/2014/main" id="{E62B7E8B-0DD8-6657-D596-281C0E72759B}"/>
              </a:ext>
            </a:extLst>
          </p:cNvPr>
          <p:cNvPicPr>
            <a:picLocks noChangeAspect="1"/>
          </p:cNvPicPr>
          <p:nvPr/>
        </p:nvPicPr>
        <p:blipFill>
          <a:blip r:embed="rId2" cstate="print"/>
          <a:stretch>
            <a:fillRect/>
          </a:stretch>
        </p:blipFill>
        <p:spPr>
          <a:xfrm>
            <a:off x="2423842" y="2356868"/>
            <a:ext cx="7762874" cy="3586732"/>
          </a:xfrm>
          <a:prstGeom prst="rect">
            <a:avLst/>
          </a:prstGeom>
        </p:spPr>
      </p:pic>
      <p:pic>
        <p:nvPicPr>
          <p:cNvPr id="6" name="Picture 5" descr="VIT LOGO.png"/>
          <p:cNvPicPr>
            <a:picLocks noChangeAspect="1"/>
          </p:cNvPicPr>
          <p:nvPr/>
        </p:nvPicPr>
        <p:blipFill>
          <a:blip r:embed="rId3"/>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19</a:t>
            </a:r>
          </a:p>
        </p:txBody>
      </p:sp>
    </p:spTree>
    <p:extLst>
      <p:ext uri="{BB962C8B-B14F-4D97-AF65-F5344CB8AC3E}">
        <p14:creationId xmlns:p14="http://schemas.microsoft.com/office/powerpoint/2010/main" val="10663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95136F-41ED-7AC0-EC29-4327A1C6144C}"/>
              </a:ext>
            </a:extLst>
          </p:cNvPr>
          <p:cNvSpPr>
            <a:spLocks noGrp="1"/>
          </p:cNvSpPr>
          <p:nvPr>
            <p:ph type="title"/>
          </p:nvPr>
        </p:nvSpPr>
        <p:spPr>
          <a:xfrm>
            <a:off x="2360039" y="205364"/>
            <a:ext cx="9443186" cy="798991"/>
          </a:xfrm>
        </p:spPr>
        <p:txBody>
          <a:bodyPr>
            <a:normAutofit/>
          </a:bodyPr>
          <a:lstStyle/>
          <a:p>
            <a:r>
              <a:rPr lang="en-US" sz="4800" dirty="0">
                <a:solidFill>
                  <a:schemeClr val="accent6">
                    <a:lumMod val="75000"/>
                  </a:schemeClr>
                </a:solidFill>
                <a:latin typeface="Algerian" panose="04020705040A02060702" pitchFamily="82" charset="0"/>
              </a:rPr>
              <a:t>RESULT ANALYSIS(</a:t>
            </a:r>
            <a:r>
              <a:rPr lang="en-US" sz="4800" dirty="0" err="1">
                <a:solidFill>
                  <a:schemeClr val="accent6">
                    <a:lumMod val="75000"/>
                  </a:schemeClr>
                </a:solidFill>
                <a:latin typeface="Algerian" panose="04020705040A02060702" pitchFamily="82" charset="0"/>
              </a:rPr>
              <a:t>contd</a:t>
            </a:r>
            <a:r>
              <a:rPr lang="en-US" sz="4800" dirty="0">
                <a:solidFill>
                  <a:schemeClr val="accent6">
                    <a:lumMod val="75000"/>
                  </a:schemeClr>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BE32943B-E629-EE53-C1AA-2F3AE2EB17FB}"/>
              </a:ext>
            </a:extLst>
          </p:cNvPr>
          <p:cNvSpPr>
            <a:spLocks noGrp="1"/>
          </p:cNvSpPr>
          <p:nvPr>
            <p:ph idx="1"/>
          </p:nvPr>
        </p:nvSpPr>
        <p:spPr>
          <a:xfrm>
            <a:off x="134368" y="1211803"/>
            <a:ext cx="11965896" cy="546420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Output result:                                                                       Graph of emotions:</a:t>
            </a:r>
          </a:p>
        </p:txBody>
      </p:sp>
      <p:pic>
        <p:nvPicPr>
          <p:cNvPr id="4" name="image6.jpeg">
            <a:extLst>
              <a:ext uri="{FF2B5EF4-FFF2-40B4-BE49-F238E27FC236}">
                <a16:creationId xmlns:a16="http://schemas.microsoft.com/office/drawing/2014/main" id="{0A71332D-DC6B-31C6-4141-B635E0E7545F}"/>
              </a:ext>
            </a:extLst>
          </p:cNvPr>
          <p:cNvPicPr>
            <a:picLocks noChangeAspect="1"/>
          </p:cNvPicPr>
          <p:nvPr/>
        </p:nvPicPr>
        <p:blipFill rotWithShape="1">
          <a:blip r:embed="rId2" cstate="print"/>
          <a:srcRect l="6558" r="5391"/>
          <a:stretch/>
        </p:blipFill>
        <p:spPr>
          <a:xfrm>
            <a:off x="265409" y="2530135"/>
            <a:ext cx="5326167" cy="3116062"/>
          </a:xfrm>
          <a:prstGeom prst="rect">
            <a:avLst/>
          </a:prstGeom>
        </p:spPr>
      </p:pic>
      <p:pic>
        <p:nvPicPr>
          <p:cNvPr id="2" name="image5.jpeg">
            <a:extLst>
              <a:ext uri="{FF2B5EF4-FFF2-40B4-BE49-F238E27FC236}">
                <a16:creationId xmlns:a16="http://schemas.microsoft.com/office/drawing/2014/main" id="{3E22619C-CB19-9DBA-F423-6E74BDEF1607}"/>
              </a:ext>
            </a:extLst>
          </p:cNvPr>
          <p:cNvPicPr>
            <a:picLocks noChangeAspect="1"/>
          </p:cNvPicPr>
          <p:nvPr/>
        </p:nvPicPr>
        <p:blipFill>
          <a:blip r:embed="rId3" cstate="print"/>
          <a:stretch>
            <a:fillRect/>
          </a:stretch>
        </p:blipFill>
        <p:spPr>
          <a:xfrm>
            <a:off x="6259200" y="2530135"/>
            <a:ext cx="5667391" cy="3116062"/>
          </a:xfrm>
          <a:prstGeom prst="rect">
            <a:avLst/>
          </a:prstGeom>
        </p:spPr>
      </p:pic>
      <p:pic>
        <p:nvPicPr>
          <p:cNvPr id="6" name="Picture 5" descr="VIT LOGO.png"/>
          <p:cNvPicPr>
            <a:picLocks noChangeAspect="1"/>
          </p:cNvPicPr>
          <p:nvPr/>
        </p:nvPicPr>
        <p:blipFill>
          <a:blip r:embed="rId4"/>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20</a:t>
            </a:r>
          </a:p>
        </p:txBody>
      </p:sp>
    </p:spTree>
    <p:extLst>
      <p:ext uri="{BB962C8B-B14F-4D97-AF65-F5344CB8AC3E}">
        <p14:creationId xmlns:p14="http://schemas.microsoft.com/office/powerpoint/2010/main" val="316395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71D-0780-3917-D218-0A20E2FDA559}"/>
              </a:ext>
            </a:extLst>
          </p:cNvPr>
          <p:cNvSpPr>
            <a:spLocks noGrp="1"/>
          </p:cNvSpPr>
          <p:nvPr>
            <p:ph type="title"/>
          </p:nvPr>
        </p:nvSpPr>
        <p:spPr>
          <a:xfrm>
            <a:off x="1950098" y="254493"/>
            <a:ext cx="10151646" cy="843378"/>
          </a:xfrm>
        </p:spPr>
        <p:txBody>
          <a:bodyPr>
            <a:noAutofit/>
          </a:bodyPr>
          <a:lstStyle/>
          <a:p>
            <a:r>
              <a:rPr lang="en-US" sz="4800" dirty="0">
                <a:solidFill>
                  <a:schemeClr val="accent6">
                    <a:lumMod val="75000"/>
                  </a:schemeClr>
                </a:solidFill>
                <a:latin typeface="Algerian" panose="04020705040A02060702" pitchFamily="82" charset="0"/>
              </a:rPr>
              <a:t>RESULT ANALYSIS(CONTINUED…)</a:t>
            </a:r>
            <a:endParaRPr lang="en-US" sz="4800" dirty="0"/>
          </a:p>
        </p:txBody>
      </p:sp>
      <p:sp>
        <p:nvSpPr>
          <p:cNvPr id="3" name="Content Placeholder 2">
            <a:extLst>
              <a:ext uri="{FF2B5EF4-FFF2-40B4-BE49-F238E27FC236}">
                <a16:creationId xmlns:a16="http://schemas.microsoft.com/office/drawing/2014/main" id="{031FF824-576E-A2C7-91A1-EC141698ABBE}"/>
              </a:ext>
            </a:extLst>
          </p:cNvPr>
          <p:cNvSpPr>
            <a:spLocks noGrp="1"/>
          </p:cNvSpPr>
          <p:nvPr>
            <p:ph idx="1"/>
          </p:nvPr>
        </p:nvSpPr>
        <p:spPr>
          <a:xfrm>
            <a:off x="221940" y="1247313"/>
            <a:ext cx="11603115" cy="5356194"/>
          </a:xfrm>
        </p:spPr>
        <p:txBody>
          <a:bodyPr/>
          <a:lstStyle/>
          <a:p>
            <a:pPr marL="0" indent="0">
              <a:buNone/>
            </a:pPr>
            <a:r>
              <a:rPr lang="en-US" dirty="0"/>
              <a:t>For Audio</a:t>
            </a:r>
          </a:p>
          <a:p>
            <a:pPr marL="0" indent="0">
              <a:buNone/>
            </a:pPr>
            <a:r>
              <a:rPr lang="en-US" dirty="0"/>
              <a:t>CNN Confusion Matrix                                                       Using CNN Model</a:t>
            </a:r>
          </a:p>
          <a:p>
            <a:pPr marL="0" indent="0">
              <a:buNone/>
            </a:pPr>
            <a:r>
              <a:rPr lang="en-US" dirty="0"/>
              <a:t>  </a:t>
            </a:r>
          </a:p>
          <a:p>
            <a:pPr marL="0" indent="0">
              <a:buNone/>
            </a:pPr>
            <a:r>
              <a:rPr lang="en-US" dirty="0"/>
              <a:t>                                                                                           </a:t>
            </a:r>
          </a:p>
        </p:txBody>
      </p:sp>
      <p:pic>
        <p:nvPicPr>
          <p:cNvPr id="2050" name="image18.jpeg">
            <a:extLst>
              <a:ext uri="{FF2B5EF4-FFF2-40B4-BE49-F238E27FC236}">
                <a16:creationId xmlns:a16="http://schemas.microsoft.com/office/drawing/2014/main" id="{4EE56795-53B5-A4F6-0156-8766468BA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197" y="2297211"/>
            <a:ext cx="5489360" cy="654729"/>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19.jpeg">
            <a:extLst>
              <a:ext uri="{FF2B5EF4-FFF2-40B4-BE49-F238E27FC236}">
                <a16:creationId xmlns:a16="http://schemas.microsoft.com/office/drawing/2014/main" id="{8B21236C-68B5-9933-0097-AD3A58E53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45" y="2254295"/>
            <a:ext cx="4355977" cy="40843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DE349EC-B523-61E9-33C9-0E9001E7B761}"/>
              </a:ext>
            </a:extLst>
          </p:cNvPr>
          <p:cNvSpPr>
            <a:spLocks noChangeArrowheads="1"/>
          </p:cNvSpPr>
          <p:nvPr/>
        </p:nvSpPr>
        <p:spPr bwMode="auto">
          <a:xfrm>
            <a:off x="90256" y="519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VIT LOGO.png"/>
          <p:cNvPicPr>
            <a:picLocks noChangeAspect="1"/>
          </p:cNvPicPr>
          <p:nvPr/>
        </p:nvPicPr>
        <p:blipFill>
          <a:blip r:embed="rId4"/>
          <a:stretch>
            <a:fillRect/>
          </a:stretch>
        </p:blipFill>
        <p:spPr>
          <a:xfrm>
            <a:off x="236484" y="236482"/>
            <a:ext cx="1135117" cy="914400"/>
          </a:xfrm>
          <a:prstGeom prst="rect">
            <a:avLst/>
          </a:prstGeom>
        </p:spPr>
      </p:pic>
      <p:sp>
        <p:nvSpPr>
          <p:cNvPr id="8" name="Slide Number Placeholder 7"/>
          <p:cNvSpPr>
            <a:spLocks noGrp="1"/>
          </p:cNvSpPr>
          <p:nvPr>
            <p:ph type="sldNum" sz="quarter" idx="12"/>
          </p:nvPr>
        </p:nvSpPr>
        <p:spPr/>
        <p:txBody>
          <a:bodyPr/>
          <a:lstStyle/>
          <a:p>
            <a:r>
              <a:rPr lang="en-US" sz="1800" b="1" dirty="0"/>
              <a:t>21</a:t>
            </a:r>
          </a:p>
        </p:txBody>
      </p:sp>
    </p:spTree>
    <p:extLst>
      <p:ext uri="{BB962C8B-B14F-4D97-AF65-F5344CB8AC3E}">
        <p14:creationId xmlns:p14="http://schemas.microsoft.com/office/powerpoint/2010/main" val="3673026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9A4C-A543-C51F-9046-F5F8BE3170F2}"/>
              </a:ext>
            </a:extLst>
          </p:cNvPr>
          <p:cNvSpPr>
            <a:spLocks noGrp="1"/>
          </p:cNvSpPr>
          <p:nvPr>
            <p:ph type="title"/>
          </p:nvPr>
        </p:nvSpPr>
        <p:spPr>
          <a:xfrm>
            <a:off x="1838239" y="0"/>
            <a:ext cx="10353761" cy="858416"/>
          </a:xfrm>
        </p:spPr>
        <p:txBody>
          <a:bodyPr>
            <a:normAutofit/>
          </a:bodyPr>
          <a:lstStyle/>
          <a:p>
            <a:r>
              <a:rPr lang="en-US" sz="4800" dirty="0">
                <a:solidFill>
                  <a:schemeClr val="accent6">
                    <a:lumMod val="75000"/>
                  </a:schemeClr>
                </a:solidFill>
                <a:latin typeface="Algerian" panose="04020705040A02060702" pitchFamily="82" charset="0"/>
              </a:rPr>
              <a:t>RESULT ANALYSIS(CONTINUED…)</a:t>
            </a:r>
          </a:p>
        </p:txBody>
      </p:sp>
      <p:sp>
        <p:nvSpPr>
          <p:cNvPr id="3" name="Content Placeholder 2">
            <a:extLst>
              <a:ext uri="{FF2B5EF4-FFF2-40B4-BE49-F238E27FC236}">
                <a16:creationId xmlns:a16="http://schemas.microsoft.com/office/drawing/2014/main" id="{055483F6-CE8F-274B-CF34-763E59629BFF}"/>
              </a:ext>
            </a:extLst>
          </p:cNvPr>
          <p:cNvSpPr>
            <a:spLocks noGrp="1"/>
          </p:cNvSpPr>
          <p:nvPr>
            <p:ph idx="1"/>
          </p:nvPr>
        </p:nvSpPr>
        <p:spPr>
          <a:xfrm>
            <a:off x="310718" y="1013713"/>
            <a:ext cx="10956839" cy="5635662"/>
          </a:xfrm>
        </p:spPr>
        <p:txBody>
          <a:bodyPr/>
          <a:lstStyle/>
          <a:p>
            <a:pPr marL="0" indent="0">
              <a:buNone/>
            </a:pPr>
            <a:r>
              <a:rPr lang="en-US" dirty="0"/>
              <a:t>	Loss Accuracy Plot using CNN: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Input file matrix:</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4F8F8A0-3B36-06BA-E846-4913CB8501BA}"/>
              </a:ext>
            </a:extLst>
          </p:cNvPr>
          <p:cNvPicPr>
            <a:picLocks noChangeAspect="1"/>
          </p:cNvPicPr>
          <p:nvPr/>
        </p:nvPicPr>
        <p:blipFill rotWithShape="1">
          <a:blip r:embed="rId2"/>
          <a:srcRect b="9192"/>
          <a:stretch/>
        </p:blipFill>
        <p:spPr>
          <a:xfrm>
            <a:off x="436170" y="4528267"/>
            <a:ext cx="8873246" cy="1671127"/>
          </a:xfrm>
          <a:prstGeom prst="rect">
            <a:avLst/>
          </a:prstGeom>
        </p:spPr>
      </p:pic>
      <p:pic>
        <p:nvPicPr>
          <p:cNvPr id="6" name="image21.jpeg">
            <a:extLst>
              <a:ext uri="{FF2B5EF4-FFF2-40B4-BE49-F238E27FC236}">
                <a16:creationId xmlns:a16="http://schemas.microsoft.com/office/drawing/2014/main" id="{0FC15FE8-90E1-1370-B4DB-DD6207DCCBA8}"/>
              </a:ext>
            </a:extLst>
          </p:cNvPr>
          <p:cNvPicPr>
            <a:picLocks noChangeAspect="1"/>
          </p:cNvPicPr>
          <p:nvPr/>
        </p:nvPicPr>
        <p:blipFill>
          <a:blip r:embed="rId3" cstate="print"/>
          <a:stretch>
            <a:fillRect/>
          </a:stretch>
        </p:blipFill>
        <p:spPr>
          <a:xfrm>
            <a:off x="436170" y="1662553"/>
            <a:ext cx="6284226" cy="2179999"/>
          </a:xfrm>
          <a:prstGeom prst="rect">
            <a:avLst/>
          </a:prstGeom>
        </p:spPr>
      </p:pic>
      <p:pic>
        <p:nvPicPr>
          <p:cNvPr id="7" name="Picture 6" descr="VIT LOGO.png"/>
          <p:cNvPicPr>
            <a:picLocks noChangeAspect="1"/>
          </p:cNvPicPr>
          <p:nvPr/>
        </p:nvPicPr>
        <p:blipFill>
          <a:blip r:embed="rId4"/>
          <a:stretch>
            <a:fillRect/>
          </a:stretch>
        </p:blipFill>
        <p:spPr>
          <a:xfrm>
            <a:off x="236484" y="236482"/>
            <a:ext cx="1135117" cy="914400"/>
          </a:xfrm>
          <a:prstGeom prst="rect">
            <a:avLst/>
          </a:prstGeom>
        </p:spPr>
      </p:pic>
      <p:sp>
        <p:nvSpPr>
          <p:cNvPr id="8" name="Slide Number Placeholder 7"/>
          <p:cNvSpPr>
            <a:spLocks noGrp="1"/>
          </p:cNvSpPr>
          <p:nvPr>
            <p:ph type="sldNum" sz="quarter" idx="12"/>
          </p:nvPr>
        </p:nvSpPr>
        <p:spPr/>
        <p:txBody>
          <a:bodyPr/>
          <a:lstStyle/>
          <a:p>
            <a:r>
              <a:rPr lang="en-US" sz="1800" b="1" dirty="0"/>
              <a:t>22</a:t>
            </a:r>
          </a:p>
        </p:txBody>
      </p:sp>
    </p:spTree>
    <p:extLst>
      <p:ext uri="{BB962C8B-B14F-4D97-AF65-F5344CB8AC3E}">
        <p14:creationId xmlns:p14="http://schemas.microsoft.com/office/powerpoint/2010/main" val="469528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0197-02F6-1F5A-E6B5-DF79D6CCB33D}"/>
              </a:ext>
            </a:extLst>
          </p:cNvPr>
          <p:cNvSpPr>
            <a:spLocks noGrp="1"/>
          </p:cNvSpPr>
          <p:nvPr>
            <p:ph type="title"/>
          </p:nvPr>
        </p:nvSpPr>
        <p:spPr>
          <a:xfrm>
            <a:off x="1684358" y="143650"/>
            <a:ext cx="10353761" cy="825623"/>
          </a:xfrm>
        </p:spPr>
        <p:txBody>
          <a:bodyPr>
            <a:normAutofit/>
          </a:bodyPr>
          <a:lstStyle/>
          <a:p>
            <a:r>
              <a:rPr lang="en-US" sz="4800" dirty="0">
                <a:solidFill>
                  <a:schemeClr val="accent6">
                    <a:lumMod val="75000"/>
                  </a:schemeClr>
                </a:solidFill>
                <a:latin typeface="Algerian" panose="04020705040A02060702" pitchFamily="82" charset="0"/>
              </a:rPr>
              <a:t>RESULT ANALYSIS(CONTINUED…)</a:t>
            </a:r>
            <a:endParaRPr lang="en-US" sz="4800" dirty="0"/>
          </a:p>
        </p:txBody>
      </p:sp>
      <p:sp>
        <p:nvSpPr>
          <p:cNvPr id="3" name="Content Placeholder 2">
            <a:extLst>
              <a:ext uri="{FF2B5EF4-FFF2-40B4-BE49-F238E27FC236}">
                <a16:creationId xmlns:a16="http://schemas.microsoft.com/office/drawing/2014/main" id="{CA73CB0D-B4E8-B4E2-96A7-233477B47856}"/>
              </a:ext>
            </a:extLst>
          </p:cNvPr>
          <p:cNvSpPr>
            <a:spLocks noGrp="1"/>
          </p:cNvSpPr>
          <p:nvPr>
            <p:ph idx="1"/>
          </p:nvPr>
        </p:nvSpPr>
        <p:spPr>
          <a:xfrm>
            <a:off x="248574" y="1260629"/>
            <a:ext cx="11789545" cy="5326601"/>
          </a:xfrm>
        </p:spPr>
        <p:txBody>
          <a:bodyPr/>
          <a:lstStyle/>
          <a:p>
            <a:pPr marL="0" indent="0">
              <a:buNone/>
            </a:pPr>
            <a:r>
              <a:rPr lang="en-US" dirty="0"/>
              <a:t>Input audio file wave display: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Final Output:</a:t>
            </a:r>
          </a:p>
        </p:txBody>
      </p:sp>
      <p:pic>
        <p:nvPicPr>
          <p:cNvPr id="4" name="image20.jpeg">
            <a:extLst>
              <a:ext uri="{FF2B5EF4-FFF2-40B4-BE49-F238E27FC236}">
                <a16:creationId xmlns:a16="http://schemas.microsoft.com/office/drawing/2014/main" id="{782C5EAB-3E66-102F-E747-5BEBF7AB5CDA}"/>
              </a:ext>
            </a:extLst>
          </p:cNvPr>
          <p:cNvPicPr>
            <a:picLocks noChangeAspect="1"/>
          </p:cNvPicPr>
          <p:nvPr/>
        </p:nvPicPr>
        <p:blipFill>
          <a:blip r:embed="rId2" cstate="print"/>
          <a:stretch>
            <a:fillRect/>
          </a:stretch>
        </p:blipFill>
        <p:spPr>
          <a:xfrm>
            <a:off x="412440" y="1843340"/>
            <a:ext cx="8982680" cy="1781530"/>
          </a:xfrm>
          <a:prstGeom prst="rect">
            <a:avLst/>
          </a:prstGeom>
        </p:spPr>
      </p:pic>
      <p:pic>
        <p:nvPicPr>
          <p:cNvPr id="5" name="image22.png">
            <a:extLst>
              <a:ext uri="{FF2B5EF4-FFF2-40B4-BE49-F238E27FC236}">
                <a16:creationId xmlns:a16="http://schemas.microsoft.com/office/drawing/2014/main" id="{6A05EFEF-3404-1A1B-43B3-5107EFF5C43C}"/>
              </a:ext>
            </a:extLst>
          </p:cNvPr>
          <p:cNvPicPr>
            <a:picLocks noChangeAspect="1"/>
          </p:cNvPicPr>
          <p:nvPr/>
        </p:nvPicPr>
        <p:blipFill>
          <a:blip r:embed="rId3" cstate="print"/>
          <a:stretch>
            <a:fillRect/>
          </a:stretch>
        </p:blipFill>
        <p:spPr>
          <a:xfrm>
            <a:off x="319596" y="4833415"/>
            <a:ext cx="6214370" cy="545270"/>
          </a:xfrm>
          <a:prstGeom prst="rect">
            <a:avLst/>
          </a:prstGeom>
        </p:spPr>
      </p:pic>
      <p:pic>
        <p:nvPicPr>
          <p:cNvPr id="6" name="Picture 5" descr="VIT LOGO.png"/>
          <p:cNvPicPr>
            <a:picLocks noChangeAspect="1"/>
          </p:cNvPicPr>
          <p:nvPr/>
        </p:nvPicPr>
        <p:blipFill>
          <a:blip r:embed="rId4"/>
          <a:stretch>
            <a:fillRect/>
          </a:stretch>
        </p:blipFill>
        <p:spPr>
          <a:xfrm>
            <a:off x="236484" y="236482"/>
            <a:ext cx="1135117" cy="914400"/>
          </a:xfrm>
          <a:prstGeom prst="rect">
            <a:avLst/>
          </a:prstGeom>
        </p:spPr>
      </p:pic>
      <p:sp>
        <p:nvSpPr>
          <p:cNvPr id="7" name="Slide Number Placeholder 6"/>
          <p:cNvSpPr>
            <a:spLocks noGrp="1"/>
          </p:cNvSpPr>
          <p:nvPr>
            <p:ph type="sldNum" sz="quarter" idx="12"/>
          </p:nvPr>
        </p:nvSpPr>
        <p:spPr/>
        <p:txBody>
          <a:bodyPr/>
          <a:lstStyle/>
          <a:p>
            <a:r>
              <a:rPr lang="en-US" sz="1800" b="1" dirty="0"/>
              <a:t>23</a:t>
            </a:r>
          </a:p>
        </p:txBody>
      </p:sp>
    </p:spTree>
    <p:extLst>
      <p:ext uri="{BB962C8B-B14F-4D97-AF65-F5344CB8AC3E}">
        <p14:creationId xmlns:p14="http://schemas.microsoft.com/office/powerpoint/2010/main" val="2690789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B9D3-4A18-8441-CAC6-8112ACC8F4C1}"/>
              </a:ext>
            </a:extLst>
          </p:cNvPr>
          <p:cNvSpPr>
            <a:spLocks noGrp="1"/>
          </p:cNvSpPr>
          <p:nvPr>
            <p:ph type="title"/>
          </p:nvPr>
        </p:nvSpPr>
        <p:spPr>
          <a:xfrm>
            <a:off x="4138181" y="-18661"/>
            <a:ext cx="4091420" cy="811763"/>
          </a:xfrm>
        </p:spPr>
        <p:txBody>
          <a:bodyPr>
            <a:normAutofit/>
          </a:bodyPr>
          <a:lstStyle/>
          <a:p>
            <a:r>
              <a:rPr lang="en-US" sz="4800" dirty="0">
                <a:solidFill>
                  <a:schemeClr val="accent6">
                    <a:lumMod val="7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6E40F82-B283-B855-1C63-AB3AB86D0B6B}"/>
              </a:ext>
            </a:extLst>
          </p:cNvPr>
          <p:cNvSpPr>
            <a:spLocks noGrp="1"/>
          </p:cNvSpPr>
          <p:nvPr>
            <p:ph idx="1"/>
          </p:nvPr>
        </p:nvSpPr>
        <p:spPr>
          <a:xfrm>
            <a:off x="919119" y="1051034"/>
            <a:ext cx="10353762" cy="5079178"/>
          </a:xfrm>
        </p:spPr>
        <p:txBody>
          <a:bodyPr>
            <a:normAutofit/>
          </a:bodyPr>
          <a:lstStyle/>
          <a:p>
            <a:endParaRPr lang="en-GB" sz="18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In conclusion, the emotion detection systems using various classifiers (decision tree, KNN, MLP classifier, GRU, LSTM, and CNN) have shown promise in accurately detecting emotions from speech and video data. The inclusion of additional noise and shift, along with LSTM for data pre-processing, has improved generalization. </a:t>
            </a:r>
          </a:p>
          <a:p>
            <a:pPr marL="0" indent="0">
              <a:buNone/>
            </a:pP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The CNN-based approach for video analysis has proven effective in recognizing emotions by extracting spatial features from video frames. </a:t>
            </a:r>
          </a:p>
          <a:p>
            <a:pPr marL="0" indent="0">
              <a:buNone/>
            </a:pP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These systems have potential applications in healthcare, education, entertainment, video surveillance, market research, and multimedia content analysis. Continued research and development are necessary to enhance their performance and optimize real-world applications.</a:t>
            </a:r>
            <a:endParaRPr lang="en-IN" sz="22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24</a:t>
            </a:r>
          </a:p>
        </p:txBody>
      </p:sp>
    </p:spTree>
    <p:extLst>
      <p:ext uri="{BB962C8B-B14F-4D97-AF65-F5344CB8AC3E}">
        <p14:creationId xmlns:p14="http://schemas.microsoft.com/office/powerpoint/2010/main" val="4169928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1D41-866E-20B6-CA27-26E249919D5E}"/>
              </a:ext>
            </a:extLst>
          </p:cNvPr>
          <p:cNvSpPr>
            <a:spLocks noGrp="1"/>
          </p:cNvSpPr>
          <p:nvPr>
            <p:ph type="title"/>
          </p:nvPr>
        </p:nvSpPr>
        <p:spPr>
          <a:xfrm>
            <a:off x="4160848" y="0"/>
            <a:ext cx="4628589" cy="1326321"/>
          </a:xfrm>
        </p:spPr>
        <p:txBody>
          <a:bodyPr>
            <a:normAutofit/>
          </a:bodyPr>
          <a:lstStyle/>
          <a:p>
            <a:r>
              <a:rPr lang="en-US" sz="4800" dirty="0">
                <a:solidFill>
                  <a:schemeClr val="accent6">
                    <a:lumMod val="75000"/>
                  </a:schemeClr>
                </a:solidFill>
                <a:latin typeface="Algerian" panose="04020705040A02060702" pitchFamily="82" charset="0"/>
              </a:rPr>
              <a:t>FUTURE WORKS</a:t>
            </a:r>
          </a:p>
        </p:txBody>
      </p:sp>
      <p:sp>
        <p:nvSpPr>
          <p:cNvPr id="3" name="Content Placeholder 2">
            <a:extLst>
              <a:ext uri="{FF2B5EF4-FFF2-40B4-BE49-F238E27FC236}">
                <a16:creationId xmlns:a16="http://schemas.microsoft.com/office/drawing/2014/main" id="{4038A483-F7CE-C47D-E0A1-6D999EE5DAF2}"/>
              </a:ext>
            </a:extLst>
          </p:cNvPr>
          <p:cNvSpPr>
            <a:spLocks noGrp="1"/>
          </p:cNvSpPr>
          <p:nvPr>
            <p:ph idx="1"/>
          </p:nvPr>
        </p:nvSpPr>
        <p:spPr>
          <a:xfrm>
            <a:off x="732991" y="1518082"/>
            <a:ext cx="10726018" cy="4838268"/>
          </a:xfrm>
        </p:spPr>
        <p:txBody>
          <a:bodyPr>
            <a:noAutofit/>
          </a:bodyPr>
          <a:lstStyle/>
          <a:p>
            <a:pPr algn="l">
              <a:lnSpc>
                <a:spcPct val="1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Transfer Learning: Utilize transfer learning methods to transfer knowledge from pre-trained models, reducing the need for extensive labeled data.</a:t>
            </a:r>
          </a:p>
          <a:p>
            <a:pPr algn="l">
              <a:lnSpc>
                <a:spcPct val="1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Attention Mechanisms: Incorporate attention mechanisms to assign higher importance to relevant areas of the input, improving emotion identification accuracy.</a:t>
            </a:r>
          </a:p>
          <a:p>
            <a:pPr algn="l">
              <a:lnSpc>
                <a:spcPct val="1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Contextual Analysis: Consider the context, including verbal and nonverbal cues, as well as social and cultural background, to enhance the precision of emotion recognition systems.</a:t>
            </a:r>
          </a:p>
          <a:p>
            <a:pPr algn="l">
              <a:lnSpc>
                <a:spcPct val="1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Meta-Learning: Apply meta-learning techniques to enable rapid adaptation to new situations, progressively improving the accuracy of the system.</a:t>
            </a:r>
          </a:p>
          <a:p>
            <a:pPr algn="l">
              <a:lnSpc>
                <a:spcPct val="1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Self-Supervised Learning: Use self-supervised learning techniques to pre-train emotion detection models on unlabeled data when labeled data is scarce, enhancing their performance.</a:t>
            </a:r>
          </a:p>
          <a:p>
            <a:endParaRPr lang="en-US" sz="2200" dirty="0">
              <a:latin typeface="Times New Roman" panose="02020603050405020304" pitchFamily="18" charset="0"/>
              <a:cs typeface="Times New Roman" panose="02020603050405020304" pitchFamily="18" charset="0"/>
            </a:endParaRPr>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25</a:t>
            </a:r>
          </a:p>
        </p:txBody>
      </p:sp>
    </p:spTree>
    <p:extLst>
      <p:ext uri="{BB962C8B-B14F-4D97-AF65-F5344CB8AC3E}">
        <p14:creationId xmlns:p14="http://schemas.microsoft.com/office/powerpoint/2010/main" val="163457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3CCB-3143-BBA5-F2FA-149CD144753D}"/>
              </a:ext>
            </a:extLst>
          </p:cNvPr>
          <p:cNvSpPr>
            <a:spLocks noGrp="1"/>
          </p:cNvSpPr>
          <p:nvPr>
            <p:ph type="title"/>
          </p:nvPr>
        </p:nvSpPr>
        <p:spPr>
          <a:xfrm>
            <a:off x="4038599" y="159851"/>
            <a:ext cx="4508241" cy="1325563"/>
          </a:xfrm>
        </p:spPr>
        <p:txBody>
          <a:bodyPr>
            <a:normAutofit/>
          </a:bodyPr>
          <a:lstStyle/>
          <a:p>
            <a:r>
              <a:rPr lang="en-US" sz="4800" dirty="0">
                <a:solidFill>
                  <a:schemeClr val="accent6">
                    <a:lumMod val="75000"/>
                  </a:schemeClr>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C747FA3C-AEFC-4531-AEF8-AD1F9EB58EEE}"/>
              </a:ext>
            </a:extLst>
          </p:cNvPr>
          <p:cNvSpPr>
            <a:spLocks noGrp="1"/>
          </p:cNvSpPr>
          <p:nvPr>
            <p:ph idx="1"/>
          </p:nvPr>
        </p:nvSpPr>
        <p:spPr>
          <a:xfrm>
            <a:off x="838200" y="1825624"/>
            <a:ext cx="10515600" cy="4637319"/>
          </a:xfrm>
        </p:spPr>
        <p:txBody>
          <a:bodyPr>
            <a:normAutofit/>
          </a:bodyPr>
          <a:lstStyle/>
          <a:p>
            <a:r>
              <a:rPr lang="en-US" sz="2000" b="0" i="0" u="none" strike="noStrike" baseline="0" dirty="0">
                <a:solidFill>
                  <a:srgbClr val="000000"/>
                </a:solidFill>
                <a:latin typeface="Times New Roman" panose="02020603050405020304" pitchFamily="18" charset="0"/>
              </a:rPr>
              <a:t>[1] Ouellet, Sébastien. "Real-time emotion recognition for gaming using deep convolutional network features." </a:t>
            </a:r>
            <a:r>
              <a:rPr lang="en-US" sz="2000" b="0" i="0" u="none" strike="noStrike" baseline="0" dirty="0" err="1">
                <a:solidFill>
                  <a:srgbClr val="000000"/>
                </a:solidFill>
                <a:latin typeface="Times New Roman" panose="02020603050405020304" pitchFamily="18" charset="0"/>
              </a:rPr>
              <a:t>arXiv</a:t>
            </a:r>
            <a:r>
              <a:rPr lang="en-US" sz="2000" b="0" i="0" u="none" strike="noStrike" baseline="0" dirty="0">
                <a:solidFill>
                  <a:srgbClr val="000000"/>
                </a:solidFill>
                <a:latin typeface="Times New Roman" panose="02020603050405020304" pitchFamily="18" charset="0"/>
              </a:rPr>
              <a:t> preprint arXiv:1408.3750 (2014). </a:t>
            </a:r>
          </a:p>
          <a:p>
            <a:r>
              <a:rPr lang="en-US" sz="2000" b="0" i="0" u="none" strike="noStrike" baseline="0" dirty="0">
                <a:solidFill>
                  <a:srgbClr val="000000"/>
                </a:solidFill>
                <a:latin typeface="Times New Roman" panose="02020603050405020304" pitchFamily="18" charset="0"/>
              </a:rPr>
              <a:t>[2] Pranav, E., Suraj Kamal, C. Satheesh Chandran, and M. H. Supriya. "Facial emotion recognition using deep convolutional neural network." In 2020 6th International conference on advanced computing and Communication Systems (ICACCS), pp. 317-320. IEEE, 2020. </a:t>
            </a:r>
          </a:p>
          <a:p>
            <a:r>
              <a:rPr lang="en-US" sz="2000" b="0" i="0" u="none" strike="noStrike" baseline="0" dirty="0">
                <a:solidFill>
                  <a:srgbClr val="000000"/>
                </a:solidFill>
                <a:latin typeface="Times New Roman" panose="02020603050405020304" pitchFamily="18" charset="0"/>
              </a:rPr>
              <a:t>[3] Abdullah, </a:t>
            </a:r>
            <a:r>
              <a:rPr lang="en-US" sz="2000" b="0" i="0" u="none" strike="noStrike" baseline="0" dirty="0" err="1">
                <a:solidFill>
                  <a:srgbClr val="000000"/>
                </a:solidFill>
                <a:latin typeface="Times New Roman" panose="02020603050405020304" pitchFamily="18" charset="0"/>
              </a:rPr>
              <a:t>Sharmeen</a:t>
            </a:r>
            <a:r>
              <a:rPr lang="en-US" sz="2000" b="0" i="0" u="none" strike="noStrike" baseline="0" dirty="0">
                <a:solidFill>
                  <a:srgbClr val="000000"/>
                </a:solidFill>
                <a:latin typeface="Times New Roman" panose="02020603050405020304" pitchFamily="18" charset="0"/>
              </a:rPr>
              <a:t> M. Saleem Abdullah, </a:t>
            </a:r>
            <a:r>
              <a:rPr lang="en-US" sz="2000" b="0" i="0" u="none" strike="noStrike" baseline="0" dirty="0" err="1">
                <a:solidFill>
                  <a:srgbClr val="000000"/>
                </a:solidFill>
                <a:latin typeface="Times New Roman" panose="02020603050405020304" pitchFamily="18" charset="0"/>
              </a:rPr>
              <a:t>Siddeeq</a:t>
            </a:r>
            <a:r>
              <a:rPr lang="en-US" sz="2000" b="0" i="0" u="none" strike="noStrike" baseline="0" dirty="0">
                <a:solidFill>
                  <a:srgbClr val="000000"/>
                </a:solidFill>
                <a:latin typeface="Times New Roman" panose="02020603050405020304" pitchFamily="18" charset="0"/>
              </a:rPr>
              <a:t> Y. Ameen </a:t>
            </a:r>
            <a:r>
              <a:rPr lang="en-US" sz="2000" b="0" i="0" u="none" strike="noStrike" baseline="0" dirty="0" err="1">
                <a:solidFill>
                  <a:srgbClr val="000000"/>
                </a:solidFill>
                <a:latin typeface="Times New Roman" panose="02020603050405020304" pitchFamily="18" charset="0"/>
              </a:rPr>
              <a:t>Ameen</a:t>
            </a:r>
            <a:r>
              <a:rPr lang="en-US" sz="2000" b="0" i="0" u="none" strike="noStrike" baseline="0" dirty="0">
                <a:solidFill>
                  <a:srgbClr val="000000"/>
                </a:solidFill>
                <a:latin typeface="Times New Roman" panose="02020603050405020304" pitchFamily="18" charset="0"/>
              </a:rPr>
              <a:t>, Mohammed AM </a:t>
            </a:r>
            <a:r>
              <a:rPr lang="en-US" sz="2000" b="0" i="0" u="none" strike="noStrike" baseline="0" dirty="0" err="1">
                <a:solidFill>
                  <a:srgbClr val="000000"/>
                </a:solidFill>
                <a:latin typeface="Times New Roman" panose="02020603050405020304" pitchFamily="18" charset="0"/>
              </a:rPr>
              <a:t>Sadeeq</a:t>
            </a:r>
            <a:r>
              <a:rPr lang="en-US" sz="2000" b="0" i="0" u="none" strike="noStrike" baseline="0" dirty="0">
                <a:solidFill>
                  <a:srgbClr val="000000"/>
                </a:solidFill>
                <a:latin typeface="Times New Roman" panose="02020603050405020304" pitchFamily="18" charset="0"/>
              </a:rPr>
              <a:t>, and Subhi </a:t>
            </a:r>
            <a:r>
              <a:rPr lang="en-US" sz="2000" b="0" i="0" u="none" strike="noStrike" baseline="0" dirty="0" err="1">
                <a:solidFill>
                  <a:srgbClr val="000000"/>
                </a:solidFill>
                <a:latin typeface="Times New Roman" panose="02020603050405020304" pitchFamily="18" charset="0"/>
              </a:rPr>
              <a:t>Zeebaree</a:t>
            </a:r>
            <a:r>
              <a:rPr lang="en-US" sz="2000" b="0" i="0" u="none" strike="noStrike" baseline="0" dirty="0">
                <a:solidFill>
                  <a:srgbClr val="000000"/>
                </a:solidFill>
                <a:latin typeface="Times New Roman" panose="02020603050405020304" pitchFamily="18" charset="0"/>
              </a:rPr>
              <a:t>. "Multimodal emotion recognition using deep learning." Journal of Applied Science and Technology Trends 2, no. 02 (2021): 52-58. </a:t>
            </a:r>
          </a:p>
          <a:p>
            <a:r>
              <a:rPr lang="en-US" sz="2000" b="0" i="0" u="none" strike="noStrike" baseline="0" dirty="0">
                <a:solidFill>
                  <a:srgbClr val="000000"/>
                </a:solidFill>
                <a:latin typeface="Times New Roman" panose="02020603050405020304" pitchFamily="18" charset="0"/>
              </a:rPr>
              <a:t>[4] Khanzada, Amil, Charles Bai, and Ferhat </a:t>
            </a:r>
            <a:r>
              <a:rPr lang="en-US" sz="2000" b="0" i="0" u="none" strike="noStrike" baseline="0" dirty="0" err="1">
                <a:solidFill>
                  <a:srgbClr val="000000"/>
                </a:solidFill>
                <a:latin typeface="Times New Roman" panose="02020603050405020304" pitchFamily="18" charset="0"/>
              </a:rPr>
              <a:t>TurkerCelepcikay</a:t>
            </a:r>
            <a:r>
              <a:rPr lang="en-US" sz="2000" b="0" i="0" u="none" strike="noStrike" baseline="0" dirty="0">
                <a:solidFill>
                  <a:srgbClr val="000000"/>
                </a:solidFill>
                <a:latin typeface="Times New Roman" panose="02020603050405020304" pitchFamily="18" charset="0"/>
              </a:rPr>
              <a:t>. "Facial expression recognition with deep learning." </a:t>
            </a:r>
            <a:r>
              <a:rPr lang="en-US" sz="2000" b="0" i="0" u="none" strike="noStrike" baseline="0" dirty="0" err="1">
                <a:solidFill>
                  <a:srgbClr val="000000"/>
                </a:solidFill>
                <a:latin typeface="Times New Roman" panose="02020603050405020304" pitchFamily="18" charset="0"/>
              </a:rPr>
              <a:t>arXiv</a:t>
            </a:r>
            <a:r>
              <a:rPr lang="en-US" sz="2000" b="0" i="0" u="none" strike="noStrike" baseline="0" dirty="0">
                <a:solidFill>
                  <a:srgbClr val="000000"/>
                </a:solidFill>
                <a:latin typeface="Times New Roman" panose="02020603050405020304" pitchFamily="18" charset="0"/>
              </a:rPr>
              <a:t> preprint arXiv:2004.11823 (2020). </a:t>
            </a:r>
          </a:p>
          <a:p>
            <a:r>
              <a:rPr lang="en-US" sz="2000" b="0" i="0" u="none" strike="noStrike" baseline="0" dirty="0">
                <a:solidFill>
                  <a:srgbClr val="000000"/>
                </a:solidFill>
                <a:latin typeface="Times New Roman" panose="02020603050405020304" pitchFamily="18" charset="0"/>
              </a:rPr>
              <a:t>[5] Khalil, Ruhul Amin, Edward Jones, Mohammad </a:t>
            </a:r>
            <a:r>
              <a:rPr lang="en-US" sz="2000" b="0" i="0" u="none" strike="noStrike" baseline="0" dirty="0" err="1">
                <a:solidFill>
                  <a:srgbClr val="000000"/>
                </a:solidFill>
                <a:latin typeface="Times New Roman" panose="02020603050405020304" pitchFamily="18" charset="0"/>
              </a:rPr>
              <a:t>Inayatullah</a:t>
            </a:r>
            <a:r>
              <a:rPr lang="en-US" sz="2000" b="0" i="0" u="none" strike="noStrike" baseline="0" dirty="0">
                <a:solidFill>
                  <a:srgbClr val="000000"/>
                </a:solidFill>
                <a:latin typeface="Times New Roman" panose="02020603050405020304" pitchFamily="18" charset="0"/>
              </a:rPr>
              <a:t> Babar, </a:t>
            </a:r>
            <a:r>
              <a:rPr lang="en-US" sz="2000" b="0" i="0" u="none" strike="noStrike" baseline="0" dirty="0" err="1">
                <a:solidFill>
                  <a:srgbClr val="000000"/>
                </a:solidFill>
                <a:latin typeface="Times New Roman" panose="02020603050405020304" pitchFamily="18" charset="0"/>
              </a:rPr>
              <a:t>Tariqullah</a:t>
            </a:r>
            <a:r>
              <a:rPr lang="en-US" sz="2000" b="0" i="0" u="none" strike="noStrike" baseline="0" dirty="0">
                <a:solidFill>
                  <a:srgbClr val="000000"/>
                </a:solidFill>
                <a:latin typeface="Times New Roman" panose="02020603050405020304" pitchFamily="18" charset="0"/>
              </a:rPr>
              <a:t> Jan, Mohammad Haseeb Zafar, and </a:t>
            </a:r>
            <a:r>
              <a:rPr lang="en-US" sz="2000" b="0" i="0" u="none" strike="noStrike" baseline="0" dirty="0" err="1">
                <a:solidFill>
                  <a:srgbClr val="000000"/>
                </a:solidFill>
                <a:latin typeface="Times New Roman" panose="02020603050405020304" pitchFamily="18" charset="0"/>
              </a:rPr>
              <a:t>ThamerAlhussain</a:t>
            </a:r>
            <a:r>
              <a:rPr lang="en-US" sz="2000" b="0" i="0" u="none" strike="noStrike" baseline="0" dirty="0">
                <a:solidFill>
                  <a:srgbClr val="000000"/>
                </a:solidFill>
                <a:latin typeface="Times New Roman" panose="02020603050405020304" pitchFamily="18" charset="0"/>
              </a:rPr>
              <a:t>. "Speech emotion recognition using deep learning techniques: A review." IEEE Access 7 (2019): 117327-117345. </a:t>
            </a: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26</a:t>
            </a:r>
          </a:p>
        </p:txBody>
      </p:sp>
    </p:spTree>
    <p:extLst>
      <p:ext uri="{BB962C8B-B14F-4D97-AF65-F5344CB8AC3E}">
        <p14:creationId xmlns:p14="http://schemas.microsoft.com/office/powerpoint/2010/main" val="5762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8026-05FE-61BB-D346-7D1630E88E09}"/>
              </a:ext>
            </a:extLst>
          </p:cNvPr>
          <p:cNvSpPr>
            <a:spLocks noGrp="1"/>
          </p:cNvSpPr>
          <p:nvPr>
            <p:ph type="title"/>
          </p:nvPr>
        </p:nvSpPr>
        <p:spPr>
          <a:xfrm>
            <a:off x="3730690" y="195536"/>
            <a:ext cx="6878216" cy="1325563"/>
          </a:xfrm>
        </p:spPr>
        <p:txBody>
          <a:bodyPr>
            <a:normAutofit/>
          </a:bodyPr>
          <a:lstStyle/>
          <a:p>
            <a:r>
              <a:rPr lang="en-US" sz="4800" dirty="0">
                <a:solidFill>
                  <a:schemeClr val="accent6">
                    <a:lumMod val="75000"/>
                  </a:schemeClr>
                </a:solidFill>
                <a:latin typeface="Algerian" panose="04020705040A02060702" pitchFamily="82" charset="0"/>
              </a:rPr>
              <a:t>REFERENCES(CONTD…)</a:t>
            </a:r>
          </a:p>
        </p:txBody>
      </p:sp>
      <p:sp>
        <p:nvSpPr>
          <p:cNvPr id="3" name="Content Placeholder 2">
            <a:extLst>
              <a:ext uri="{FF2B5EF4-FFF2-40B4-BE49-F238E27FC236}">
                <a16:creationId xmlns:a16="http://schemas.microsoft.com/office/drawing/2014/main" id="{DD181313-0301-6A2C-B356-89BD3CCDCAB1}"/>
              </a:ext>
            </a:extLst>
          </p:cNvPr>
          <p:cNvSpPr>
            <a:spLocks noGrp="1"/>
          </p:cNvSpPr>
          <p:nvPr>
            <p:ph idx="1"/>
          </p:nvPr>
        </p:nvSpPr>
        <p:spPr/>
        <p:txBody>
          <a:bodyPr>
            <a:noAutofit/>
          </a:bodyPr>
          <a:lstStyle/>
          <a:p>
            <a:r>
              <a:rPr lang="en-US" sz="2000" b="0" i="0" u="none" strike="noStrike" baseline="0" dirty="0">
                <a:solidFill>
                  <a:srgbClr val="000000"/>
                </a:solidFill>
                <a:latin typeface="Times New Roman" panose="02020603050405020304" pitchFamily="18" charset="0"/>
              </a:rPr>
              <a:t>[6] El </a:t>
            </a:r>
            <a:r>
              <a:rPr lang="en-US" sz="2000" b="0" i="0" u="none" strike="noStrike" baseline="0" dirty="0" err="1">
                <a:solidFill>
                  <a:srgbClr val="000000"/>
                </a:solidFill>
                <a:latin typeface="Times New Roman" panose="02020603050405020304" pitchFamily="18" charset="0"/>
              </a:rPr>
              <a:t>Mettiti</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Abderrahmane</a:t>
            </a:r>
            <a:r>
              <a:rPr lang="en-US" sz="2000" b="0" i="0" u="none" strike="noStrike" baseline="0" dirty="0">
                <a:solidFill>
                  <a:srgbClr val="000000"/>
                </a:solidFill>
                <a:latin typeface="Times New Roman" panose="02020603050405020304" pitchFamily="18" charset="0"/>
              </a:rPr>
              <a:t>, Mohammed </a:t>
            </a:r>
            <a:r>
              <a:rPr lang="en-US" sz="2000" b="0" i="0" u="none" strike="noStrike" baseline="0" dirty="0" err="1">
                <a:solidFill>
                  <a:srgbClr val="000000"/>
                </a:solidFill>
                <a:latin typeface="Times New Roman" panose="02020603050405020304" pitchFamily="18" charset="0"/>
              </a:rPr>
              <a:t>Oumsis</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AbdellahChehri</a:t>
            </a:r>
            <a:r>
              <a:rPr lang="en-US" sz="2000" b="0" i="0" u="none" strike="noStrike" baseline="0" dirty="0">
                <a:solidFill>
                  <a:srgbClr val="000000"/>
                </a:solidFill>
                <a:latin typeface="Times New Roman" panose="02020603050405020304" pitchFamily="18" charset="0"/>
              </a:rPr>
              <a:t>, and Rachid </a:t>
            </a:r>
            <a:r>
              <a:rPr lang="en-US" sz="2000" b="0" i="0" u="none" strike="noStrike" baseline="0" dirty="0" err="1">
                <a:solidFill>
                  <a:srgbClr val="000000"/>
                </a:solidFill>
                <a:latin typeface="Times New Roman" panose="02020603050405020304" pitchFamily="18" charset="0"/>
              </a:rPr>
              <a:t>Saadane</a:t>
            </a:r>
            <a:r>
              <a:rPr lang="en-US" sz="2000" b="0" i="0" u="none" strike="noStrike" baseline="0" dirty="0">
                <a:solidFill>
                  <a:srgbClr val="000000"/>
                </a:solidFill>
                <a:latin typeface="Times New Roman" panose="02020603050405020304" pitchFamily="18" charset="0"/>
              </a:rPr>
              <a:t>. "Real-Time Emotion Recognition Using Deep Learning Algorithms." In 2022 IEEE 96th Vehicular Technology Conference (VTC2022-Fall), pp. 1-5. IEEE, 2022. </a:t>
            </a:r>
          </a:p>
          <a:p>
            <a:r>
              <a:rPr lang="en-US" sz="2000" b="0" i="0" u="none" strike="noStrike" baseline="0" dirty="0">
                <a:solidFill>
                  <a:srgbClr val="000000"/>
                </a:solidFill>
                <a:latin typeface="Times New Roman" panose="02020603050405020304" pitchFamily="18" charset="0"/>
              </a:rPr>
              <a:t>[7] Li, </a:t>
            </a:r>
            <a:r>
              <a:rPr lang="en-US" sz="2000" b="0" i="0" u="none" strike="noStrike" baseline="0" dirty="0" err="1">
                <a:solidFill>
                  <a:srgbClr val="000000"/>
                </a:solidFill>
                <a:latin typeface="Times New Roman" panose="02020603050405020304" pitchFamily="18" charset="0"/>
              </a:rPr>
              <a:t>Junnan</a:t>
            </a:r>
            <a:r>
              <a:rPr lang="en-US" sz="2000" b="0" i="0" u="none" strike="noStrike" baseline="0" dirty="0">
                <a:solidFill>
                  <a:srgbClr val="000000"/>
                </a:solidFill>
                <a:latin typeface="Times New Roman" panose="02020603050405020304" pitchFamily="18" charset="0"/>
              </a:rPr>
              <a:t>, and Edmund Y. Lam. "Facial expression recognition using deep neural networks." In 2015 IEEE International Conference on Imaging Systems and Techniques (IST), pp. 1-6. IEEE, 2015. </a:t>
            </a:r>
          </a:p>
          <a:p>
            <a:r>
              <a:rPr lang="en-GB" sz="2000" b="0" i="0" u="none" strike="noStrike" baseline="0" dirty="0">
                <a:solidFill>
                  <a:srgbClr val="000000"/>
                </a:solidFill>
                <a:latin typeface="Times New Roman" panose="02020603050405020304" pitchFamily="18" charset="0"/>
              </a:rPr>
              <a:t>[8] Sinha, </a:t>
            </a:r>
            <a:r>
              <a:rPr lang="en-GB" sz="2000" b="0" i="0" u="none" strike="noStrike" baseline="0" dirty="0" err="1">
                <a:solidFill>
                  <a:srgbClr val="000000"/>
                </a:solidFill>
                <a:latin typeface="Times New Roman" panose="02020603050405020304" pitchFamily="18" charset="0"/>
              </a:rPr>
              <a:t>Avigyan</a:t>
            </a:r>
            <a:r>
              <a:rPr lang="en-GB" sz="2000" b="0" i="0" u="none" strike="noStrike" baseline="0" dirty="0">
                <a:solidFill>
                  <a:srgbClr val="000000"/>
                </a:solidFill>
                <a:latin typeface="Times New Roman" panose="02020603050405020304" pitchFamily="18" charset="0"/>
              </a:rPr>
              <a:t>, and R. P. Aneesh. "Real time facial emotion recognition using deep learning." International Journal of Innovations and Implementations in Engineering 1 (2019). </a:t>
            </a:r>
          </a:p>
          <a:p>
            <a:r>
              <a:rPr lang="en-US" sz="2000" b="0" i="0" u="none" strike="noStrike" baseline="0" dirty="0">
                <a:solidFill>
                  <a:srgbClr val="000000"/>
                </a:solidFill>
                <a:latin typeface="Times New Roman" panose="02020603050405020304" pitchFamily="18" charset="0"/>
              </a:rPr>
              <a:t>[9] </a:t>
            </a:r>
            <a:r>
              <a:rPr lang="en-US" sz="2000" b="0" i="0" u="none" strike="noStrike" baseline="0" dirty="0" err="1">
                <a:solidFill>
                  <a:srgbClr val="000000"/>
                </a:solidFill>
                <a:latin typeface="Times New Roman" panose="02020603050405020304" pitchFamily="18" charset="0"/>
              </a:rPr>
              <a:t>Jermsittiparsert</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Kittisak</a:t>
            </a:r>
            <a:r>
              <a:rPr lang="en-US" sz="2000" b="0" i="0" u="none" strike="noStrike" baseline="0" dirty="0">
                <a:solidFill>
                  <a:srgbClr val="000000"/>
                </a:solidFill>
                <a:latin typeface="Times New Roman" panose="02020603050405020304" pitchFamily="18" charset="0"/>
              </a:rPr>
              <a:t>, Abdurrahman </a:t>
            </a:r>
            <a:r>
              <a:rPr lang="en-US" sz="2000" b="0" i="0" u="none" strike="noStrike" baseline="0" dirty="0" err="1">
                <a:solidFill>
                  <a:srgbClr val="000000"/>
                </a:solidFill>
                <a:latin typeface="Times New Roman" panose="02020603050405020304" pitchFamily="18" charset="0"/>
              </a:rPr>
              <a:t>Abdurrahman</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ParinyaSiriattakul</a:t>
            </a:r>
            <a:r>
              <a:rPr lang="en-US" sz="2000" b="0" i="0" u="none" strike="noStrike" baseline="0" dirty="0">
                <a:solidFill>
                  <a:srgbClr val="000000"/>
                </a:solidFill>
                <a:latin typeface="Times New Roman" panose="02020603050405020304" pitchFamily="18" charset="0"/>
              </a:rPr>
              <a:t>, Ludmila A. </a:t>
            </a:r>
            <a:r>
              <a:rPr lang="en-US" sz="2000" b="0" i="0" u="none" strike="noStrike" baseline="0" dirty="0" err="1">
                <a:solidFill>
                  <a:srgbClr val="000000"/>
                </a:solidFill>
                <a:latin typeface="Times New Roman" panose="02020603050405020304" pitchFamily="18" charset="0"/>
              </a:rPr>
              <a:t>Sundeeva</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Wahidah</a:t>
            </a:r>
            <a:r>
              <a:rPr lang="en-US" sz="2000" b="0" i="0" u="none" strike="noStrike" baseline="0" dirty="0">
                <a:solidFill>
                  <a:srgbClr val="000000"/>
                </a:solidFill>
                <a:latin typeface="Times New Roman" panose="02020603050405020304" pitchFamily="18" charset="0"/>
              </a:rPr>
              <a:t> Hashim, Robbi Rahim, and </a:t>
            </a:r>
            <a:r>
              <a:rPr lang="en-US" sz="2000" b="0" i="0" u="none" strike="noStrike" baseline="0" dirty="0" err="1">
                <a:solidFill>
                  <a:srgbClr val="000000"/>
                </a:solidFill>
                <a:latin typeface="Times New Roman" panose="02020603050405020304" pitchFamily="18" charset="0"/>
              </a:rPr>
              <a:t>AndinoMaseleno</a:t>
            </a:r>
            <a:r>
              <a:rPr lang="en-US" sz="2000" b="0" i="0" u="none" strike="noStrike" baseline="0" dirty="0">
                <a:solidFill>
                  <a:srgbClr val="000000"/>
                </a:solidFill>
                <a:latin typeface="Times New Roman" panose="02020603050405020304" pitchFamily="18" charset="0"/>
              </a:rPr>
              <a:t>. "Pattern recognition and features selection for speech emotion recognition model using deep learning." International Journal of Speech Technology 23 (2020): 799-806. </a:t>
            </a:r>
          </a:p>
          <a:p>
            <a:r>
              <a:rPr lang="en-GB" sz="2000" b="0" i="0" u="none" strike="noStrike" baseline="0" dirty="0">
                <a:solidFill>
                  <a:srgbClr val="000000"/>
                </a:solidFill>
                <a:latin typeface="Times New Roman" panose="02020603050405020304" pitchFamily="18" charset="0"/>
              </a:rPr>
              <a:t>[10] Wu, Ching-Da, and Li-Heng Chen. "Facial emotion recognition using deep learning." </a:t>
            </a:r>
            <a:r>
              <a:rPr lang="en-GB" sz="2000" b="0" i="0" u="none" strike="noStrike" baseline="0" dirty="0" err="1">
                <a:solidFill>
                  <a:srgbClr val="000000"/>
                </a:solidFill>
                <a:latin typeface="Times New Roman" panose="02020603050405020304" pitchFamily="18" charset="0"/>
              </a:rPr>
              <a:t>arXiv</a:t>
            </a:r>
            <a:r>
              <a:rPr lang="en-GB" sz="2000" b="0" i="0" u="none" strike="noStrike" baseline="0" dirty="0">
                <a:solidFill>
                  <a:srgbClr val="000000"/>
                </a:solidFill>
                <a:latin typeface="Times New Roman" panose="02020603050405020304" pitchFamily="18" charset="0"/>
              </a:rPr>
              <a:t> preprint arXiv:1910.11113 (2019). </a:t>
            </a:r>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pPr lvl="0"/>
            <a:r>
              <a:rPr lang="en-US" sz="1800" b="1" dirty="0">
                <a:solidFill>
                  <a:prstClr val="black">
                    <a:tint val="75000"/>
                  </a:prstClr>
                </a:solidFill>
              </a:rPr>
              <a:t>27</a:t>
            </a:r>
          </a:p>
          <a:p>
            <a:endParaRPr lang="en-US" dirty="0"/>
          </a:p>
        </p:txBody>
      </p:sp>
    </p:spTree>
    <p:extLst>
      <p:ext uri="{BB962C8B-B14F-4D97-AF65-F5344CB8AC3E}">
        <p14:creationId xmlns:p14="http://schemas.microsoft.com/office/powerpoint/2010/main" val="1467126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0F0B-D989-94C7-1821-3058DCEDAC4A}"/>
              </a:ext>
            </a:extLst>
          </p:cNvPr>
          <p:cNvSpPr>
            <a:spLocks noGrp="1"/>
          </p:cNvSpPr>
          <p:nvPr>
            <p:ph type="title"/>
          </p:nvPr>
        </p:nvSpPr>
        <p:spPr>
          <a:xfrm>
            <a:off x="3534746" y="111561"/>
            <a:ext cx="6915539" cy="1325563"/>
          </a:xfrm>
        </p:spPr>
        <p:txBody>
          <a:bodyPr>
            <a:normAutofit/>
          </a:bodyPr>
          <a:lstStyle/>
          <a:p>
            <a:r>
              <a:rPr lang="en-US" sz="4800" dirty="0">
                <a:solidFill>
                  <a:schemeClr val="accent6">
                    <a:lumMod val="75000"/>
                  </a:schemeClr>
                </a:solidFill>
                <a:latin typeface="Algerian" panose="04020705040A02060702" pitchFamily="82" charset="0"/>
              </a:rPr>
              <a:t>REFERENCES(CONTD…)</a:t>
            </a:r>
          </a:p>
        </p:txBody>
      </p:sp>
      <p:sp>
        <p:nvSpPr>
          <p:cNvPr id="3" name="Content Placeholder 2">
            <a:extLst>
              <a:ext uri="{FF2B5EF4-FFF2-40B4-BE49-F238E27FC236}">
                <a16:creationId xmlns:a16="http://schemas.microsoft.com/office/drawing/2014/main" id="{05E1C122-520D-9A70-E1FF-A05BEB34D5E5}"/>
              </a:ext>
            </a:extLst>
          </p:cNvPr>
          <p:cNvSpPr>
            <a:spLocks noGrp="1"/>
          </p:cNvSpPr>
          <p:nvPr>
            <p:ph idx="1"/>
          </p:nvPr>
        </p:nvSpPr>
        <p:spPr/>
        <p:txBody>
          <a:bodyPr>
            <a:normAutofit fontScale="70000" lnSpcReduction="20000"/>
          </a:bodyPr>
          <a:lstStyle/>
          <a:p>
            <a:r>
              <a:rPr lang="en-US" sz="2800" b="0" i="0" u="none" strike="noStrike" baseline="0" dirty="0">
                <a:solidFill>
                  <a:srgbClr val="000000"/>
                </a:solidFill>
                <a:latin typeface="Times New Roman" panose="02020603050405020304" pitchFamily="18" charset="0"/>
              </a:rPr>
              <a:t>[11] </a:t>
            </a:r>
            <a:r>
              <a:rPr lang="en-US" sz="2800" b="0" i="0" u="none" strike="noStrike" baseline="0" dirty="0" err="1">
                <a:solidFill>
                  <a:srgbClr val="000000"/>
                </a:solidFill>
                <a:latin typeface="Times New Roman" panose="02020603050405020304" pitchFamily="18" charset="0"/>
              </a:rPr>
              <a:t>Jaymon</a:t>
            </a:r>
            <a:r>
              <a:rPr lang="en-US" sz="2800" b="0" i="0" u="none" strike="noStrike" baseline="0" dirty="0">
                <a:solidFill>
                  <a:srgbClr val="000000"/>
                </a:solidFill>
                <a:latin typeface="Times New Roman" panose="02020603050405020304" pitchFamily="18" charset="0"/>
              </a:rPr>
              <a:t>, Noel, Sushma </a:t>
            </a:r>
            <a:r>
              <a:rPr lang="en-US" sz="2800" b="0" i="0" u="none" strike="noStrike" baseline="0" dirty="0" err="1">
                <a:solidFill>
                  <a:srgbClr val="000000"/>
                </a:solidFill>
                <a:latin typeface="Times New Roman" panose="02020603050405020304" pitchFamily="18" charset="0"/>
              </a:rPr>
              <a:t>Nagdeote</a:t>
            </a:r>
            <a:r>
              <a:rPr lang="en-US" sz="2800" b="0" i="0" u="none" strike="noStrike" baseline="0" dirty="0">
                <a:solidFill>
                  <a:srgbClr val="000000"/>
                </a:solidFill>
                <a:latin typeface="Times New Roman" panose="02020603050405020304" pitchFamily="18" charset="0"/>
              </a:rPr>
              <a:t>, Aayush Yadav, and Ryan Rodrigues. "Real time emotion detection using deep learning." In 2021 International conference on advances in electrical, computing, communication and sustainable technologies (ICAECT), pp. 1-7. IEEE, 2021. </a:t>
            </a:r>
          </a:p>
          <a:p>
            <a:r>
              <a:rPr lang="en-US" sz="2800" b="0" i="0" u="none" strike="noStrike" baseline="0" dirty="0">
                <a:solidFill>
                  <a:srgbClr val="000000"/>
                </a:solidFill>
                <a:latin typeface="Times New Roman" panose="02020603050405020304" pitchFamily="18" charset="0"/>
              </a:rPr>
              <a:t>[12] Sang, Dinh Viet, and Nguyen Van Dat. "Facial expression recognition using deep convolutional neural networks." In 2017 9th International Conference on Knowledge and Systems Engineering (KSE), pp. 130-135. IEEE, 2017. </a:t>
            </a:r>
          </a:p>
          <a:p>
            <a:r>
              <a:rPr lang="en-US" sz="2800" b="0" i="0" u="none" strike="noStrike" baseline="0" dirty="0">
                <a:solidFill>
                  <a:srgbClr val="000000"/>
                </a:solidFill>
                <a:latin typeface="Times New Roman" panose="02020603050405020304" pitchFamily="18" charset="0"/>
              </a:rPr>
              <a:t>[13] Song, </a:t>
            </a:r>
            <a:r>
              <a:rPr lang="en-US" sz="2800" b="0" i="0" u="none" strike="noStrike" baseline="0" dirty="0" err="1">
                <a:solidFill>
                  <a:srgbClr val="000000"/>
                </a:solidFill>
                <a:latin typeface="Times New Roman" panose="02020603050405020304" pitchFamily="18" charset="0"/>
              </a:rPr>
              <a:t>Inchul</a:t>
            </a:r>
            <a:r>
              <a:rPr lang="en-US" sz="2800" b="0" i="0" u="none" strike="noStrike" baseline="0" dirty="0">
                <a:solidFill>
                  <a:srgbClr val="000000"/>
                </a:solidFill>
                <a:latin typeface="Times New Roman" panose="02020603050405020304" pitchFamily="18" charset="0"/>
              </a:rPr>
              <a:t>, Hyun-Jun Kim, and Paul </a:t>
            </a:r>
            <a:r>
              <a:rPr lang="en-US" sz="2800" b="0" i="0" u="none" strike="noStrike" baseline="0" dirty="0" err="1">
                <a:solidFill>
                  <a:srgbClr val="000000"/>
                </a:solidFill>
                <a:latin typeface="Times New Roman" panose="02020603050405020304" pitchFamily="18" charset="0"/>
              </a:rPr>
              <a:t>Barom</a:t>
            </a:r>
            <a:r>
              <a:rPr lang="en-US" sz="2800" b="0" i="0" u="none" strike="noStrike" baseline="0" dirty="0">
                <a:solidFill>
                  <a:srgbClr val="000000"/>
                </a:solidFill>
                <a:latin typeface="Times New Roman" panose="02020603050405020304" pitchFamily="18" charset="0"/>
              </a:rPr>
              <a:t> Jeon. "Deep learning for real-time robust facial expression recognition on a smartphone." In 2014 IEEE International Conference on Consumer Electronics (ICCE), pp. 564-567. IEEE, 2014. </a:t>
            </a:r>
          </a:p>
          <a:p>
            <a:r>
              <a:rPr lang="en-US" sz="2800" b="0" i="0" u="none" strike="noStrike" baseline="0" dirty="0">
                <a:solidFill>
                  <a:srgbClr val="000000"/>
                </a:solidFill>
                <a:latin typeface="Times New Roman" panose="02020603050405020304" pitchFamily="18" charset="0"/>
              </a:rPr>
              <a:t>[14] Fathallah, </a:t>
            </a:r>
            <a:r>
              <a:rPr lang="en-US" sz="2800" b="0" i="0" u="none" strike="noStrike" baseline="0" dirty="0" err="1">
                <a:solidFill>
                  <a:srgbClr val="000000"/>
                </a:solidFill>
                <a:latin typeface="Times New Roman" panose="02020603050405020304" pitchFamily="18" charset="0"/>
              </a:rPr>
              <a:t>Abir</a:t>
            </a:r>
            <a:r>
              <a:rPr lang="en-US" sz="2800" b="0" i="0" u="none" strike="noStrike" baseline="0" dirty="0">
                <a:solidFill>
                  <a:srgbClr val="000000"/>
                </a:solidFill>
                <a:latin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rPr>
              <a:t>Lotfi</a:t>
            </a:r>
            <a:r>
              <a:rPr lang="en-US" sz="2800" b="0" i="0" u="none" strike="noStrike" baseline="0" dirty="0">
                <a:solidFill>
                  <a:srgbClr val="000000"/>
                </a:solidFill>
                <a:latin typeface="Times New Roman" panose="02020603050405020304" pitchFamily="18" charset="0"/>
              </a:rPr>
              <a:t> Abdi, and Ali </a:t>
            </a:r>
            <a:r>
              <a:rPr lang="en-US" sz="2800" b="0" i="0" u="none" strike="noStrike" baseline="0" dirty="0" err="1">
                <a:solidFill>
                  <a:srgbClr val="000000"/>
                </a:solidFill>
                <a:latin typeface="Times New Roman" panose="02020603050405020304" pitchFamily="18" charset="0"/>
              </a:rPr>
              <a:t>Douik</a:t>
            </a:r>
            <a:r>
              <a:rPr lang="en-US" sz="2800" b="0" i="0" u="none" strike="noStrike" baseline="0" dirty="0">
                <a:solidFill>
                  <a:srgbClr val="000000"/>
                </a:solidFill>
                <a:latin typeface="Times New Roman" panose="02020603050405020304" pitchFamily="18" charset="0"/>
              </a:rPr>
              <a:t>. "Facial expression recognition via deep learning." In 2017 IEEE/ACS 14th International Conference on Computer Systems and Applications (AICCSA), pp. 745-750. IEEE, 2017. </a:t>
            </a:r>
          </a:p>
          <a:p>
            <a:r>
              <a:rPr lang="en-US" sz="2800" b="0" i="0" u="none" strike="noStrike" baseline="0" dirty="0">
                <a:solidFill>
                  <a:srgbClr val="000000"/>
                </a:solidFill>
                <a:latin typeface="Times New Roman" panose="02020603050405020304" pitchFamily="18" charset="0"/>
              </a:rPr>
              <a:t>[15] Zhang, </a:t>
            </a:r>
            <a:r>
              <a:rPr lang="en-US" sz="2800" b="0" i="0" u="none" strike="noStrike" baseline="0" dirty="0" err="1">
                <a:solidFill>
                  <a:srgbClr val="000000"/>
                </a:solidFill>
                <a:latin typeface="Times New Roman" panose="02020603050405020304" pitchFamily="18" charset="0"/>
              </a:rPr>
              <a:t>Qiang</a:t>
            </a:r>
            <a:r>
              <a:rPr lang="en-US" sz="2800" b="0" i="0" u="none" strike="noStrike" baseline="0" dirty="0">
                <a:solidFill>
                  <a:srgbClr val="000000"/>
                </a:solidFill>
                <a:latin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rPr>
              <a:t>Xianxiang</a:t>
            </a:r>
            <a:r>
              <a:rPr lang="en-US" sz="2800" b="0" i="0" u="none" strike="noStrike" baseline="0" dirty="0">
                <a:solidFill>
                  <a:srgbClr val="000000"/>
                </a:solidFill>
                <a:latin typeface="Times New Roman" panose="02020603050405020304" pitchFamily="18" charset="0"/>
              </a:rPr>
              <a:t> Chen, Qingyuan Zhan, Ting Yang, and </a:t>
            </a:r>
            <a:r>
              <a:rPr lang="en-US" sz="2800" b="0" i="0" u="none" strike="noStrike" baseline="0" dirty="0" err="1">
                <a:solidFill>
                  <a:srgbClr val="000000"/>
                </a:solidFill>
                <a:latin typeface="Times New Roman" panose="02020603050405020304" pitchFamily="18" charset="0"/>
              </a:rPr>
              <a:t>Shanhong</a:t>
            </a:r>
            <a:r>
              <a:rPr lang="en-US" sz="2800" b="0" i="0" u="none" strike="noStrike" baseline="0" dirty="0">
                <a:solidFill>
                  <a:srgbClr val="000000"/>
                </a:solidFill>
                <a:latin typeface="Times New Roman" panose="02020603050405020304" pitchFamily="18" charset="0"/>
              </a:rPr>
              <a:t> Xia. "Respiration-based emotion recognition with deep learning." Computers in Industry 92 (2017): 84-90.</a:t>
            </a:r>
            <a:endParaRPr lang="en-US" dirty="0"/>
          </a:p>
          <a:p>
            <a:endParaRPr lang="en-US" dirty="0"/>
          </a:p>
        </p:txBody>
      </p:sp>
      <p:pic>
        <p:nvPicPr>
          <p:cNvPr id="4" name="Picture 3" descr="VIT LOGO.png"/>
          <p:cNvPicPr>
            <a:picLocks noChangeAspect="1"/>
          </p:cNvPicPr>
          <p:nvPr/>
        </p:nvPicPr>
        <p:blipFill>
          <a:blip r:embed="rId2"/>
          <a:stretch>
            <a:fillRect/>
          </a:stretch>
        </p:blipFill>
        <p:spPr>
          <a:xfrm>
            <a:off x="252250" y="236482"/>
            <a:ext cx="1135117" cy="914400"/>
          </a:xfrm>
          <a:prstGeom prst="rect">
            <a:avLst/>
          </a:prstGeom>
        </p:spPr>
      </p:pic>
      <p:sp>
        <p:nvSpPr>
          <p:cNvPr id="5" name="Slide Number Placeholder 4"/>
          <p:cNvSpPr>
            <a:spLocks noGrp="1"/>
          </p:cNvSpPr>
          <p:nvPr>
            <p:ph type="sldNum" sz="quarter" idx="12"/>
          </p:nvPr>
        </p:nvSpPr>
        <p:spPr/>
        <p:txBody>
          <a:bodyPr/>
          <a:lstStyle/>
          <a:p>
            <a:pPr lvl="0"/>
            <a:r>
              <a:rPr lang="en-US" sz="1800" b="1" dirty="0">
                <a:solidFill>
                  <a:prstClr val="black">
                    <a:tint val="75000"/>
                  </a:prstClr>
                </a:solidFill>
              </a:rPr>
              <a:t>28</a:t>
            </a:r>
          </a:p>
          <a:p>
            <a:endParaRPr lang="en-US" dirty="0"/>
          </a:p>
        </p:txBody>
      </p:sp>
    </p:spTree>
    <p:extLst>
      <p:ext uri="{BB962C8B-B14F-4D97-AF65-F5344CB8AC3E}">
        <p14:creationId xmlns:p14="http://schemas.microsoft.com/office/powerpoint/2010/main" val="65233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0E7-788E-8564-B5CF-84CA5ED8AEF3}"/>
              </a:ext>
            </a:extLst>
          </p:cNvPr>
          <p:cNvSpPr>
            <a:spLocks noGrp="1"/>
          </p:cNvSpPr>
          <p:nvPr>
            <p:ph type="title"/>
          </p:nvPr>
        </p:nvSpPr>
        <p:spPr>
          <a:xfrm>
            <a:off x="4140825" y="-127520"/>
            <a:ext cx="4591657" cy="1326321"/>
          </a:xfrm>
        </p:spPr>
        <p:txBody>
          <a:bodyPr>
            <a:normAutofit/>
          </a:bodyPr>
          <a:lstStyle/>
          <a:p>
            <a:r>
              <a:rPr lang="en-US" sz="4800" dirty="0">
                <a:solidFill>
                  <a:schemeClr val="accent6">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251D50C-2176-C238-FC1B-8FAE302CA91D}"/>
              </a:ext>
            </a:extLst>
          </p:cNvPr>
          <p:cNvSpPr>
            <a:spLocks noGrp="1"/>
          </p:cNvSpPr>
          <p:nvPr>
            <p:ph idx="1"/>
          </p:nvPr>
        </p:nvSpPr>
        <p:spPr>
          <a:xfrm>
            <a:off x="913792" y="1198801"/>
            <a:ext cx="10353762" cy="5397942"/>
          </a:xfrm>
        </p:spPr>
        <p:txBody>
          <a:bodyPr>
            <a:normAutofit/>
          </a:bodyPr>
          <a:lstStyle/>
          <a:p>
            <a:pPr marL="0" marR="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Emotions are abundant in daily life, and there are numerous reasons for determining someone's emotional state, including improved communication and work efficiency. </a:t>
            </a:r>
          </a:p>
          <a:p>
            <a:pPr marL="0" marR="0" indent="0">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Product features and design can be determined to be more suitable for users during the product development process by analyzing their emotional states during their user experience. Caregivers in medical care can provide better care to patients if their emotional states in various situations are known. </a:t>
            </a:r>
          </a:p>
          <a:p>
            <a:pPr marL="0" marR="0" indent="0">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Deep learning-based audio-visual emotion recognition models such as CNN, GRU and LSTM have demonstrated state-of-the-art performance in recent years. </a:t>
            </a:r>
          </a:p>
          <a:p>
            <a:pPr marL="0" marR="0" indent="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VIT LOGO.png"/>
          <p:cNvPicPr>
            <a:picLocks noChangeAspect="1"/>
          </p:cNvPicPr>
          <p:nvPr/>
        </p:nvPicPr>
        <p:blipFill>
          <a:blip r:embed="rId2"/>
          <a:stretch>
            <a:fillRect/>
          </a:stretch>
        </p:blipFill>
        <p:spPr>
          <a:xfrm>
            <a:off x="236484" y="236482"/>
            <a:ext cx="1135117" cy="914400"/>
          </a:xfrm>
          <a:prstGeom prst="rect">
            <a:avLst/>
          </a:prstGeom>
        </p:spPr>
      </p:pic>
      <p:sp>
        <p:nvSpPr>
          <p:cNvPr id="6" name="Slide Number Placeholder 5"/>
          <p:cNvSpPr>
            <a:spLocks noGrp="1"/>
          </p:cNvSpPr>
          <p:nvPr>
            <p:ph type="sldNum" sz="quarter" idx="12"/>
          </p:nvPr>
        </p:nvSpPr>
        <p:spPr/>
        <p:txBody>
          <a:bodyPr/>
          <a:lstStyle/>
          <a:p>
            <a:r>
              <a:rPr lang="en-US" sz="1800" b="1" dirty="0"/>
              <a:t>3</a:t>
            </a:r>
          </a:p>
        </p:txBody>
      </p:sp>
    </p:spTree>
    <p:extLst>
      <p:ext uri="{BB962C8B-B14F-4D97-AF65-F5344CB8AC3E}">
        <p14:creationId xmlns:p14="http://schemas.microsoft.com/office/powerpoint/2010/main" val="596678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45A09-C228-FA46-7197-72FA4C5A6891}"/>
              </a:ext>
            </a:extLst>
          </p:cNvPr>
          <p:cNvSpPr>
            <a:spLocks noGrp="1"/>
          </p:cNvSpPr>
          <p:nvPr>
            <p:ph idx="1"/>
          </p:nvPr>
        </p:nvSpPr>
        <p:spPr/>
        <p:txBody>
          <a:bodyPr>
            <a:normAutofit/>
          </a:bodyPr>
          <a:lstStyle/>
          <a:p>
            <a:pPr marL="0" indent="0">
              <a:buNone/>
            </a:pPr>
            <a:endParaRPr lang="en-US" sz="4800" dirty="0">
              <a:solidFill>
                <a:schemeClr val="accent6">
                  <a:lumMod val="75000"/>
                </a:schemeClr>
              </a:solidFill>
              <a:latin typeface="Algerian" panose="04020705040A02060702" pitchFamily="82" charset="0"/>
            </a:endParaRPr>
          </a:p>
          <a:p>
            <a:pPr marL="0" indent="0">
              <a:buNone/>
            </a:pPr>
            <a:endParaRPr lang="en-US" sz="4800" dirty="0">
              <a:solidFill>
                <a:schemeClr val="accent6">
                  <a:lumMod val="75000"/>
                </a:schemeClr>
              </a:solidFill>
              <a:latin typeface="Algerian" panose="04020705040A02060702" pitchFamily="82" charset="0"/>
            </a:endParaRPr>
          </a:p>
          <a:p>
            <a:pPr marL="0" indent="0">
              <a:buNone/>
            </a:pPr>
            <a:r>
              <a:rPr lang="en-US" sz="4800" dirty="0">
                <a:solidFill>
                  <a:schemeClr val="accent6">
                    <a:lumMod val="75000"/>
                  </a:schemeClr>
                </a:solidFill>
                <a:latin typeface="Algerian" panose="04020705040A02060702" pitchFamily="82" charset="0"/>
              </a:rPr>
              <a:t>                       THANK YOU</a:t>
            </a:r>
          </a:p>
        </p:txBody>
      </p:sp>
      <p:pic>
        <p:nvPicPr>
          <p:cNvPr id="5" name="Picture 4" descr="VIT LOGO.png"/>
          <p:cNvPicPr>
            <a:picLocks noChangeAspect="1"/>
          </p:cNvPicPr>
          <p:nvPr/>
        </p:nvPicPr>
        <p:blipFill>
          <a:blip r:embed="rId2"/>
          <a:stretch>
            <a:fillRect/>
          </a:stretch>
        </p:blipFill>
        <p:spPr>
          <a:xfrm>
            <a:off x="4600575" y="689248"/>
            <a:ext cx="2076450" cy="2200275"/>
          </a:xfrm>
          <a:prstGeom prst="rect">
            <a:avLst/>
          </a:prstGeom>
        </p:spPr>
      </p:pic>
      <p:sp>
        <p:nvSpPr>
          <p:cNvPr id="6" name="Slide Number Placeholder 5"/>
          <p:cNvSpPr>
            <a:spLocks noGrp="1"/>
          </p:cNvSpPr>
          <p:nvPr>
            <p:ph type="sldNum" sz="quarter" idx="12"/>
          </p:nvPr>
        </p:nvSpPr>
        <p:spPr/>
        <p:txBody>
          <a:bodyPr/>
          <a:lstStyle/>
          <a:p>
            <a:pPr lvl="0"/>
            <a:r>
              <a:rPr lang="en-US" sz="1800" b="1" dirty="0">
                <a:solidFill>
                  <a:prstClr val="black">
                    <a:tint val="75000"/>
                  </a:prstClr>
                </a:solidFill>
              </a:rPr>
              <a:t>29</a:t>
            </a:r>
          </a:p>
          <a:p>
            <a:endParaRPr lang="en-US" dirty="0"/>
          </a:p>
        </p:txBody>
      </p:sp>
    </p:spTree>
    <p:extLst>
      <p:ext uri="{BB962C8B-B14F-4D97-AF65-F5344CB8AC3E}">
        <p14:creationId xmlns:p14="http://schemas.microsoft.com/office/powerpoint/2010/main" val="13947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7AD-4634-861F-7795-E6006DC37C76}"/>
              </a:ext>
            </a:extLst>
          </p:cNvPr>
          <p:cNvSpPr>
            <a:spLocks noGrp="1"/>
          </p:cNvSpPr>
          <p:nvPr>
            <p:ph type="title"/>
          </p:nvPr>
        </p:nvSpPr>
        <p:spPr>
          <a:xfrm>
            <a:off x="3267658" y="0"/>
            <a:ext cx="8582219" cy="1211717"/>
          </a:xfrm>
        </p:spPr>
        <p:txBody>
          <a:bodyPr>
            <a:normAutofit/>
          </a:bodyPr>
          <a:lstStyle/>
          <a:p>
            <a:r>
              <a:rPr lang="en-US" sz="4800" dirty="0">
                <a:solidFill>
                  <a:schemeClr val="accent6">
                    <a:lumMod val="75000"/>
                  </a:schemeClr>
                </a:solidFill>
                <a:latin typeface="Algerian" panose="04020705040A02060702" pitchFamily="82" charset="0"/>
              </a:rPr>
              <a:t>INTRODUCTION(Contd...)</a:t>
            </a:r>
          </a:p>
        </p:txBody>
      </p:sp>
      <p:sp>
        <p:nvSpPr>
          <p:cNvPr id="3" name="Content Placeholder 2">
            <a:extLst>
              <a:ext uri="{FF2B5EF4-FFF2-40B4-BE49-F238E27FC236}">
                <a16:creationId xmlns:a16="http://schemas.microsoft.com/office/drawing/2014/main" id="{16AD069D-A38A-6DA6-4CA4-351656BA222B}"/>
              </a:ext>
            </a:extLst>
          </p:cNvPr>
          <p:cNvSpPr>
            <a:spLocks noGrp="1"/>
          </p:cNvSpPr>
          <p:nvPr>
            <p:ph idx="1"/>
          </p:nvPr>
        </p:nvSpPr>
        <p:spPr>
          <a:xfrm>
            <a:off x="838200" y="1825625"/>
            <a:ext cx="10515600" cy="4819650"/>
          </a:xfrm>
        </p:spPr>
        <p:txBody>
          <a:bodyPr>
            <a:normAutofit/>
          </a:bodyPr>
          <a:lstStyle/>
          <a:p>
            <a:pPr marL="0" marR="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Emotion recognition is a critical interdisciplinary research topic in a variety of fields, including psychology, neuroscience, and artificial intelligence. Many emotion classification studies use deep learning methods in conjunction with cutting-edge statistics to improve emotion detection accuracy and attempt to integrate multiple modalities for better accuracy.</a:t>
            </a:r>
          </a:p>
          <a:p>
            <a:pPr marL="0" marR="0" indent="0">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1000"/>
              </a:spcAft>
            </a:pPr>
            <a:r>
              <a:rPr lang="en-US" sz="2200" dirty="0">
                <a:effectLst/>
                <a:latin typeface="Times New Roman" panose="02020603050405020304" pitchFamily="18" charset="0"/>
                <a:ea typeface="Times New Roman" panose="02020603050405020304" pitchFamily="18" charset="0"/>
              </a:rPr>
              <a:t>Human emotions are typically composed of speech and facial expressions. It is a recent area of study that gives machines the capacity to comprehend and perceive human emotions. Machines must be able to comprehend these feelings and react to them sympathetically.</a:t>
            </a: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4</a:t>
            </a:r>
          </a:p>
        </p:txBody>
      </p:sp>
    </p:spTree>
    <p:extLst>
      <p:ext uri="{BB962C8B-B14F-4D97-AF65-F5344CB8AC3E}">
        <p14:creationId xmlns:p14="http://schemas.microsoft.com/office/powerpoint/2010/main" val="15944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8B27-4732-6221-B9C5-A6DC7A31040A}"/>
              </a:ext>
            </a:extLst>
          </p:cNvPr>
          <p:cNvSpPr>
            <a:spLocks noGrp="1"/>
          </p:cNvSpPr>
          <p:nvPr>
            <p:ph type="title"/>
          </p:nvPr>
        </p:nvSpPr>
        <p:spPr>
          <a:xfrm>
            <a:off x="5000022" y="127306"/>
            <a:ext cx="1924654" cy="895738"/>
          </a:xfrm>
        </p:spPr>
        <p:txBody>
          <a:bodyPr>
            <a:normAutofit/>
          </a:bodyPr>
          <a:lstStyle/>
          <a:p>
            <a:r>
              <a:rPr lang="en-US" sz="4800" dirty="0">
                <a:solidFill>
                  <a:schemeClr val="accent6">
                    <a:lumMod val="75000"/>
                  </a:schemeClr>
                </a:solidFill>
                <a:latin typeface="Algerian" panose="04020705040A02060702" pitchFamily="82" charset="0"/>
              </a:rPr>
              <a:t>AIM</a:t>
            </a:r>
          </a:p>
        </p:txBody>
      </p:sp>
      <p:sp>
        <p:nvSpPr>
          <p:cNvPr id="3" name="Content Placeholder 2">
            <a:extLst>
              <a:ext uri="{FF2B5EF4-FFF2-40B4-BE49-F238E27FC236}">
                <a16:creationId xmlns:a16="http://schemas.microsoft.com/office/drawing/2014/main" id="{04D2D6FD-4D25-5456-FAEE-69619AC74F25}"/>
              </a:ext>
            </a:extLst>
          </p:cNvPr>
          <p:cNvSpPr>
            <a:spLocks noGrp="1"/>
          </p:cNvSpPr>
          <p:nvPr>
            <p:ph idx="1"/>
          </p:nvPr>
        </p:nvSpPr>
        <p:spPr>
          <a:xfrm>
            <a:off x="913794" y="1023043"/>
            <a:ext cx="10353762" cy="5707651"/>
          </a:xfrm>
        </p:spPr>
        <p:txBody>
          <a:bodyPr>
            <a:normAutofit fontScale="92500"/>
          </a:bodyPr>
          <a:lstStyle/>
          <a:p>
            <a:pPr marL="0" marR="0" algn="just">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The project's aim is to assess how well various emotion recognition methods function when there is additional noise and shift in the dataset. The goal of the research is to find the most reliable and efficient model for emotion recognition in noisy and shifting data as well as approaches to increase the model's effectiveness. </a:t>
            </a:r>
          </a:p>
          <a:p>
            <a:pPr marL="0" marR="0" indent="0" algn="just">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rPr>
              <a:t>The project would include choosing and putting different emotion recognition models, including decision trees, </a:t>
            </a:r>
            <a:r>
              <a:rPr lang="en-US" sz="2400" dirty="0">
                <a:effectLst/>
                <a:latin typeface="Times New Roman" panose="02020603050405020304" pitchFamily="18" charset="0"/>
                <a:ea typeface="Times New Roman" panose="02020603050405020304" pitchFamily="18" charset="0"/>
              </a:rPr>
              <a:t>KNN</a:t>
            </a:r>
            <a:r>
              <a:rPr lang="en-US" sz="2200" dirty="0">
                <a:effectLst/>
                <a:latin typeface="Times New Roman" panose="02020603050405020304" pitchFamily="18" charset="0"/>
                <a:ea typeface="Times New Roman" panose="02020603050405020304" pitchFamily="18" charset="0"/>
              </a:rPr>
              <a:t>, LSTM, GRU, MLPC, and CNN, into practice. To imitate real-world circumstances, the models would be trained and tested on a dataset that has added noise and shift.</a:t>
            </a:r>
          </a:p>
          <a:p>
            <a:pPr marL="0" marR="0" indent="0" algn="just">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algn="just">
              <a:lnSpc>
                <a:spcPct val="150000"/>
              </a:lnSpc>
              <a:spcBef>
                <a:spcPts val="0"/>
              </a:spcBef>
            </a:pPr>
            <a:r>
              <a:rPr lang="en-US" sz="2200" dirty="0">
                <a:effectLst/>
                <a:latin typeface="Times New Roman" panose="02020603050405020304" pitchFamily="18" charset="0"/>
                <a:ea typeface="Times New Roman" panose="02020603050405020304" pitchFamily="18" charset="0"/>
              </a:rPr>
              <a:t>Overall, the aim of the project is to identify the most effective and efficient model for emotion detection in noisy and shifted data, which would be useful in real-world applications where data is often corrupted or distorted.</a:t>
            </a: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5</a:t>
            </a:r>
          </a:p>
        </p:txBody>
      </p:sp>
    </p:spTree>
    <p:extLst>
      <p:ext uri="{BB962C8B-B14F-4D97-AF65-F5344CB8AC3E}">
        <p14:creationId xmlns:p14="http://schemas.microsoft.com/office/powerpoint/2010/main" val="394381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73AC-0940-3335-19A7-C6CA7BD3FFB8}"/>
              </a:ext>
            </a:extLst>
          </p:cNvPr>
          <p:cNvSpPr>
            <a:spLocks noGrp="1"/>
          </p:cNvSpPr>
          <p:nvPr>
            <p:ph type="title"/>
          </p:nvPr>
        </p:nvSpPr>
        <p:spPr>
          <a:xfrm>
            <a:off x="4208475" y="0"/>
            <a:ext cx="3524854" cy="867747"/>
          </a:xfrm>
        </p:spPr>
        <p:txBody>
          <a:bodyPr>
            <a:normAutofit/>
          </a:bodyPr>
          <a:lstStyle/>
          <a:p>
            <a:r>
              <a:rPr lang="en-US" sz="4800" dirty="0">
                <a:solidFill>
                  <a:schemeClr val="accent6">
                    <a:lumMod val="75000"/>
                  </a:schemeClr>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9C70D0B0-A64A-1E9F-A032-6A14D3CC0742}"/>
              </a:ext>
            </a:extLst>
          </p:cNvPr>
          <p:cNvSpPr>
            <a:spLocks noGrp="1"/>
          </p:cNvSpPr>
          <p:nvPr>
            <p:ph idx="1"/>
          </p:nvPr>
        </p:nvSpPr>
        <p:spPr>
          <a:xfrm>
            <a:off x="919119" y="1562878"/>
            <a:ext cx="10353762" cy="5952541"/>
          </a:xfrm>
        </p:spPr>
        <p:txBody>
          <a:bodyPr>
            <a:noAutofit/>
          </a:bodyPr>
          <a:lstStyle/>
          <a:p>
            <a:pPr>
              <a:lnSpc>
                <a:spcPct val="150000"/>
              </a:lnSpc>
            </a:pPr>
            <a:r>
              <a:rPr lang="en-US" sz="2200" dirty="0">
                <a:latin typeface="Times New Roman" panose="02020603050405020304" pitchFamily="18" charset="0"/>
                <a:ea typeface="Times New Roman" panose="02020603050405020304" pitchFamily="18" charset="0"/>
              </a:rPr>
              <a:t>This</a:t>
            </a:r>
            <a:r>
              <a:rPr lang="en-US" sz="2200" dirty="0">
                <a:effectLst/>
                <a:latin typeface="Times New Roman" panose="02020603050405020304" pitchFamily="18" charset="0"/>
                <a:ea typeface="Times New Roman" panose="02020603050405020304" pitchFamily="18" charset="0"/>
              </a:rPr>
              <a:t> project’s objective is to examine the performance of various emotion recognition algorithms in noisy and shifting environments in order to determine which model is the most reliable and accurate under these conditions.</a:t>
            </a:r>
          </a:p>
          <a:p>
            <a:pPr marL="0" indent="0">
              <a:buNone/>
            </a:pPr>
            <a:endParaRPr lang="en-US" sz="2200" dirty="0">
              <a:effectLst/>
              <a:latin typeface="Times New Roman" panose="02020603050405020304" pitchFamily="18" charset="0"/>
              <a:ea typeface="Times New Roman" panose="02020603050405020304" pitchFamily="18" charset="0"/>
            </a:endParaRPr>
          </a:p>
          <a:p>
            <a:pPr algn="just">
              <a:lnSpc>
                <a:spcPct val="150000"/>
              </a:lnSpc>
              <a:spcBef>
                <a:spcPts val="0"/>
              </a:spcBef>
            </a:pPr>
            <a:r>
              <a:rPr lang="en-US" sz="2200" dirty="0">
                <a:effectLst/>
                <a:latin typeface="Times New Roman" panose="02020603050405020304" pitchFamily="18" charset="0"/>
                <a:ea typeface="Times New Roman" panose="02020603050405020304" pitchFamily="18" charset="0"/>
              </a:rPr>
              <a:t>Under these circumstances, the purpose of an emotion detection system using several models would be to appropriately categorize emotions despite the additional noise and shift in the data. </a:t>
            </a:r>
          </a:p>
          <a:p>
            <a:pPr marL="0" indent="0" algn="just">
              <a:lnSpc>
                <a:spcPct val="150000"/>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endParaRPr lang="en-US" sz="1800"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6</a:t>
            </a:r>
          </a:p>
        </p:txBody>
      </p:sp>
    </p:spTree>
    <p:extLst>
      <p:ext uri="{BB962C8B-B14F-4D97-AF65-F5344CB8AC3E}">
        <p14:creationId xmlns:p14="http://schemas.microsoft.com/office/powerpoint/2010/main" val="105944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6ADF-516E-CA8B-8F86-537AC607A829}"/>
              </a:ext>
            </a:extLst>
          </p:cNvPr>
          <p:cNvSpPr>
            <a:spLocks noGrp="1"/>
          </p:cNvSpPr>
          <p:nvPr>
            <p:ph type="title"/>
          </p:nvPr>
        </p:nvSpPr>
        <p:spPr>
          <a:xfrm>
            <a:off x="838200" y="69850"/>
            <a:ext cx="10515600" cy="863211"/>
          </a:xfrm>
        </p:spPr>
        <p:txBody>
          <a:bodyPr/>
          <a:lstStyle/>
          <a:p>
            <a:r>
              <a:rPr lang="en-US" dirty="0">
                <a:solidFill>
                  <a:schemeClr val="accent6">
                    <a:lumMod val="75000"/>
                  </a:schemeClr>
                </a:solidFill>
                <a:latin typeface="Algerian" panose="04020705040A02060702" pitchFamily="82" charset="0"/>
              </a:rPr>
              <a:t>                    </a:t>
            </a:r>
            <a:r>
              <a:rPr lang="en-US" sz="4800" dirty="0">
                <a:solidFill>
                  <a:schemeClr val="accent6">
                    <a:lumMod val="75000"/>
                  </a:schemeClr>
                </a:solidFill>
                <a:latin typeface="Algerian" panose="04020705040A02060702" pitchFamily="82" charset="0"/>
              </a:rPr>
              <a:t>OBJECTIVE(CONTD…)</a:t>
            </a:r>
          </a:p>
        </p:txBody>
      </p:sp>
      <p:sp>
        <p:nvSpPr>
          <p:cNvPr id="3" name="Content Placeholder 2">
            <a:extLst>
              <a:ext uri="{FF2B5EF4-FFF2-40B4-BE49-F238E27FC236}">
                <a16:creationId xmlns:a16="http://schemas.microsoft.com/office/drawing/2014/main" id="{8D4995DD-BCC4-BCE0-2787-E4AF081BCCED}"/>
              </a:ext>
            </a:extLst>
          </p:cNvPr>
          <p:cNvSpPr>
            <a:spLocks noGrp="1"/>
          </p:cNvSpPr>
          <p:nvPr>
            <p:ph idx="1"/>
          </p:nvPr>
        </p:nvSpPr>
        <p:spPr>
          <a:xfrm>
            <a:off x="838200" y="1825625"/>
            <a:ext cx="10515600" cy="4622800"/>
          </a:xfrm>
        </p:spPr>
        <p:txBody>
          <a:bodyPr>
            <a:normAutofit fontScale="92500" lnSpcReduction="20000"/>
          </a:bodyPr>
          <a:lstStyle/>
          <a:p>
            <a:pPr algn="just">
              <a:lnSpc>
                <a:spcPct val="170000"/>
              </a:lnSpc>
              <a:spcBef>
                <a:spcPts val="0"/>
              </a:spcBef>
            </a:pPr>
            <a:r>
              <a:rPr lang="en-US" sz="2400" dirty="0">
                <a:effectLst/>
                <a:latin typeface="Times New Roman" panose="02020603050405020304" pitchFamily="18" charset="0"/>
                <a:ea typeface="Times New Roman" panose="02020603050405020304" pitchFamily="18" charset="0"/>
              </a:rPr>
              <a:t>Identifying</a:t>
            </a:r>
            <a:r>
              <a:rPr lang="en-US" sz="2300" dirty="0">
                <a:effectLst/>
                <a:latin typeface="Times New Roman" panose="02020603050405020304" pitchFamily="18" charset="0"/>
                <a:ea typeface="Times New Roman" panose="02020603050405020304" pitchFamily="18" charset="0"/>
              </a:rPr>
              <a:t> the most reliable and efficient model for emotion recognition in shifting and noisy environments is the key point to an emotion detection system. We can discover the best method for emotion recognition in noisy and shifting environments by evaluating the performance of various models, highlighting the advantages and disadvantages of each model.</a:t>
            </a:r>
          </a:p>
          <a:p>
            <a:pPr marL="0" indent="0" algn="just">
              <a:lnSpc>
                <a:spcPct val="150000"/>
              </a:lnSpc>
              <a:spcBef>
                <a:spcPts val="0"/>
              </a:spcBef>
              <a:buNone/>
            </a:pPr>
            <a:endParaRPr lang="en-US" sz="2300" dirty="0">
              <a:effectLst/>
              <a:latin typeface="Times New Roman" panose="02020603050405020304" pitchFamily="18" charset="0"/>
              <a:ea typeface="Times New Roman" panose="02020603050405020304" pitchFamily="18" charset="0"/>
            </a:endParaRPr>
          </a:p>
          <a:p>
            <a:pPr algn="just">
              <a:lnSpc>
                <a:spcPct val="170000"/>
              </a:lnSpc>
              <a:spcBef>
                <a:spcPts val="0"/>
              </a:spcBef>
            </a:pPr>
            <a:r>
              <a:rPr lang="en-US" sz="2300" dirty="0">
                <a:effectLst/>
                <a:latin typeface="Times New Roman" panose="02020603050405020304" pitchFamily="18" charset="0"/>
                <a:ea typeface="Times New Roman" panose="02020603050405020304" pitchFamily="18" charset="0"/>
              </a:rPr>
              <a:t>Overall, the objective of an emotion detection system using multiple models in a theoretical aspect where extra noise and shift is added is to identify the most effective and robust model for emotion detection in noisy and shifted data and explore ways to improve the efficiency and effectiveness of the models.</a:t>
            </a: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7</a:t>
            </a:r>
          </a:p>
        </p:txBody>
      </p:sp>
    </p:spTree>
    <p:extLst>
      <p:ext uri="{BB962C8B-B14F-4D97-AF65-F5344CB8AC3E}">
        <p14:creationId xmlns:p14="http://schemas.microsoft.com/office/powerpoint/2010/main" val="356862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D794-E4D4-1FEE-6FE8-28A1FFBD3665}"/>
              </a:ext>
            </a:extLst>
          </p:cNvPr>
          <p:cNvSpPr>
            <a:spLocks noGrp="1"/>
          </p:cNvSpPr>
          <p:nvPr>
            <p:ph type="title"/>
          </p:nvPr>
        </p:nvSpPr>
        <p:spPr>
          <a:xfrm>
            <a:off x="3942239" y="48208"/>
            <a:ext cx="3746186" cy="761999"/>
          </a:xfrm>
        </p:spPr>
        <p:txBody>
          <a:bodyPr>
            <a:normAutofit/>
          </a:bodyPr>
          <a:lstStyle/>
          <a:p>
            <a:r>
              <a:rPr lang="en-US" sz="4800" dirty="0">
                <a:solidFill>
                  <a:schemeClr val="accent6">
                    <a:lumMod val="75000"/>
                  </a:schemeClr>
                </a:solidFill>
                <a:latin typeface="Algerian" panose="04020705040A02060702" pitchFamily="82" charset="0"/>
              </a:rPr>
              <a:t>MOTIVATION</a:t>
            </a:r>
          </a:p>
        </p:txBody>
      </p:sp>
      <p:sp>
        <p:nvSpPr>
          <p:cNvPr id="3" name="Content Placeholder 2">
            <a:extLst>
              <a:ext uri="{FF2B5EF4-FFF2-40B4-BE49-F238E27FC236}">
                <a16:creationId xmlns:a16="http://schemas.microsoft.com/office/drawing/2014/main" id="{6847CE3F-B3BF-D0FF-1157-C7E8B99EB6B5}"/>
              </a:ext>
            </a:extLst>
          </p:cNvPr>
          <p:cNvSpPr>
            <a:spLocks noGrp="1"/>
          </p:cNvSpPr>
          <p:nvPr>
            <p:ph idx="1"/>
          </p:nvPr>
        </p:nvSpPr>
        <p:spPr>
          <a:xfrm>
            <a:off x="919118" y="1032373"/>
            <a:ext cx="10353762" cy="5825627"/>
          </a:xfrm>
        </p:spPr>
        <p:txBody>
          <a:bodyPr>
            <a:normAutofit fontScale="92500" lnSpcReduction="20000"/>
          </a:bodyPr>
          <a:lstStyle/>
          <a:p>
            <a:pPr>
              <a:lnSpc>
                <a:spcPct val="150000"/>
              </a:lnSpc>
            </a:pPr>
            <a:r>
              <a:rPr lang="en-US" sz="2400" dirty="0">
                <a:effectLst/>
                <a:latin typeface="Times New Roman" panose="02020603050405020304" pitchFamily="18" charset="0"/>
                <a:ea typeface="Times New Roman" panose="02020603050405020304" pitchFamily="18" charset="0"/>
              </a:rPr>
              <a:t>The motivation behind our project is to create methods for automatic emotion recognition that are more precise and effective. In disciplines including psychology, neurology, human-computer interaction, and affective computing, among others, emotion recognition is a crucial task.</a:t>
            </a:r>
          </a:p>
          <a:p>
            <a:pPr>
              <a:lnSpc>
                <a:spcPct val="150000"/>
              </a:lnSpc>
            </a:pPr>
            <a:r>
              <a:rPr lang="en-US" sz="2400" dirty="0">
                <a:effectLst/>
                <a:latin typeface="Times New Roman" panose="02020603050405020304" pitchFamily="18" charset="0"/>
                <a:ea typeface="Times New Roman" panose="02020603050405020304" pitchFamily="18" charset="0"/>
              </a:rPr>
              <a:t>Emotion recognition has traditionally been done manually by trained specialists using subjective judgments, which can take a lot of time, money, and be biased. Deep learning algorithms have made it feasible to discern emotional states with high accuracy and in real time by automatically analyzing audio and video data.</a:t>
            </a:r>
          </a:p>
          <a:p>
            <a:pPr>
              <a:lnSpc>
                <a:spcPct val="150000"/>
              </a:lnSpc>
            </a:pPr>
            <a:r>
              <a:rPr lang="en-US" sz="2400" dirty="0">
                <a:effectLst/>
                <a:latin typeface="Times New Roman" panose="02020603050405020304" pitchFamily="18" charset="0"/>
                <a:ea typeface="Times New Roman" panose="02020603050405020304" pitchFamily="18" charset="0"/>
              </a:rPr>
              <a:t>Automatic emotion recognition can be used in human-computer interaction to enhance the user experience by customizing the interface to the user's emotional state. It can also be utilized in marketing research to examine customer emotional responses to adverts, resulting in more successful advertising campaigns.</a:t>
            </a:r>
          </a:p>
          <a:p>
            <a:endParaRPr lang="en-US" dirty="0"/>
          </a:p>
        </p:txBody>
      </p:sp>
      <p:pic>
        <p:nvPicPr>
          <p:cNvPr id="4" name="Picture 3" descr="VIT LOGO.png"/>
          <p:cNvPicPr>
            <a:picLocks noChangeAspect="1"/>
          </p:cNvPicPr>
          <p:nvPr/>
        </p:nvPicPr>
        <p:blipFill>
          <a:blip r:embed="rId2"/>
          <a:stretch>
            <a:fillRect/>
          </a:stretch>
        </p:blipFill>
        <p:spPr>
          <a:xfrm>
            <a:off x="236484" y="236482"/>
            <a:ext cx="1135117" cy="914400"/>
          </a:xfrm>
          <a:prstGeom prst="rect">
            <a:avLst/>
          </a:prstGeom>
        </p:spPr>
      </p:pic>
      <p:sp>
        <p:nvSpPr>
          <p:cNvPr id="5" name="Slide Number Placeholder 4"/>
          <p:cNvSpPr>
            <a:spLocks noGrp="1"/>
          </p:cNvSpPr>
          <p:nvPr>
            <p:ph type="sldNum" sz="quarter" idx="12"/>
          </p:nvPr>
        </p:nvSpPr>
        <p:spPr/>
        <p:txBody>
          <a:bodyPr/>
          <a:lstStyle/>
          <a:p>
            <a:r>
              <a:rPr lang="en-US" sz="1800" b="1" dirty="0"/>
              <a:t>8</a:t>
            </a:r>
          </a:p>
        </p:txBody>
      </p:sp>
    </p:spTree>
    <p:extLst>
      <p:ext uri="{BB962C8B-B14F-4D97-AF65-F5344CB8AC3E}">
        <p14:creationId xmlns:p14="http://schemas.microsoft.com/office/powerpoint/2010/main" val="29853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330C-9811-02C2-7AFB-5D42CF120B66}"/>
              </a:ext>
            </a:extLst>
          </p:cNvPr>
          <p:cNvSpPr>
            <a:spLocks noGrp="1"/>
          </p:cNvSpPr>
          <p:nvPr>
            <p:ph type="title"/>
          </p:nvPr>
        </p:nvSpPr>
        <p:spPr>
          <a:xfrm>
            <a:off x="488272" y="1"/>
            <a:ext cx="10844599" cy="914400"/>
          </a:xfrm>
        </p:spPr>
        <p:txBody>
          <a:bodyPr>
            <a:noAutofit/>
          </a:bodyPr>
          <a:lstStyle/>
          <a:p>
            <a:r>
              <a:rPr lang="en-US" sz="4000" dirty="0">
                <a:solidFill>
                  <a:schemeClr val="accent6">
                    <a:lumMod val="75000"/>
                  </a:schemeClr>
                </a:solidFill>
                <a:latin typeface="Algerian" panose="04020705040A02060702" pitchFamily="82" charset="0"/>
              </a:rPr>
              <a:t>ANALYSIS AND 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9893199"/>
              </p:ext>
            </p:extLst>
          </p:nvPr>
        </p:nvGraphicFramePr>
        <p:xfrm>
          <a:off x="220717" y="908814"/>
          <a:ext cx="11670954" cy="5971937"/>
        </p:xfrm>
        <a:graphic>
          <a:graphicData uri="http://schemas.openxmlformats.org/drawingml/2006/table">
            <a:tbl>
              <a:tblPr firstRow="1" bandRow="1">
                <a:tableStyleId>{5C22544A-7EE6-4342-B048-85BDC9FD1C3A}</a:tableStyleId>
              </a:tblPr>
              <a:tblGrid>
                <a:gridCol w="1035040">
                  <a:extLst>
                    <a:ext uri="{9D8B030D-6E8A-4147-A177-3AD203B41FA5}">
                      <a16:colId xmlns:a16="http://schemas.microsoft.com/office/drawing/2014/main" val="20000"/>
                    </a:ext>
                  </a:extLst>
                </a:gridCol>
                <a:gridCol w="908503">
                  <a:extLst>
                    <a:ext uri="{9D8B030D-6E8A-4147-A177-3AD203B41FA5}">
                      <a16:colId xmlns:a16="http://schemas.microsoft.com/office/drawing/2014/main" val="20001"/>
                    </a:ext>
                  </a:extLst>
                </a:gridCol>
                <a:gridCol w="1809592">
                  <a:extLst>
                    <a:ext uri="{9D8B030D-6E8A-4147-A177-3AD203B41FA5}">
                      <a16:colId xmlns:a16="http://schemas.microsoft.com/office/drawing/2014/main" val="20002"/>
                    </a:ext>
                  </a:extLst>
                </a:gridCol>
                <a:gridCol w="2975212">
                  <a:extLst>
                    <a:ext uri="{9D8B030D-6E8A-4147-A177-3AD203B41FA5}">
                      <a16:colId xmlns:a16="http://schemas.microsoft.com/office/drawing/2014/main" val="20003"/>
                    </a:ext>
                  </a:extLst>
                </a:gridCol>
                <a:gridCol w="4942607">
                  <a:extLst>
                    <a:ext uri="{9D8B030D-6E8A-4147-A177-3AD203B41FA5}">
                      <a16:colId xmlns:a16="http://schemas.microsoft.com/office/drawing/2014/main" val="20004"/>
                    </a:ext>
                  </a:extLst>
                </a:gridCol>
              </a:tblGrid>
              <a:tr h="370872">
                <a:tc>
                  <a:txBody>
                    <a:bodyPr/>
                    <a:lstStyle/>
                    <a:p>
                      <a:r>
                        <a:rPr lang="en-US" baseline="0" dirty="0"/>
                        <a:t>No.</a:t>
                      </a:r>
                      <a:endParaRPr lang="en-US" dirty="0"/>
                    </a:p>
                  </a:txBody>
                  <a:tcPr/>
                </a:tc>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ANALYSIS</a:t>
                      </a:r>
                    </a:p>
                  </a:txBody>
                  <a:tcPr/>
                </a:tc>
                <a:extLst>
                  <a:ext uri="{0D108BD9-81ED-4DB2-BD59-A6C34878D82A}">
                    <a16:rowId xmlns:a16="http://schemas.microsoft.com/office/drawing/2014/main" val="10000"/>
                  </a:ext>
                </a:extLst>
              </a:tr>
              <a:tr h="1090025">
                <a:tc>
                  <a:txBody>
                    <a:bodyPr/>
                    <a:lstStyle/>
                    <a:p>
                      <a:pPr algn="l"/>
                      <a:r>
                        <a:rPr lang="en-US" sz="1600" dirty="0"/>
                        <a:t>1</a:t>
                      </a:r>
                    </a:p>
                  </a:txBody>
                  <a:tcPr/>
                </a:tc>
                <a:tc>
                  <a:txBody>
                    <a:bodyPr/>
                    <a:lstStyle/>
                    <a:p>
                      <a:r>
                        <a:rPr lang="en-US" sz="1600" dirty="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Ko</a:t>
                      </a:r>
                      <a:r>
                        <a:rPr lang="en-US" sz="1600" dirty="0"/>
                        <a:t>, </a:t>
                      </a:r>
                      <a:r>
                        <a:rPr lang="en-US" sz="1600" dirty="0" err="1"/>
                        <a:t>Kwang-Eun</a:t>
                      </a:r>
                      <a:r>
                        <a:rPr lang="en-US" sz="1600" dirty="0"/>
                        <a:t>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Sim</a:t>
                      </a:r>
                      <a:r>
                        <a:rPr lang="en-US" sz="1600" dirty="0"/>
                        <a:t>, </a:t>
                      </a:r>
                      <a:r>
                        <a:rPr lang="en-US" sz="1600" dirty="0" err="1"/>
                        <a:t>Kwee</a:t>
                      </a:r>
                      <a:r>
                        <a:rPr lang="en-US" sz="1600" dirty="0"/>
                        <a:t>-Bo</a:t>
                      </a:r>
                    </a:p>
                  </a:txBody>
                  <a:tcPr/>
                </a:tc>
                <a:tc>
                  <a:txBody>
                    <a:bodyPr/>
                    <a:lstStyle/>
                    <a:p>
                      <a:r>
                        <a:rPr lang="en-US" sz="1600" dirty="0"/>
                        <a:t>Development of a Facial Emotion Recognition Method based on combining AAM with DBN </a:t>
                      </a:r>
                    </a:p>
                  </a:txBody>
                  <a:tcPr/>
                </a:tc>
                <a:tc>
                  <a:txBody>
                    <a:bodyPr/>
                    <a:lstStyle/>
                    <a:p>
                      <a:r>
                        <a:rPr lang="en-US" sz="1600" dirty="0"/>
                        <a:t>proposed a facial emotion recognition method combining Active Appearance Models (AAM) with Deep Belief Networks (DBN), achieving high accuracy on standard datasets. </a:t>
                      </a:r>
                    </a:p>
                  </a:txBody>
                  <a:tcPr/>
                </a:tc>
                <a:extLst>
                  <a:ext uri="{0D108BD9-81ED-4DB2-BD59-A6C34878D82A}">
                    <a16:rowId xmlns:a16="http://schemas.microsoft.com/office/drawing/2014/main" val="10001"/>
                  </a:ext>
                </a:extLst>
              </a:tr>
              <a:tr h="1277251">
                <a:tc>
                  <a:txBody>
                    <a:bodyPr/>
                    <a:lstStyle/>
                    <a:p>
                      <a:r>
                        <a:rPr lang="en-US" sz="1600" dirty="0"/>
                        <a:t>2</a:t>
                      </a:r>
                    </a:p>
                  </a:txBody>
                  <a:tcPr/>
                </a:tc>
                <a:tc>
                  <a:txBody>
                    <a:bodyPr/>
                    <a:lstStyle/>
                    <a:p>
                      <a:r>
                        <a:rPr lang="en-US" sz="1600" dirty="0"/>
                        <a:t>2016</a:t>
                      </a:r>
                    </a:p>
                  </a:txBody>
                  <a:tcPr/>
                </a:tc>
                <a:tc>
                  <a:txBody>
                    <a:bodyPr/>
                    <a:lstStyle/>
                    <a:p>
                      <a:r>
                        <a:rPr lang="en-US" sz="1600" dirty="0"/>
                        <a:t>Wan Ding , </a:t>
                      </a:r>
                      <a:r>
                        <a:rPr lang="en-US" sz="1600" dirty="0" err="1"/>
                        <a:t>Mingyu</a:t>
                      </a:r>
                      <a:r>
                        <a:rPr lang="en-US" sz="1600" dirty="0"/>
                        <a:t> </a:t>
                      </a:r>
                      <a:r>
                        <a:rPr lang="en-US" sz="1600" dirty="0" err="1"/>
                        <a:t>Xu</a:t>
                      </a:r>
                      <a:r>
                        <a:rPr lang="en-US" sz="1600" dirty="0"/>
                        <a:t> , </a:t>
                      </a:r>
                      <a:r>
                        <a:rPr lang="en-US" sz="1600" dirty="0" err="1"/>
                        <a:t>DongyanHuang</a:t>
                      </a:r>
                      <a:r>
                        <a:rPr lang="en-US" sz="1600" dirty="0"/>
                        <a:t> , </a:t>
                      </a:r>
                      <a:r>
                        <a:rPr lang="en-US" sz="1600" dirty="0" err="1"/>
                        <a:t>Weisi</a:t>
                      </a:r>
                      <a:r>
                        <a:rPr lang="en-US" sz="1600" dirty="0"/>
                        <a:t> Lin ,</a:t>
                      </a:r>
                      <a:r>
                        <a:rPr lang="en-US" sz="1600" dirty="0" err="1"/>
                        <a:t>Minghui</a:t>
                      </a:r>
                      <a:r>
                        <a:rPr lang="en-US" sz="1600" dirty="0"/>
                        <a:t> Dong3, </a:t>
                      </a:r>
                      <a:r>
                        <a:rPr lang="en-US" sz="1600" dirty="0" err="1"/>
                        <a:t>Xinguo</a:t>
                      </a:r>
                      <a:r>
                        <a:rPr lang="en-US" sz="1600" dirty="0"/>
                        <a:t> Yu, </a:t>
                      </a:r>
                      <a:r>
                        <a:rPr lang="en-US" sz="1600" dirty="0" err="1"/>
                        <a:t>Haizhou</a:t>
                      </a:r>
                      <a:r>
                        <a:rPr lang="en-US" sz="1600" dirty="0"/>
                        <a:t> Li.</a:t>
                      </a:r>
                      <a:r>
                        <a:rPr lang="en-US" sz="1600" baseline="0" dirty="0"/>
                        <a:t> </a:t>
                      </a:r>
                      <a:endParaRPr lang="en-US" sz="1600" dirty="0"/>
                    </a:p>
                  </a:txBody>
                  <a:tcPr/>
                </a:tc>
                <a:tc>
                  <a:txBody>
                    <a:bodyPr/>
                    <a:lstStyle/>
                    <a:p>
                      <a:r>
                        <a:rPr lang="en-US" sz="1600" dirty="0"/>
                        <a:t>Audio and face video emotion recognition in the wild using deep neural networks and small datasets </a:t>
                      </a:r>
                    </a:p>
                  </a:txBody>
                  <a:tcPr/>
                </a:tc>
                <a:tc>
                  <a:txBody>
                    <a:bodyPr/>
                    <a:lstStyle/>
                    <a:p>
                      <a:r>
                        <a:rPr lang="en-US" sz="1600" dirty="0"/>
                        <a:t>When the dataset is small it works efficiently. It won’t give better accuracy when large datasets trained . It depends on the dataset what we used. </a:t>
                      </a:r>
                    </a:p>
                    <a:p>
                      <a:r>
                        <a:rPr lang="en-US" sz="1600" dirty="0"/>
                        <a:t>Accuracy – 53.9% . They have used CNN , LSTM , Transfer Learning.</a:t>
                      </a:r>
                    </a:p>
                  </a:txBody>
                  <a:tcPr/>
                </a:tc>
                <a:extLst>
                  <a:ext uri="{0D108BD9-81ED-4DB2-BD59-A6C34878D82A}">
                    <a16:rowId xmlns:a16="http://schemas.microsoft.com/office/drawing/2014/main" val="10002"/>
                  </a:ext>
                </a:extLst>
              </a:tr>
              <a:tr h="1230160">
                <a:tc>
                  <a:txBody>
                    <a:bodyPr/>
                    <a:lstStyle/>
                    <a:p>
                      <a:r>
                        <a:rPr lang="en-US" sz="1600" dirty="0"/>
                        <a:t>3</a:t>
                      </a:r>
                    </a:p>
                  </a:txBody>
                  <a:tcPr/>
                </a:tc>
                <a:tc>
                  <a:txBody>
                    <a:bodyPr/>
                    <a:lstStyle/>
                    <a:p>
                      <a:r>
                        <a:rPr lang="en-US" sz="1600" dirty="0"/>
                        <a:t>2017</a:t>
                      </a:r>
                    </a:p>
                  </a:txBody>
                  <a:tcPr/>
                </a:tc>
                <a:tc>
                  <a:txBody>
                    <a:bodyPr/>
                    <a:lstStyle/>
                    <a:p>
                      <a:r>
                        <a:rPr lang="pl-PL" sz="1600" dirty="0"/>
                        <a:t>Agnieszka Landowska, Grzegorz Brodny and Michal R. Wrobel </a:t>
                      </a:r>
                      <a:endParaRPr lang="en-US" sz="1600" dirty="0"/>
                    </a:p>
                  </a:txBody>
                  <a:tcPr/>
                </a:tc>
                <a:tc>
                  <a:txBody>
                    <a:bodyPr/>
                    <a:lstStyle/>
                    <a:p>
                      <a:r>
                        <a:rPr lang="en-US" sz="1600" dirty="0"/>
                        <a:t>Limitations of Emotion Recognition from Facial Expressions </a:t>
                      </a:r>
                    </a:p>
                  </a:txBody>
                  <a:tcPr/>
                </a:tc>
                <a:tc>
                  <a:txBody>
                    <a:bodyPr/>
                    <a:lstStyle/>
                    <a:p>
                      <a:r>
                        <a:rPr lang="en-US" sz="1600" dirty="0"/>
                        <a:t>identified challenges in detecting emotions from facial expressions due to variations in the same emotion expressed by different individuals, individual differences in facial anatomy, and the lack of standardized datasets.</a:t>
                      </a:r>
                    </a:p>
                  </a:txBody>
                  <a:tcPr/>
                </a:tc>
                <a:extLst>
                  <a:ext uri="{0D108BD9-81ED-4DB2-BD59-A6C34878D82A}">
                    <a16:rowId xmlns:a16="http://schemas.microsoft.com/office/drawing/2014/main" val="10003"/>
                  </a:ext>
                </a:extLst>
              </a:tr>
              <a:tr h="781981">
                <a:tc>
                  <a:txBody>
                    <a:bodyPr/>
                    <a:lstStyle/>
                    <a:p>
                      <a:r>
                        <a:rPr lang="en-US" sz="1600" dirty="0"/>
                        <a:t>4</a:t>
                      </a:r>
                    </a:p>
                  </a:txBody>
                  <a:tcPr/>
                </a:tc>
                <a:tc>
                  <a:txBody>
                    <a:bodyPr/>
                    <a:lstStyle/>
                    <a:p>
                      <a:r>
                        <a:rPr lang="en-US" sz="1600" dirty="0"/>
                        <a:t>2017</a:t>
                      </a:r>
                    </a:p>
                  </a:txBody>
                  <a:tcPr/>
                </a:tc>
                <a:tc>
                  <a:txBody>
                    <a:bodyPr/>
                    <a:lstStyle/>
                    <a:p>
                      <a:r>
                        <a:rPr lang="en-US" sz="1600" b="0" i="0" kern="1200" dirty="0">
                          <a:solidFill>
                            <a:schemeClr val="dk1"/>
                          </a:solidFill>
                          <a:latin typeface="+mn-lt"/>
                          <a:ea typeface="+mn-ea"/>
                          <a:cs typeface="+mn-cs"/>
                        </a:rPr>
                        <a:t>A. </a:t>
                      </a:r>
                      <a:r>
                        <a:rPr lang="en-US" sz="1600" b="0" i="0" kern="1200" dirty="0" err="1">
                          <a:solidFill>
                            <a:schemeClr val="dk1"/>
                          </a:solidFill>
                          <a:latin typeface="+mn-lt"/>
                          <a:ea typeface="+mn-ea"/>
                          <a:cs typeface="+mn-cs"/>
                        </a:rPr>
                        <a:t>Fathallah</a:t>
                      </a:r>
                      <a:r>
                        <a:rPr lang="en-US" sz="1600" b="0" i="0" kern="1200" dirty="0">
                          <a:solidFill>
                            <a:schemeClr val="dk1"/>
                          </a:solidFill>
                          <a:latin typeface="+mn-lt"/>
                          <a:ea typeface="+mn-ea"/>
                          <a:cs typeface="+mn-cs"/>
                        </a:rPr>
                        <a:t>, L. </a:t>
                      </a:r>
                      <a:r>
                        <a:rPr lang="en-US" sz="1600" b="0" i="0" kern="1200" dirty="0" err="1">
                          <a:solidFill>
                            <a:schemeClr val="dk1"/>
                          </a:solidFill>
                          <a:latin typeface="+mn-lt"/>
                          <a:ea typeface="+mn-ea"/>
                          <a:cs typeface="+mn-cs"/>
                        </a:rPr>
                        <a:t>Abdi</a:t>
                      </a:r>
                      <a:r>
                        <a:rPr lang="en-US" sz="1600" b="0" i="0" kern="1200" dirty="0">
                          <a:solidFill>
                            <a:schemeClr val="dk1"/>
                          </a:solidFill>
                          <a:latin typeface="+mn-lt"/>
                          <a:ea typeface="+mn-ea"/>
                          <a:cs typeface="+mn-cs"/>
                        </a:rPr>
                        <a:t> and A. </a:t>
                      </a:r>
                      <a:r>
                        <a:rPr lang="en-US" sz="1600" b="0" i="0" kern="1200" dirty="0" err="1">
                          <a:solidFill>
                            <a:schemeClr val="dk1"/>
                          </a:solidFill>
                          <a:latin typeface="+mn-lt"/>
                          <a:ea typeface="+mn-ea"/>
                          <a:cs typeface="+mn-cs"/>
                        </a:rPr>
                        <a:t>Douik</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Facial Expression Recognition via Deep Learning</a:t>
                      </a:r>
                    </a:p>
                  </a:txBody>
                  <a:tcPr/>
                </a:tc>
                <a:tc>
                  <a:txBody>
                    <a:bodyPr/>
                    <a:lstStyle/>
                    <a:p>
                      <a:r>
                        <a:rPr lang="en-US" sz="1600" dirty="0"/>
                        <a:t>They</a:t>
                      </a:r>
                      <a:r>
                        <a:rPr lang="en-US" sz="1600" baseline="0" dirty="0"/>
                        <a:t> </a:t>
                      </a:r>
                      <a:r>
                        <a:rPr lang="en-US" sz="1600" dirty="0"/>
                        <a:t> have used CAFFE – UBUNTU 14.04 </a:t>
                      </a:r>
                      <a:r>
                        <a:rPr lang="en-US" sz="1600" dirty="0" err="1"/>
                        <a:t>versiorn</a:t>
                      </a:r>
                      <a:r>
                        <a:rPr lang="en-US" sz="1600" dirty="0"/>
                        <a:t> , GTGPU- 2GB memory .</a:t>
                      </a:r>
                      <a:r>
                        <a:rPr lang="en-US" sz="1600" baseline="0" dirty="0"/>
                        <a:t> </a:t>
                      </a:r>
                      <a:r>
                        <a:rPr lang="en-US" sz="1600" dirty="0"/>
                        <a:t>can’t use the multiple hidden layers for emotion recognition. Accuracy – 71.4% </a:t>
                      </a:r>
                    </a:p>
                  </a:txBody>
                  <a:tcPr/>
                </a:tc>
                <a:extLst>
                  <a:ext uri="{0D108BD9-81ED-4DB2-BD59-A6C34878D82A}">
                    <a16:rowId xmlns:a16="http://schemas.microsoft.com/office/drawing/2014/main" val="10004"/>
                  </a:ext>
                </a:extLst>
              </a:tr>
              <a:tr h="1001293">
                <a:tc>
                  <a:txBody>
                    <a:bodyPr/>
                    <a:lstStyle/>
                    <a:p>
                      <a:r>
                        <a:rPr lang="en-US" sz="1600" dirty="0"/>
                        <a:t>5</a:t>
                      </a:r>
                    </a:p>
                  </a:txBody>
                  <a:tcPr/>
                </a:tc>
                <a:tc>
                  <a:txBody>
                    <a:bodyPr/>
                    <a:lstStyle/>
                    <a:p>
                      <a:r>
                        <a:rPr lang="en-US" sz="1600" dirty="0"/>
                        <a:t>2018</a:t>
                      </a:r>
                    </a:p>
                  </a:txBody>
                  <a:tcPr/>
                </a:tc>
                <a:tc>
                  <a:txBody>
                    <a:bodyPr/>
                    <a:lstStyle/>
                    <a:p>
                      <a:r>
                        <a:rPr lang="en-US" sz="1600" dirty="0" err="1"/>
                        <a:t>Jianfeng</a:t>
                      </a:r>
                      <a:r>
                        <a:rPr lang="en-US" sz="1600" dirty="0"/>
                        <a:t> Zhao </a:t>
                      </a:r>
                      <a:r>
                        <a:rPr lang="en-US" sz="1600" b="0" i="0" kern="1200" dirty="0">
                          <a:solidFill>
                            <a:schemeClr val="dk1"/>
                          </a:solidFill>
                          <a:latin typeface="+mn-lt"/>
                          <a:ea typeface="+mn-ea"/>
                          <a:cs typeface="+mn-cs"/>
                        </a:rPr>
                        <a:t>, </a:t>
                      </a:r>
                      <a:r>
                        <a:rPr lang="en-US" sz="1600" dirty="0"/>
                        <a:t>Xia Mao </a:t>
                      </a:r>
                      <a:r>
                        <a:rPr lang="en-US" sz="1600" b="0" i="0" kern="1200" dirty="0">
                          <a:solidFill>
                            <a:schemeClr val="dk1"/>
                          </a:solidFill>
                          <a:latin typeface="+mn-lt"/>
                          <a:ea typeface="+mn-ea"/>
                          <a:cs typeface="+mn-cs"/>
                        </a:rPr>
                        <a:t>, </a:t>
                      </a:r>
                      <a:r>
                        <a:rPr lang="en-US" sz="1600" u="none" strike="noStrike" dirty="0" err="1"/>
                        <a:t>Lijiang</a:t>
                      </a:r>
                      <a:r>
                        <a:rPr lang="en-US" sz="1600" u="none" strike="noStrike" dirty="0"/>
                        <a:t> Chen </a:t>
                      </a:r>
                      <a:endParaRPr lang="en-US" sz="1600" dirty="0"/>
                    </a:p>
                  </a:txBody>
                  <a:tcPr/>
                </a:tc>
                <a:tc>
                  <a:txBody>
                    <a:bodyPr/>
                    <a:lstStyle/>
                    <a:p>
                      <a:r>
                        <a:rPr lang="en-US" sz="1600" dirty="0"/>
                        <a:t>Speech Emotion Recognition using deep 1D &amp; 2D CNN LSTM networks </a:t>
                      </a:r>
                    </a:p>
                  </a:txBody>
                  <a:tcPr/>
                </a:tc>
                <a:tc>
                  <a:txBody>
                    <a:bodyPr/>
                    <a:lstStyle/>
                    <a:p>
                      <a:r>
                        <a:rPr lang="en-US" sz="1600" dirty="0"/>
                        <a:t>proposed a deep learning-based approach for emotion recognition from speech, achieving high accuracy on standard datasets. Speaker dependent 89.16 Independent 52.14 </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r>
              <a:rPr lang="en-US" sz="1800" b="1" dirty="0"/>
              <a:t>9</a:t>
            </a:r>
          </a:p>
        </p:txBody>
      </p:sp>
    </p:spTree>
    <p:extLst>
      <p:ext uri="{BB962C8B-B14F-4D97-AF65-F5344CB8AC3E}">
        <p14:creationId xmlns:p14="http://schemas.microsoft.com/office/powerpoint/2010/main" val="192249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3417</TotalTime>
  <Words>3208</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Calibri Light</vt:lpstr>
      <vt:lpstr>Söhne</vt:lpstr>
      <vt:lpstr>Times New Roman</vt:lpstr>
      <vt:lpstr>Office Theme</vt:lpstr>
      <vt:lpstr>      IMPLEMENTATION OF DEEP LEARNING MODEL FOR AUDIO AND VIDEO ANALYSIS OF HUMAN EMOTIONS </vt:lpstr>
      <vt:lpstr>OUTLINE</vt:lpstr>
      <vt:lpstr>INTRODUCTION</vt:lpstr>
      <vt:lpstr>INTRODUCTION(Contd...)</vt:lpstr>
      <vt:lpstr>AIM</vt:lpstr>
      <vt:lpstr>OBJECTIVE</vt:lpstr>
      <vt:lpstr>                    OBJECTIVE(CONTD…)</vt:lpstr>
      <vt:lpstr>MOTIVATION</vt:lpstr>
      <vt:lpstr>ANALYSIS AND LITERATURE SURVEY</vt:lpstr>
      <vt:lpstr>ANALYSIS AND LITERATURE SURVEY (CONTD…)</vt:lpstr>
      <vt:lpstr>ANALYSIS AND LITERATURE SURVEY (CONTD…)</vt:lpstr>
      <vt:lpstr>ANALYSIS AND LITERATURE SURVEY(CONTD…)</vt:lpstr>
      <vt:lpstr>WORKING PRINCIPLE</vt:lpstr>
      <vt:lpstr>WORKING PRINCIPLE(CONTD…)</vt:lpstr>
      <vt:lpstr>SYSTEM ARCHITECTURE</vt:lpstr>
      <vt:lpstr>SYSTEM ARCHITECTURE(CONTD…)</vt:lpstr>
      <vt:lpstr>Demonstration</vt:lpstr>
      <vt:lpstr>Demonstration(CONTD…)</vt:lpstr>
      <vt:lpstr>Demonstration</vt:lpstr>
      <vt:lpstr>RESULT ANALYSIS</vt:lpstr>
      <vt:lpstr>RESULT ANALYSIS(contd…)</vt:lpstr>
      <vt:lpstr>RESULT ANALYSIS(CONTINUED…)</vt:lpstr>
      <vt:lpstr>RESULT ANALYSIS(CONTINUED…)</vt:lpstr>
      <vt:lpstr>RESULT ANALYSIS(CONTINUED…)</vt:lpstr>
      <vt:lpstr>CONCLUSION</vt:lpstr>
      <vt:lpstr>FUTURE WORKS</vt:lpstr>
      <vt:lpstr>REFERENCES</vt:lpstr>
      <vt:lpstr>REFERENCES(CONTD…)</vt:lpstr>
      <vt:lpstr>REFERENCES(CONTD…)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DEEP LEARNING MODEL FOR AUDIO AND VIDEO ANALYSIS OF HUMAN EMOTIONS</dc:title>
  <dc:creator>ABISHEK PRAKASH</dc:creator>
  <cp:lastModifiedBy>MALLIKARJUN HATTI</cp:lastModifiedBy>
  <cp:revision>16</cp:revision>
  <dcterms:created xsi:type="dcterms:W3CDTF">2023-05-04T14:36:35Z</dcterms:created>
  <dcterms:modified xsi:type="dcterms:W3CDTF">2023-05-20T10:05:05Z</dcterms:modified>
</cp:coreProperties>
</file>