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133600" y="318691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38600" y="2133600"/>
            <a:ext cx="7334250" cy="77406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spcBef>
                <a:spcPts val="100"/>
              </a:spcBef>
            </a:pPr>
            <a:r>
              <a:rPr lang="en-US" sz="3600" dirty="0" smtClean="0">
                <a:latin typeface="Arial Black" panose="020B0A04020102020204" pitchFamily="34" charset="0"/>
              </a:rPr>
              <a:t>ABISHEK J</a:t>
            </a:r>
            <a:endParaRPr lang="en-IN" sz="3600" dirty="0">
              <a:latin typeface="Arial Black" panose="020B0A040201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2" name="TextBox 11"/>
          <p:cNvSpPr txBox="1"/>
          <p:nvPr/>
        </p:nvSpPr>
        <p:spPr>
          <a:xfrm>
            <a:off x="5867400" y="3810000"/>
            <a:ext cx="6369050" cy="93027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IN" sz="2800" b="1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lang="en-IN" sz="2800" b="1" spc="-16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IN" sz="2800" b="1" spc="-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lang="en-IN" sz="2800" dirty="0">
              <a:latin typeface="Trebuchet MS" panose="020B0603020202020204"/>
              <a:cs typeface="Trebuchet MS" panose="020B0603020202020204"/>
            </a:endParaRPr>
          </a:p>
          <a:p>
            <a:endParaRPr lang="en-IN" sz="2800" dirty="0"/>
          </a:p>
        </p:txBody>
      </p:sp>
      <p:sp>
        <p:nvSpPr>
          <p:cNvPr id="7" name="Text Box 6"/>
          <p:cNvSpPr txBox="1"/>
          <p:nvPr/>
        </p:nvSpPr>
        <p:spPr>
          <a:xfrm>
            <a:off x="4524375" y="3088005"/>
            <a:ext cx="4064000" cy="721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300" dirty="0" smtClean="0">
                <a:latin typeface="Arial Black" panose="020B0A04020102020204" pitchFamily="34" charset="0"/>
                <a:cs typeface="Arial Black" panose="020B0A04020102020204" pitchFamily="34" charset="0"/>
              </a:rPr>
              <a:t>AU211521243003</a:t>
            </a:r>
            <a:endParaRPr lang="en-IN" altLang="en-US" dirty="0"/>
          </a:p>
          <a:p>
            <a:endParaRPr lang="en-I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43800" y="6227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 panose="020B0603020202020204"/>
                <a:cs typeface="Trebuchet MS" panose="020B0603020202020204"/>
                <a:hlinkClick r:id="rId3"/>
              </a:rPr>
              <a:t>Demo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 panose="020B0603020202020204"/>
                <a:cs typeface="Trebuchet MS" panose="020B0603020202020204"/>
                <a:hlinkClick r:id="rId3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 panose="020B0603020202020204"/>
                <a:cs typeface="Trebuchet MS" panose="020B0603020202020204"/>
                <a:hlinkClick r:id="rId3"/>
              </a:rPr>
              <a:t>Link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558165" y="2019300"/>
            <a:ext cx="40322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8165" y="1980419"/>
            <a:ext cx="85858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Implementation</a:t>
            </a:r>
          </a:p>
          <a:p>
            <a:r>
              <a:rPr lang="en-US" dirty="0" smtClean="0"/>
              <a:t>Executing the deployment and operationalization of the solution.</a:t>
            </a:r>
          </a:p>
          <a:p>
            <a:r>
              <a:rPr lang="en-US" b="1" dirty="0" smtClean="0"/>
              <a:t>Evaluation</a:t>
            </a:r>
          </a:p>
          <a:p>
            <a:r>
              <a:rPr lang="en-US" dirty="0" smtClean="0"/>
              <a:t>Conducting comprehensive assessments and tests to validate the solution's performance.</a:t>
            </a:r>
          </a:p>
          <a:p>
            <a:r>
              <a:rPr lang="en-US" b="1" dirty="0" smtClean="0"/>
              <a:t>Outcomes</a:t>
            </a:r>
          </a:p>
          <a:p>
            <a:r>
              <a:rPr lang="en-US" dirty="0" smtClean="0"/>
              <a:t>Gathering and analyzing the impact and results generated by the solution.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05800" y="1447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/>
          <p:cNvSpPr txBox="1"/>
          <p:nvPr/>
        </p:nvSpPr>
        <p:spPr>
          <a:xfrm>
            <a:off x="884968" y="2112820"/>
            <a:ext cx="9110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GENERATIVE AI QUERY</a:t>
            </a:r>
            <a:endParaRPr lang="en-IN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535426" y="-7805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 rot="9769837">
            <a:off x="-4984336" y="4479477"/>
            <a:ext cx="1796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38470" y="1405765"/>
            <a:ext cx="90477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ahnschrift" panose="020B0502040204020203" pitchFamily="34" charset="0"/>
              </a:rPr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ahnschrift" panose="020B0502040204020203" pitchFamily="34" charset="0"/>
              </a:rPr>
              <a:t>PROJECT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ahnschrift" panose="020B0502040204020203" pitchFamily="34" charset="0"/>
              </a:rPr>
              <a:t>WHO ARE THE END USERS?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ahnschrift" panose="020B0502040204020203" pitchFamily="34" charset="0"/>
              </a:rPr>
              <a:t>YOUR SOLUTION AND ITS VALUE PROPOSITION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ahnschrift" panose="020B0502040204020203" pitchFamily="34" charset="0"/>
              </a:rPr>
              <a:t>THE WOW IN YOUR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ahnschrift" panose="020B0502040204020203" pitchFamily="34" charset="0"/>
              </a:rPr>
              <a:t>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ahnschrift" panose="020B0502040204020203" pitchFamily="34" charset="0"/>
              </a:rPr>
              <a:t>RESULT</a:t>
            </a:r>
            <a:endParaRPr lang="en-IN" sz="320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534400" y="212876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3755" y="575310"/>
            <a:ext cx="7657465" cy="6699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lang="en-IN" sz="4250" spc="-10" dirty="0"/>
              <a:t>	</a:t>
            </a:r>
            <a:r>
              <a:rPr sz="4250" spc="-75" dirty="0">
                <a:sym typeface="+mn-ea"/>
              </a:rPr>
              <a:t>STATEMENT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1668288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TOPIC</a:t>
            </a:r>
            <a:r>
              <a:rPr lang="en-US" sz="2400" dirty="0" smtClean="0"/>
              <a:t>: Generative </a:t>
            </a:r>
            <a:r>
              <a:rPr lang="en-US" sz="2400" dirty="0"/>
              <a:t>A</a:t>
            </a:r>
            <a:r>
              <a:rPr lang="en-US" sz="2400" dirty="0" smtClean="0"/>
              <a:t>i Query</a:t>
            </a:r>
            <a:endParaRPr lang="en-US" sz="2400" b="0" i="0" dirty="0"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3438" y="2743454"/>
            <a:ext cx="6938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section defines the main issue or challenge that needs to be addressed by the project . Definition </a:t>
            </a:r>
            <a:r>
              <a:rPr lang="en-US" dirty="0"/>
              <a:t>of Generative AI.</a:t>
            </a:r>
          </a:p>
          <a:p>
            <a:r>
              <a:rPr lang="en-US" dirty="0"/>
              <a:t>Examples of popular generative models (GANs, VAEs, etc.).</a:t>
            </a:r>
          </a:p>
          <a:p>
            <a:r>
              <a:rPr lang="en-US" dirty="0"/>
              <a:t>Importance of generative AI in creating novel content.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305800" y="1219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/>
          <p:cNvSpPr txBox="1"/>
          <p:nvPr/>
        </p:nvSpPr>
        <p:spPr>
          <a:xfrm>
            <a:off x="533625" y="1828998"/>
            <a:ext cx="7659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Mission and Vision</a:t>
            </a:r>
          </a:p>
          <a:p>
            <a:r>
              <a:rPr lang="en-US" dirty="0" smtClean="0"/>
              <a:t>Establishing the purpose and long-term goals of the project.</a:t>
            </a:r>
          </a:p>
          <a:p>
            <a:r>
              <a:rPr lang="en-US" b="1" dirty="0" smtClean="0"/>
              <a:t>Key Deliverables</a:t>
            </a:r>
          </a:p>
          <a:p>
            <a:r>
              <a:rPr lang="en-US" dirty="0" smtClean="0"/>
              <a:t>Listing the essential outputs and milestones of the project.</a:t>
            </a:r>
          </a:p>
          <a:p>
            <a:r>
              <a:rPr lang="en-US" b="1" dirty="0" smtClean="0"/>
              <a:t>Resource Allocation</a:t>
            </a:r>
          </a:p>
          <a:p>
            <a:r>
              <a:rPr lang="en-US" dirty="0" smtClean="0"/>
              <a:t>Allocating the necessary resources for the successful execution of the project.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24800" y="1066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0" name="Rectangle 9"/>
          <p:cNvSpPr/>
          <p:nvPr/>
        </p:nvSpPr>
        <p:spPr>
          <a:xfrm>
            <a:off x="723900" y="1905000"/>
            <a:ext cx="85725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Demographics</a:t>
            </a:r>
          </a:p>
          <a:p>
            <a:r>
              <a:rPr lang="en-US" dirty="0" smtClean="0"/>
              <a:t>Understanding the primary characteristics and background of the end users.</a:t>
            </a:r>
          </a:p>
          <a:p>
            <a:r>
              <a:rPr lang="en-US" b="1" dirty="0" smtClean="0"/>
              <a:t>Needs and Pain Points</a:t>
            </a:r>
          </a:p>
          <a:p>
            <a:r>
              <a:rPr lang="en-US" dirty="0" smtClean="0"/>
              <a:t>Identifying the requirements and challenges faced by the end users.</a:t>
            </a:r>
          </a:p>
          <a:p>
            <a:r>
              <a:rPr lang="en-US" b="1" dirty="0" smtClean="0"/>
              <a:t>Behavioral Insights</a:t>
            </a:r>
          </a:p>
          <a:p>
            <a:r>
              <a:rPr lang="en-US" dirty="0" smtClean="0"/>
              <a:t>Analyzing the behavioral patterns and preferences of the end users.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24800" y="1584960"/>
            <a:ext cx="314325" cy="26352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/>
          <p:cNvSpPr txBox="1"/>
          <p:nvPr/>
        </p:nvSpPr>
        <p:spPr>
          <a:xfrm>
            <a:off x="2819142" y="1926590"/>
            <a:ext cx="6691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Core Features</a:t>
            </a:r>
          </a:p>
          <a:p>
            <a:r>
              <a:rPr lang="en-US" smtClean="0"/>
              <a:t>Highlighting the key functionalities and unique aspects of the solution.</a:t>
            </a:r>
          </a:p>
          <a:p>
            <a:r>
              <a:rPr lang="en-US" b="1" smtClean="0"/>
              <a:t>Value Addition</a:t>
            </a:r>
          </a:p>
          <a:p>
            <a:r>
              <a:rPr lang="en-US" smtClean="0"/>
              <a:t>Emphasizing the benefits and advantages offered by the solution to the end users.</a:t>
            </a:r>
          </a:p>
          <a:p>
            <a:r>
              <a:rPr lang="en-US" b="1" smtClean="0"/>
              <a:t>Competitive Edge</a:t>
            </a:r>
          </a:p>
          <a:p>
            <a:r>
              <a:rPr lang="en-US" smtClean="0"/>
              <a:t>Illustrating the distinctive aspects that set the solution apart from alternatives.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01000" y="1447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/>
          <p:cNvSpPr txBox="1"/>
          <p:nvPr/>
        </p:nvSpPr>
        <p:spPr>
          <a:xfrm>
            <a:off x="2209609" y="1600369"/>
            <a:ext cx="7347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User Satisfaction</a:t>
            </a:r>
          </a:p>
          <a:p>
            <a:r>
              <a:rPr lang="en-US" smtClean="0"/>
              <a:t>Ensuring a delightful and seamless experience for the end users.</a:t>
            </a:r>
          </a:p>
          <a:p>
            <a:r>
              <a:rPr lang="en-US" b="1" smtClean="0"/>
              <a:t>Innovative Approach</a:t>
            </a:r>
          </a:p>
          <a:p>
            <a:r>
              <a:rPr lang="en-US" smtClean="0"/>
              <a:t>Introducing fresh and creative elements into the solution to inspire engagement.</a:t>
            </a:r>
          </a:p>
          <a:p>
            <a:r>
              <a:rPr lang="en-US" b="1" smtClean="0"/>
              <a:t>Efficiency Boost</a:t>
            </a:r>
          </a:p>
          <a:p>
            <a:r>
              <a:rPr lang="en-US" smtClean="0"/>
              <a:t>Bringing exceptional effectiveness and optimization to the end users' processes.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62000" y="1600200"/>
            <a:ext cx="6468745" cy="382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altLang="en-US" sz="2400" dirty="0">
                <a:latin typeface="Arial Unicode MS" panose="020B0604020202020204" charset="-122"/>
                <a:ea typeface="Arial Unicode MS" panose="020B0604020202020204" charset="-122"/>
                <a:cs typeface="Segoe UI Black" panose="020B0A02040204020203" charset="0"/>
              </a:rPr>
              <a:t>1.</a:t>
            </a:r>
            <a:r>
              <a:rPr sz="2400" dirty="0">
                <a:latin typeface="Arial Unicode MS" panose="020B0604020202020204" charset="-122"/>
                <a:ea typeface="Arial Unicode MS" panose="020B0604020202020204" charset="-122"/>
                <a:cs typeface="Segoe UI Black" panose="020B0A02040204020203" charset="0"/>
              </a:rPr>
              <a:t>Data Collection and Preprocessing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altLang="en-US" sz="2400" dirty="0">
                <a:latin typeface="Arial Unicode MS" panose="020B0604020202020204" charset="-122"/>
                <a:ea typeface="Arial Unicode MS" panose="020B0604020202020204" charset="-122"/>
                <a:cs typeface="Segoe UI Black" panose="020B0A02040204020203" charset="0"/>
              </a:rPr>
              <a:t>2.Exploratory Data Analysis (EDA)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altLang="en-US" sz="2400" dirty="0">
                <a:latin typeface="Arial Unicode MS" panose="020B0604020202020204" charset="-122"/>
                <a:ea typeface="Arial Unicode MS" panose="020B0604020202020204" charset="-122"/>
                <a:cs typeface="Segoe UI Black" panose="020B0A02040204020203" charset="0"/>
              </a:rPr>
              <a:t>3.Feature Engineering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altLang="en-US" sz="2400" dirty="0">
                <a:latin typeface="Arial Unicode MS" panose="020B0604020202020204" charset="-122"/>
                <a:ea typeface="Arial Unicode MS" panose="020B0604020202020204" charset="-122"/>
                <a:cs typeface="Segoe UI Black" panose="020B0A02040204020203" charset="0"/>
              </a:rPr>
              <a:t>4.Model Selection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altLang="en-US" sz="2400" dirty="0">
                <a:latin typeface="Arial Unicode MS" panose="020B0604020202020204" charset="-122"/>
                <a:ea typeface="Arial Unicode MS" panose="020B0604020202020204" charset="-122"/>
                <a:cs typeface="Segoe UI Black" panose="020B0A02040204020203" charset="0"/>
              </a:rPr>
              <a:t>5.Training the Model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altLang="en-US" sz="2400" dirty="0">
                <a:latin typeface="Arial Unicode MS" panose="020B0604020202020204" charset="-122"/>
                <a:ea typeface="Arial Unicode MS" panose="020B0604020202020204" charset="-122"/>
                <a:cs typeface="Segoe UI Black" panose="020B0A02040204020203" charset="0"/>
              </a:rPr>
              <a:t>6.Model Evaluation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altLang="en-US" sz="2400" dirty="0">
                <a:latin typeface="Arial Unicode MS" panose="020B0604020202020204" charset="-122"/>
                <a:ea typeface="Arial Unicode MS" panose="020B0604020202020204" charset="-122"/>
                <a:cs typeface="Segoe UI Black" panose="020B0A02040204020203" charset="0"/>
              </a:rPr>
              <a:t>7.Hyperparameter Tuning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altLang="en-US" sz="2400" dirty="0">
                <a:latin typeface="Arial Unicode MS" panose="020B0604020202020204" charset="-122"/>
                <a:ea typeface="Arial Unicode MS" panose="020B0604020202020204" charset="-122"/>
                <a:cs typeface="Segoe UI Black" panose="020B0A02040204020203" charset="0"/>
              </a:rPr>
              <a:t>8.Validation and Testing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altLang="en-US" sz="2400" dirty="0">
                <a:latin typeface="Arial Unicode MS" panose="020B0604020202020204" charset="-122"/>
                <a:ea typeface="Arial Unicode MS" panose="020B0604020202020204" charset="-122"/>
                <a:cs typeface="Segoe UI Black" panose="020B0A02040204020203" charset="0"/>
              </a:rPr>
              <a:t>9.Deployment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altLang="en-US" sz="2400" dirty="0">
                <a:latin typeface="Arial Unicode MS" panose="020B0604020202020204" charset="-122"/>
                <a:ea typeface="Arial Unicode MS" panose="020B0604020202020204" charset="-122"/>
                <a:cs typeface="Segoe UI Black" panose="020B0A02040204020203" charset="0"/>
              </a:rPr>
              <a:t>10.Continuous Improvement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371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Arial Black</vt:lpstr>
      <vt:lpstr>Arial Unicode MS</vt:lpstr>
      <vt:lpstr>Bahnschrift</vt:lpstr>
      <vt:lpstr>Calibri</vt:lpstr>
      <vt:lpstr>Georgia</vt:lpstr>
      <vt:lpstr>Segoe UI Black</vt:lpstr>
      <vt:lpstr>Söhne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Administrator</cp:lastModifiedBy>
  <cp:revision>8</cp:revision>
  <dcterms:created xsi:type="dcterms:W3CDTF">2024-03-30T07:02:00Z</dcterms:created>
  <dcterms:modified xsi:type="dcterms:W3CDTF">2024-04-01T07:03:03Z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2024-03-21T16:30:00Z</vt:filetime>
  </property>
  <property fmtid="{D5CDD505-2E9C-101B-9397-08002B2CF9AE}" pid="3" name="LastSaved">
    <vt:filetime>2024-03-30T16:30:00Z</vt:filetime>
  </property>
  <property fmtid="{D5CDD505-2E9C-101B-9397-08002B2CF9AE}" pid="4" name="ICV">
    <vt:lpwstr>F01FC1D771F447B4B7254B95A27C392D_12</vt:lpwstr>
  </property>
  <property fmtid="{D5CDD505-2E9C-101B-9397-08002B2CF9AE}" pid="5" name="KSOProductBuildVer">
    <vt:lpwstr>1033-12.2.0.13472</vt:lpwstr>
  </property>
</Properties>
</file>