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34980"/>
            <a:ext cx="9144000" cy="4588039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1392" r="11392"/>
          <a:stretch>
            <a:fillRect/>
          </a:stretch>
        </p:blipFill>
        <p:spPr>
          <a:xfrm rot="0">
            <a:off x="0" y="147599"/>
            <a:ext cx="9144000" cy="6562802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98219"/>
            <a:ext cx="9144000" cy="426156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79893" y="0"/>
            <a:ext cx="7384213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34980"/>
            <a:ext cx="9144000" cy="458803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5206"/>
            <a:ext cx="9144000" cy="658758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:</a:t>
            </a:r>
            <a:endParaRPr lang="en-US"/>
          </a:p>
        </p:txBody>
      </p:sp>
      <p:sp>
        <p:nvSpPr>
          <p:cNvPr id="1048590" name=""/>
          <p:cNvSpPr>
            <a:spLocks noGrp="1"/>
          </p:cNvSpPr>
          <p:nvPr>
            <p:ph idx="1"/>
          </p:nvPr>
        </p:nvSpPr>
        <p:spPr>
          <a:xfrm>
            <a:off x="220383" y="1253330"/>
            <a:ext cx="7886700" cy="4351338"/>
          </a:xfrm>
        </p:spPr>
        <p:txBody>
          <a:bodyPr/>
          <a:p>
            <a:pPr indent="0" marL="0">
              <a:buNone/>
            </a:pPr>
            <a:r>
              <a:rPr lang="en-US"/>
              <a:t>.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state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endParaRPr lang="en-US"/>
          </a:p>
          <a:p>
            <a:pPr indent="0" marL="0">
              <a:buNone/>
            </a:pPr>
            <a:r>
              <a:rPr lang="en-US"/>
              <a:t>V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quality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,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.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q</a:t>
            </a:r>
            <a:r>
              <a:rPr lang="en-US"/>
              <a:t>uality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  <a:p>
            <a:pPr indent="0" marL="0">
              <a:buNone/>
            </a:pPr>
            <a:r>
              <a:rPr lang="en-US"/>
              <a:t>s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v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,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,</a:t>
            </a:r>
            <a:endParaRPr lang="en-US"/>
          </a:p>
          <a:p>
            <a:pPr indent="0" marL="0">
              <a:buNone/>
            </a:pP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,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quality index,</a:t>
            </a:r>
            <a:r>
              <a:rPr lang="en-US"/>
              <a:t> Analysis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,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forecasting</a:t>
            </a:r>
            <a:r>
              <a:rPr lang="en-US"/>
              <a:t>,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,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:</a:t>
            </a:r>
            <a:endParaRPr lang="en-US"/>
          </a:p>
        </p:txBody>
      </p:sp>
      <p:sp>
        <p:nvSpPr>
          <p:cNvPr id="1048592" name=""/>
          <p:cNvSpPr>
            <a:spLocks noGrp="1"/>
          </p:cNvSpPr>
          <p:nvPr>
            <p:ph idx="1"/>
          </p:nvPr>
        </p:nvSpPr>
        <p:spPr>
          <a:xfrm>
            <a:off x="953361" y="1634846"/>
            <a:ext cx="7250257" cy="4360980"/>
          </a:xfrm>
        </p:spPr>
        <p:txBody>
          <a:bodyPr/>
          <a:p>
            <a:r>
              <a:rPr lang="en-US"/>
              <a:t>a linear regression model is a statistical approach used for modeling the relationship between a dependent variable (also known as the target or outcome) and one or more independent variables (predictors or features). The goal of linear regression is to find a linear relationship that best represents the data, making it a simple but fundamental tool for predictive modeling and understanding relationships within data.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:</a:t>
            </a:r>
            <a:endParaRPr lang="en-US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p>
            <a:r>
              <a:rPr lang="en-US"/>
              <a:t>Random Forest is a popular machine learning algorithm that belongs to the ensemble learning category. It is used for both classification and regression tasks.</a:t>
            </a:r>
            <a:endParaRPr lang="en-US"/>
          </a:p>
          <a:p>
            <a:r>
              <a:rPr b="1" lang="en-US"/>
              <a:t>G</a:t>
            </a:r>
            <a:r>
              <a:rPr b="1" lang="en-US"/>
              <a:t>r</a:t>
            </a:r>
            <a:r>
              <a:rPr b="1" lang="en-US"/>
              <a:t>a</a:t>
            </a:r>
            <a:r>
              <a:rPr b="1" lang="en-US"/>
              <a:t>d</a:t>
            </a:r>
            <a:r>
              <a:rPr b="1" lang="en-US"/>
              <a:t>i</a:t>
            </a:r>
            <a:r>
              <a:rPr b="1" lang="en-US"/>
              <a:t>e</a:t>
            </a:r>
            <a:r>
              <a:rPr b="1" lang="en-US"/>
              <a:t>n</a:t>
            </a:r>
            <a:r>
              <a:rPr b="1" lang="en-US"/>
              <a:t>t</a:t>
            </a:r>
            <a:r>
              <a:rPr b="1" lang="en-US"/>
              <a:t> </a:t>
            </a:r>
            <a:r>
              <a:rPr b="1" lang="en-US"/>
              <a:t>b</a:t>
            </a:r>
            <a:r>
              <a:rPr b="1" lang="en-US"/>
              <a:t>o</a:t>
            </a:r>
            <a:r>
              <a:rPr b="1" lang="en-US"/>
              <a:t>o</a:t>
            </a:r>
            <a:r>
              <a:rPr b="1" lang="en-US"/>
              <a:t>s</a:t>
            </a:r>
            <a:r>
              <a:rPr b="1" lang="en-US"/>
              <a:t>t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g</a:t>
            </a:r>
            <a:r>
              <a:rPr b="1" lang="en-US"/>
              <a:t>:</a:t>
            </a:r>
            <a:endParaRPr lang="en-US"/>
          </a:p>
          <a:p>
            <a:r>
              <a:rPr lang="en-US"/>
              <a:t>Gradient boosting is a powerful machine learning technique used for both regression and classification tasks. It builds an ensemble of decision trees in a sequential manner, where each tree corrects the errors of its predecessor. Here's a brief overview of gradient boosting: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X</a:t>
            </a:r>
            <a:r>
              <a:rPr b="1" lang="en-US"/>
              <a:t>G</a:t>
            </a:r>
            <a:r>
              <a:rPr b="1" lang="en-US"/>
              <a:t> </a:t>
            </a:r>
            <a:r>
              <a:rPr b="1" lang="en-US"/>
              <a:t>b</a:t>
            </a:r>
            <a:r>
              <a:rPr b="1" lang="en-US"/>
              <a:t>o</a:t>
            </a:r>
            <a:r>
              <a:rPr b="1" lang="en-US"/>
              <a:t>o</a:t>
            </a:r>
            <a:r>
              <a:rPr b="1" lang="en-US"/>
              <a:t>s</a:t>
            </a:r>
            <a:r>
              <a:rPr b="1" lang="en-US"/>
              <a:t>t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g</a:t>
            </a:r>
            <a:r>
              <a:rPr b="1" lang="en-US"/>
              <a:t>:</a:t>
            </a:r>
            <a:endParaRPr b="1" lang="en-US"/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>
          <a:xfrm>
            <a:off x="1462661" y="1230459"/>
            <a:ext cx="6831879" cy="4946504"/>
          </a:xfrm>
        </p:spPr>
        <p:txBody>
          <a:bodyPr/>
          <a:p>
            <a:r>
              <a:rPr lang="en-US"/>
              <a:t>XGBoost, short for "Extreme Gradient Boosting," is a powerful machine learning algorithm that has gained popularity for its effectiveness in various predictive modeling tasks. </a:t>
            </a:r>
            <a:endParaRPr lang="en-US"/>
          </a:p>
          <a:p>
            <a:r>
              <a:rPr b="1" lang="en-US"/>
              <a:t>R</a:t>
            </a:r>
            <a:r>
              <a:rPr b="1" lang="en-US"/>
              <a:t>e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f</a:t>
            </a:r>
            <a:r>
              <a:rPr b="1" lang="en-US"/>
              <a:t>o</a:t>
            </a:r>
            <a:r>
              <a:rPr b="1" lang="en-US"/>
              <a:t>r</a:t>
            </a:r>
            <a:r>
              <a:rPr b="1" lang="en-US"/>
              <a:t>c</a:t>
            </a:r>
            <a:r>
              <a:rPr b="1" lang="en-US"/>
              <a:t>e</a:t>
            </a:r>
            <a:r>
              <a:rPr b="1" lang="en-US"/>
              <a:t>m</a:t>
            </a:r>
            <a:r>
              <a:rPr b="1" lang="en-US"/>
              <a:t>e</a:t>
            </a:r>
            <a:r>
              <a:rPr b="1" lang="en-US"/>
              <a:t>n</a:t>
            </a:r>
            <a:r>
              <a:rPr b="1" lang="en-US"/>
              <a:t>t</a:t>
            </a:r>
            <a:r>
              <a:rPr b="1" lang="en-US"/>
              <a:t> </a:t>
            </a:r>
            <a:r>
              <a:rPr b="1" lang="en-US"/>
              <a:t>l</a:t>
            </a:r>
            <a:r>
              <a:rPr b="1" lang="en-US"/>
              <a:t>e</a:t>
            </a:r>
            <a:r>
              <a:rPr b="1" lang="en-US"/>
              <a:t>a</a:t>
            </a:r>
            <a:r>
              <a:rPr b="1" lang="en-US"/>
              <a:t>r</a:t>
            </a:r>
            <a:r>
              <a:rPr b="1" lang="en-US"/>
              <a:t>n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g</a:t>
            </a:r>
            <a:r>
              <a:rPr b="1" lang="en-US"/>
              <a:t>:</a:t>
            </a:r>
            <a:endParaRPr lang="en-US"/>
          </a:p>
          <a:p>
            <a:r>
              <a:rPr lang="en-US"/>
              <a:t>Reinforcement learning (RL) is a subfield of machine learning where agents learn to make decisions by interacting with an environment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E</a:t>
            </a:r>
            <a:r>
              <a:rPr b="1" lang="en-US"/>
              <a:t>n</a:t>
            </a:r>
            <a:r>
              <a:rPr b="1" lang="en-US"/>
              <a:t>s</a:t>
            </a:r>
            <a:r>
              <a:rPr b="1" lang="en-US"/>
              <a:t>e</a:t>
            </a:r>
            <a:r>
              <a:rPr b="1" lang="en-US"/>
              <a:t>m</a:t>
            </a:r>
            <a:r>
              <a:rPr b="1" lang="en-US"/>
              <a:t>b</a:t>
            </a:r>
            <a:r>
              <a:rPr b="1" lang="en-US"/>
              <a:t>l</a:t>
            </a:r>
            <a:r>
              <a:rPr b="1" lang="en-US"/>
              <a:t>e</a:t>
            </a:r>
            <a:r>
              <a:rPr b="1" lang="en-US"/>
              <a:t> </a:t>
            </a:r>
            <a:r>
              <a:rPr b="1" lang="en-US"/>
              <a:t>m</a:t>
            </a:r>
            <a:r>
              <a:rPr b="1" lang="en-US"/>
              <a:t>e</a:t>
            </a:r>
            <a:r>
              <a:rPr b="1" lang="en-US"/>
              <a:t>t</a:t>
            </a:r>
            <a:r>
              <a:rPr b="1" lang="en-US"/>
              <a:t>h</a:t>
            </a:r>
            <a:r>
              <a:rPr b="1" lang="en-US"/>
              <a:t>o</a:t>
            </a:r>
            <a:r>
              <a:rPr b="1" lang="en-US"/>
              <a:t>d</a:t>
            </a:r>
            <a:r>
              <a:rPr b="1" lang="en-US"/>
              <a:t>s</a:t>
            </a:r>
            <a:r>
              <a:rPr b="1" lang="en-US"/>
              <a:t>:</a:t>
            </a:r>
            <a:endParaRPr b="1" lang="en-US"/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>
          <a:xfrm>
            <a:off x="979341" y="1838541"/>
            <a:ext cx="7415200" cy="5425246"/>
          </a:xfrm>
        </p:spPr>
        <p:txBody>
          <a:bodyPr/>
          <a:p>
            <a:r>
              <a:rPr lang="en-US"/>
              <a:t>Ensemble learning is a machine learning technique that combines the predictions of multiple models to improve overall predictive performance. </a:t>
            </a:r>
            <a:endParaRPr lang="en-US"/>
          </a:p>
          <a:p>
            <a:r>
              <a:rPr lang="en-US"/>
              <a:t>B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que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fied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 </a:t>
            </a:r>
            <a:endParaRPr lang="en-US"/>
          </a:p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y</a:t>
            </a:r>
            <a:endParaRPr lang="en-US"/>
          </a:p>
          <a:p>
            <a:r>
              <a:rPr lang="en-US"/>
              <a:t>B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US"/>
          </a:p>
          <a:p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90348" y="0"/>
            <a:ext cx="4163303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53068"/>
            <a:ext cx="9144000" cy="295186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CPH2083</dc:creator>
  <dcterms:created xsi:type="dcterms:W3CDTF">2015-04-28T15:30:45Z</dcterms:created>
  <dcterms:modified xsi:type="dcterms:W3CDTF">2023-10-10T10:09:04Z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d0be5d78c264455d901e7c673de59d22</vt:lpwstr>
  </property>
</Properties>
</file>