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7895" cy="9143861"/>
  <p:custShowLst>
    <p:custShow name="Custom Show 1" id="0">
      <p:sldLst>
        <p:sld r:id="rId4"/>
        <p:sld r:id="rId6"/>
        <p:sld r:id="rId7"/>
        <p:sld r:id="rId8"/>
        <p:sld r:id="rId12"/>
      </p:sldLst>
    </p:custShow>
  </p:custShow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161" d="100"/>
          <a:sy n="161" d="100"/>
        </p:scale>
        <p:origin x="0" y="0"/>
      </p:cViewPr>
      <p:guideLst>
        <p:guide orient="horz" pos="608"/>
        <p:guide orient="horz" pos="87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019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533400" y="763588"/>
            <a:ext cx="6704013" cy="37719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0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-1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</a:t>
            </a:fld>
            <a:endParaRPr lang="zh-CN" altLang="en-US" sz="1400" b="0" i="0" u="none" strike="noStrike" kern="0" cap="none" spc="-1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39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8528439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7361368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en-US" altLang="zh-CN" b="1" spc="-5">
                <a:solidFill>
                  <a:srgbClr val="223366"/>
                </a:solidFill>
              </a:rPr>
              <a:t>Thank You !!</a:t>
            </a:r>
            <a:endParaRPr lang="zh-CN" alt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339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8016921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994520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807643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9807690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1421386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0140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showMasterSp="0" type="title" preserve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7283428" y="62784"/>
            <a:ext cx="1109471" cy="584656"/>
          </a:xfrm>
          <a:prstGeom prst="rect"/>
          <a:solidFill>
            <a:schemeClr val="bg1"/>
          </a:solidFill>
          <a:ln w="25400" cmpd="sng" cap="flat">
            <a:noFill/>
            <a:prstDash val="solid"/>
            <a:round/>
          </a:ln>
        </p:spPr>
      </p:sp>
      <p:pic>
        <p:nvPicPr>
          <p:cNvPr id="21" name="图片" descr="A close up of a sign&#10;&#10;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799750" y="88917"/>
            <a:ext cx="1233873" cy="412476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" name="矩形"/>
          <p:cNvSpPr>
            <a:spLocks/>
          </p:cNvSpPr>
          <p:nvPr/>
        </p:nvSpPr>
        <p:spPr>
          <a:xfrm rot="0">
            <a:off x="7594600" y="82566"/>
            <a:ext cx="165100" cy="412476"/>
          </a:xfrm>
          <a:prstGeom prst="rect"/>
          <a:solidFill>
            <a:srgbClr val="841910"/>
          </a:solidFill>
          <a:ln w="25400" cmpd="sng" cap="flat">
            <a:noFill/>
            <a:prstDash val="solid"/>
            <a:round/>
          </a:ln>
        </p:spPr>
      </p:sp>
      <p:sp>
        <p:nvSpPr>
          <p:cNvPr id="19" name="矩形"/>
          <p:cNvSpPr>
            <a:spLocks/>
          </p:cNvSpPr>
          <p:nvPr/>
        </p:nvSpPr>
        <p:spPr>
          <a:xfrm rot="0">
            <a:off x="7440249" y="82566"/>
            <a:ext cx="103550" cy="412476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18" name="矩形"/>
          <p:cNvSpPr>
            <a:spLocks/>
          </p:cNvSpPr>
          <p:nvPr/>
        </p:nvSpPr>
        <p:spPr>
          <a:xfrm rot="0">
            <a:off x="0" y="5086350"/>
            <a:ext cx="9144000" cy="69849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17" name="矩形"/>
          <p:cNvSpPr>
            <a:spLocks/>
          </p:cNvSpPr>
          <p:nvPr/>
        </p:nvSpPr>
        <p:spPr>
          <a:xfrm rot="0">
            <a:off x="0" y="88917"/>
            <a:ext cx="7283428" cy="406126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6" name="矩形"/>
          <p:cNvSpPr>
            <a:spLocks/>
          </p:cNvSpPr>
          <p:nvPr/>
        </p:nvSpPr>
        <p:spPr>
          <a:xfrm rot="0">
            <a:off x="92480" y="105826"/>
            <a:ext cx="395374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ctrTitle"/>
          </p:nvPr>
        </p:nvSpPr>
        <p:spPr>
          <a:xfrm rot="0">
            <a:off x="1143000" y="841374"/>
            <a:ext cx="6858000" cy="1790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2701925"/>
            <a:ext cx="6858000" cy="12414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0"/>
          </p:nvPr>
        </p:nvSpPr>
        <p:spPr>
          <a:xfrm rot="0">
            <a:off x="628650" y="4767263"/>
            <a:ext cx="2057399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3028950" y="4767263"/>
            <a:ext cx="3086100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6457950" y="4767263"/>
            <a:ext cx="2057400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204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861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815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47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4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4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72458" y="4663217"/>
            <a:ext cx="548700" cy="393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000" b="0" i="0" u="none" strike="noStrike" cap="none">
              <a:solidFill>
                <a:srgbClr val="59595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0197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22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2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1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1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1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693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28560" y="273780"/>
            <a:ext cx="7886430" cy="9938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sz="1350" b="0" strike="noStrike" spc="-1">
              <a:solidFill>
                <a:srgbClr val="000000"/>
              </a:solidFill>
              <a:latin typeface="Calibri" pitchFamily="0" charset="0"/>
            </a:endParaRPr>
          </a:p>
        </p:txBody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457110" y="1203390"/>
            <a:ext cx="8229330" cy="29829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2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099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42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4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4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3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3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3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693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sz="2400" b="0" i="0">
              <a:solidFill>
                <a:schemeClr val="tx1"/>
              </a:solidFill>
              <a:latin typeface="Arial MT" pitchFamily="0" charset="0"/>
              <a:cs typeface="Arial MT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12700" indent="0">
              <a:lnSpc>
                <a:spcPct val="100000"/>
              </a:lnSpc>
              <a:spcBef>
                <a:spcPts val="25"/>
              </a:spcBef>
            </a:pPr>
            <a:endParaRPr lang="zh-CN" altLang="en-US" sz="800" b="0" i="0">
              <a:solidFill>
                <a:schemeClr val="tx1"/>
              </a:solidFill>
              <a:latin typeface="Arial MT" pitchFamily="0" charset="0"/>
              <a:ea typeface="Arial" pitchFamily="0" charset="0"/>
              <a:cs typeface="Arial MT" pitchFamily="0" charset="0"/>
              <a:sym typeface="Arial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4/12/2024</a:t>
            </a:fld>
            <a:endParaRPr lang="zh-CN" altLang="en-US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3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89898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542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670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04530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5624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69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965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6645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931767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94066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7283428" y="62784"/>
            <a:ext cx="1109471" cy="584656"/>
          </a:xfrm>
          <a:prstGeom prst="rect"/>
          <a:solidFill>
            <a:schemeClr val="bg1"/>
          </a:solidFill>
          <a:ln w="25400" cmpd="sng" cap="flat">
            <a:noFill/>
            <a:prstDash val="solid"/>
            <a:round/>
          </a:ln>
        </p:spPr>
      </p:sp>
      <p:pic>
        <p:nvPicPr>
          <p:cNvPr id="3" name="图片" descr="A close up of a sign&#10;&#10;Description automatically generated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99750" y="88917"/>
            <a:ext cx="1233873" cy="412476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" name="矩形"/>
          <p:cNvSpPr>
            <a:spLocks/>
          </p:cNvSpPr>
          <p:nvPr/>
        </p:nvSpPr>
        <p:spPr>
          <a:xfrm rot="0">
            <a:off x="7594600" y="82566"/>
            <a:ext cx="165100" cy="412476"/>
          </a:xfrm>
          <a:prstGeom prst="rect"/>
          <a:solidFill>
            <a:srgbClr val="841910"/>
          </a:solidFill>
          <a:ln w="25400" cmpd="sng" cap="flat">
            <a:noFill/>
            <a:prstDash val="solid"/>
            <a:round/>
          </a:ln>
        </p:spPr>
      </p:sp>
      <p:sp>
        <p:nvSpPr>
          <p:cNvPr id="5" name="矩形"/>
          <p:cNvSpPr>
            <a:spLocks/>
          </p:cNvSpPr>
          <p:nvPr/>
        </p:nvSpPr>
        <p:spPr>
          <a:xfrm rot="0">
            <a:off x="7440249" y="82566"/>
            <a:ext cx="103550" cy="412476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6" name="矩形"/>
          <p:cNvSpPr>
            <a:spLocks/>
          </p:cNvSpPr>
          <p:nvPr/>
        </p:nvSpPr>
        <p:spPr>
          <a:xfrm rot="0">
            <a:off x="0" y="5086350"/>
            <a:ext cx="9144000" cy="69849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0" y="88917"/>
            <a:ext cx="7283428" cy="406126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92480" y="105826"/>
            <a:ext cx="395374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solidFill>
            <a:srgbClr val="DFDDFB"/>
          </a:solidFill>
          <a:ln w="25400" cmpd="sng" cap="flat">
            <a:noFill/>
            <a:prstDash val="solid"/>
            <a:round/>
          </a:ln>
        </p:spPr>
      </p:sp>
      <p:pic>
        <p:nvPicPr>
          <p:cNvPr id="24" name="图片" descr="A white circle in the sky&#10;&#10;Description automatically generated"/>
          <p:cNvPicPr>
            <a:picLocks noChangeAspect="1"/>
          </p:cNvPicPr>
          <p:nvPr/>
        </p:nvPicPr>
        <p:blipFill>
          <a:blip r:embed="rId1" cstate="print"/>
          <a:srcRect t="5928" b="10206" r="746"/>
          <a:stretch>
            <a:fillRect/>
          </a:stretch>
        </p:blipFill>
        <p:spPr>
          <a:xfrm rot="0">
            <a:off x="13062" y="-1"/>
            <a:ext cx="9130937" cy="51435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1865074" y="730897"/>
            <a:ext cx="6301139" cy="3966471"/>
          </a:xfrm>
          <a:prstGeom prst="rect"/>
          <a:solidFill>
            <a:srgbClr val="213163"/>
          </a:solidFill>
          <a:ln w="25400" cmpd="sng" cap="flat">
            <a:solidFill>
              <a:srgbClr val="213163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988684" y="1023080"/>
            <a:ext cx="6985193" cy="3451405"/>
          </a:xfrm>
          <a:prstGeom prst="rect"/>
          <a:solidFill>
            <a:schemeClr val="bg1"/>
          </a:solidFill>
          <a:ln w="25400" cmpd="sng" cap="flat">
            <a:solidFill>
              <a:srgbClr val="FFFFFF"/>
            </a:solidFill>
            <a:prstDash val="solid"/>
            <a:round/>
          </a:ln>
          <a:effectLst>
            <a:outerShdw sx="104999" sy="104999" algn="ctr" rotWithShape="0" blurRad="508000" dist="0" dir="0">
              <a:srgbClr val="000000">
                <a:alpha val="39607"/>
              </a:srgbClr>
            </a:outerShdw>
          </a:effectLst>
        </p:spPr>
      </p:sp>
      <p:sp>
        <p:nvSpPr>
          <p:cNvPr id="27" name="矩形"/>
          <p:cNvSpPr>
            <a:spLocks/>
          </p:cNvSpPr>
          <p:nvPr/>
        </p:nvSpPr>
        <p:spPr>
          <a:xfrm rot="0">
            <a:off x="2490558" y="2787442"/>
            <a:ext cx="50563" cy="446915"/>
          </a:xfrm>
          <a:prstGeom prst="rect"/>
          <a:solidFill>
            <a:srgbClr val="FFE600"/>
          </a:solidFill>
          <a:ln w="25400" cmpd="sng" cap="flat">
            <a:solidFill>
              <a:srgbClr val="FFE600"/>
            </a:solidFill>
            <a:prstDash val="solid"/>
            <a:round/>
          </a:ln>
        </p:spPr>
      </p:sp>
      <p:sp>
        <p:nvSpPr>
          <p:cNvPr id="28" name="矩形"/>
          <p:cNvSpPr>
            <a:spLocks/>
          </p:cNvSpPr>
          <p:nvPr/>
        </p:nvSpPr>
        <p:spPr>
          <a:xfrm rot="0">
            <a:off x="2029564" y="2248174"/>
            <a:ext cx="5025352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61D2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2000" b="1" i="0" u="none" strike="noStrike" kern="0" cap="none" spc="0" baseline="0">
              <a:solidFill>
                <a:srgbClr val="161D2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2541121" y="2795733"/>
            <a:ext cx="4019698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161D2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Creating a future-ready workforce</a:t>
            </a:r>
            <a:endParaRPr lang="zh-CN" altLang="en-US" sz="2000" b="0" i="0" u="none" strike="noStrike" kern="0" cap="none" spc="0" baseline="0">
              <a:solidFill>
                <a:srgbClr val="161D2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1003624" y="3642533"/>
            <a:ext cx="1456920" cy="2723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Team Members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1095095" y="3946543"/>
            <a:ext cx="2095554" cy="440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Student Name: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Abish.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Student ID : au963521104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004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2" name="直线"/>
          <p:cNvSpPr>
            <a:spLocks/>
          </p:cNvSpPr>
          <p:nvPr/>
        </p:nvSpPr>
        <p:spPr>
          <a:xfrm rot="0">
            <a:off x="1100213" y="3919492"/>
            <a:ext cx="1986613" cy="0"/>
          </a:xfrm>
          <a:prstGeom prst="line"/>
          <a:noFill/>
          <a:ln w="3175" cmpd="sng" cap="flat">
            <a:solidFill>
              <a:srgbClr val="000000"/>
            </a:solidFill>
            <a:prstDash val="lgDashDotDot"/>
            <a:round/>
          </a:ln>
        </p:spPr>
      </p:sp>
      <p:sp>
        <p:nvSpPr>
          <p:cNvPr id="33" name="矩形"/>
          <p:cNvSpPr>
            <a:spLocks/>
          </p:cNvSpPr>
          <p:nvPr/>
        </p:nvSpPr>
        <p:spPr>
          <a:xfrm rot="0">
            <a:off x="5596477" y="3627293"/>
            <a:ext cx="1698175" cy="634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College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Name:Stella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Mary’s Colleg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 of </a:t>
            </a:r>
            <a:r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Engineering,Nageroil</a:t>
            </a:r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4" name="直线"/>
          <p:cNvSpPr>
            <a:spLocks/>
          </p:cNvSpPr>
          <p:nvPr/>
        </p:nvSpPr>
        <p:spPr>
          <a:xfrm rot="0">
            <a:off x="5781023" y="4090942"/>
            <a:ext cx="1360332" cy="0"/>
          </a:xfrm>
          <a:prstGeom prst="line"/>
          <a:noFill/>
          <a:ln w="3175" cmpd="sng" cap="flat">
            <a:solidFill>
              <a:srgbClr val="000000"/>
            </a:solidFill>
            <a:prstDash val="lgDashDotDot"/>
            <a:round/>
          </a:ln>
        </p:spPr>
      </p:sp>
      <p:pic>
        <p:nvPicPr>
          <p:cNvPr id="3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834749" y="1249149"/>
            <a:ext cx="1146741" cy="6662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6" name="图片" descr="A logo with people and map&#10;&#10;Description automatically generated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461189" y="1211666"/>
            <a:ext cx="668564" cy="66620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7" name="图片" descr="A close up of a logo&#10;&#10;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7667" y="1286630"/>
            <a:ext cx="1587347" cy="51627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6320734"/>
      </p:ext>
    </p:extLst>
  </p:cSld>
  <p:clrMapOvr>
    <a:masterClrMapping/>
  </p:clrMapOvr>
  <p:transition spd="slow" advTm="3590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Modelling &amp; Results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8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109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364273" y="1225659"/>
            <a:ext cx="6393366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Define Models: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Start by defining the necessary models to represent different entities in                  the application. These include: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Car: Represents individual cars available for rental.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Customer: Represents users who rent cars.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Rental: Represents rental bookings made by customers.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364273" y="2617627"/>
            <a:ext cx="6980664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Run Migrations: 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</a:t>
            </a: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After defining models, run Django migrations to create corresponding database tables.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431180" y="3227770"/>
            <a:ext cx="6579219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Result: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With the models defined and migrations applied, you now have the necessary database structure to store car, customer, and rental data.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4814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15052" y="719666"/>
            <a:ext cx="8421857" cy="5479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Future </a:t>
            </a: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Enhancements</a:t>
            </a:r>
            <a:r>
              <a:rPr lang="en-US" altLang="zh-CN" sz="1600" b="1" i="0" u="none" strike="noStrike" kern="0" cap="none" spc="0" baseline="0">
                <a:solidFill>
                  <a:srgbClr val="374151"/>
                </a:solidFill>
                <a:latin typeface="Arial" pitchFamily="0" charset="0"/>
                <a:ea typeface="Arial" pitchFamily="0" charset="0"/>
                <a:cs typeface="Times New Roman" pitchFamily="0" charset="0"/>
              </a:rPr>
              <a:t>:</a:t>
            </a:r>
            <a:br>
              <a:rPr lang="zh-CN" altLang="en-US" sz="1400" b="0" i="0" u="none" strike="noStrike" kern="0" cap="none" spc="0" baseline="0">
                <a:solidFill>
                  <a:srgbClr val="374151"/>
                </a:solidFill>
                <a:latin typeface="Söhne" pitchFamily="0" charset="0"/>
                <a:ea typeface="Arial" pitchFamily="0" charset="0"/>
                <a:cs typeface="Lucida Sans"/>
              </a:rPr>
            </a:b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854927" y="1563987"/>
            <a:ext cx="6001214" cy="16004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Integration with third-party APIs for additional features such as payment processing, geolocation services, and vehicle tracking.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Implementing advanced analytics and reporting features for rental businesses.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Enhancing the user interface with interactive elements and modern design trends.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Optimizing performance and scalability to handle larger volumes of data and users.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7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Conclusion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7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128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26060" y="903093"/>
            <a:ext cx="8369300" cy="260096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98375" rIns="0" bIns="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car rentals application aims to revolutionize the rental industry by providing a modern and efficient platform for both customers and rental businesses.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</a:b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6430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3504528" y="2334505"/>
            <a:ext cx="2149019" cy="47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-5" baseline="0">
                <a:solidFill>
                  <a:srgbClr val="223366"/>
                </a:solidFill>
                <a:latin typeface="Arial MT" pitchFamily="0" charset="0"/>
                <a:ea typeface="Arial" pitchFamily="0" charset="0"/>
                <a:cs typeface="Arial MT" pitchFamily="0" charset="0"/>
              </a:rPr>
              <a:t>Thank You!</a:t>
            </a:r>
            <a:endParaRPr lang="zh-CN" altLang="en-US" sz="3000" b="1" i="0" u="none" strike="noStrike" kern="0" cap="none" spc="-5" baseline="0">
              <a:solidFill>
                <a:srgbClr val="223366"/>
              </a:solidFill>
              <a:latin typeface="Arial MT" pitchFamily="0" charset="0"/>
              <a:ea typeface="Arial" pitchFamily="0" charset="0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59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0" name="矩形"/>
          <p:cNvSpPr>
            <a:spLocks/>
          </p:cNvSpPr>
          <p:nvPr/>
        </p:nvSpPr>
        <p:spPr>
          <a:xfrm rot="0">
            <a:off x="2422762" y="970065"/>
            <a:ext cx="4283236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39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213164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CAPSTONE PROJECT SHOWCASE</a:t>
            </a:r>
            <a:endParaRPr lang="zh-CN" altLang="en-US" sz="2000" b="1" i="0" u="none" strike="noStrike" kern="1200" cap="none" spc="0" baseline="0">
              <a:solidFill>
                <a:srgbClr val="213164"/>
              </a:solidFill>
              <a:latin typeface="Arial" pitchFamily="0" charset="0"/>
              <a:ea typeface="宋体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51" name="圆角矩形"/>
          <p:cNvSpPr>
            <a:spLocks/>
          </p:cNvSpPr>
          <p:nvPr/>
        </p:nvSpPr>
        <p:spPr>
          <a:xfrm rot="0">
            <a:off x="956309" y="3037840"/>
            <a:ext cx="7227570" cy="530626"/>
          </a:xfrm>
          <a:prstGeom prst="roundRect">
            <a:avLst>
              <a:gd name="adj" fmla="val 16666"/>
            </a:avLst>
          </a:prstGeom>
          <a:solidFill>
            <a:srgbClr val="DFDDFB"/>
          </a:solidFill>
          <a:ln w="25400" cmpd="sng" cap="flat">
            <a:solidFill>
              <a:srgbClr val="DFDDFB"/>
            </a:solidFill>
            <a:prstDash val="solid"/>
            <a:round/>
          </a:ln>
        </p:spPr>
      </p:sp>
      <p:sp>
        <p:nvSpPr>
          <p:cNvPr id="52" name="矩形"/>
          <p:cNvSpPr>
            <a:spLocks/>
          </p:cNvSpPr>
          <p:nvPr/>
        </p:nvSpPr>
        <p:spPr>
          <a:xfrm rot="0">
            <a:off x="2129473" y="3183633"/>
            <a:ext cx="4881245" cy="253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Car Rentals Application with Django Framework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 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3872230" y="2704571"/>
            <a:ext cx="1399540" cy="253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Project Title</a:t>
            </a:r>
            <a:endParaRPr lang="zh-CN" altLang="en-US" sz="1600" b="1" i="0" u="none" strike="noStrike" kern="1200" cap="none" spc="0" baseline="0">
              <a:solidFill>
                <a:schemeClr val="bg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1276812" y="4029973"/>
            <a:ext cx="6590374" cy="512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Abstract | Problem Statement | Project Overview |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Poppins" pitchFamily="0" charset="0"/>
                <a:sym typeface="Arial" pitchFamily="0" charset="0"/>
              </a:rPr>
              <a:t> Proposed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Solution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|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Poppins" pitchFamily="0" charset="0"/>
                <a:sym typeface="Arial" pitchFamily="0" charset="0"/>
              </a:rPr>
              <a:t>Technology Used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 | Modelling &amp; Results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| Conclusion 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145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Abstract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8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59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773151" y="1563987"/>
            <a:ext cx="6088566" cy="1558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975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4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65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624468" y="1025378"/>
            <a:ext cx="6237249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</a:b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Problem Statement: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goal of this project is to develop a car rentals application using the Django web framework to address the following key problems: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1100253" y="3508576"/>
            <a:ext cx="4579433" cy="7200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Poor User Experience         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Inefficient Rental Management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8666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492236" y="1221576"/>
            <a:ext cx="6015897" cy="510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Project Overview: Car Rentals Application with Django Framework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Introduction</a:t>
            </a:r>
            <a:endParaRPr lang="zh-CN" altLang="en-US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492236" y="1685120"/>
            <a:ext cx="4719101" cy="1977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2.Technology Stack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3.Key features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4.Architectural overview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5.Development process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6.Implementation details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7.Testing approach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8.Development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9.Future enhancement</a:t>
            </a:r>
            <a:endParaRPr lang="en-US" altLang="zh-CN" sz="1400" b="1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10.conclusion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181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Proposed Solution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138533" y="1102220"/>
            <a:ext cx="8866934" cy="405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374151"/>
                </a:solidFill>
                <a:latin typeface="Times New Roman" pitchFamily="0" charset="0"/>
                <a:ea typeface="Arial" pitchFamily="0" charset="0"/>
                <a:cs typeface="Times New Roman" pitchFamily="0" charset="0"/>
                <a:sym typeface="Arial" pitchFamily="0" charset="0"/>
              </a:rPr>
              <a:t>.</a:t>
            </a:r>
            <a:endParaRPr lang="zh-CN" altLang="en-US" sz="1400" b="0" i="0" u="none" strike="noStrike" kern="0" cap="none" spc="0" baseline="0">
              <a:solidFill>
                <a:srgbClr val="374151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Arial" pitchFamily="0" charset="0"/>
            </a:endParaRPr>
          </a:p>
        </p:txBody>
      </p:sp>
      <p:sp>
        <p:nvSpPr>
          <p:cNvPr id="79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80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988741" y="1779430"/>
            <a:ext cx="5872976" cy="134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757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457200" y="752832"/>
            <a:ext cx="8017933" cy="700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374151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Arial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400" b="0" i="0" u="none" strike="noStrike" kern="0" cap="none" spc="0" baseline="0">
              <a:solidFill>
                <a:srgbClr val="374151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Arial" pitchFamily="0" charset="0"/>
            </a:endParaRPr>
          </a:p>
        </p:txBody>
      </p:sp>
      <p:sp>
        <p:nvSpPr>
          <p:cNvPr id="85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86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542578" y="891797"/>
            <a:ext cx="8377443" cy="206261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98375" rIns="0" bIns="198375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Customers will be able to register, login, and manage their accounts securely.</a:t>
            </a:r>
            <a:endParaRPr lang="en-US" altLang="zh-CN" sz="18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Rental businesses will have administrative controls to manage user accounts and permissions.</a:t>
            </a:r>
            <a:endParaRPr lang="en-US" altLang="zh-CN" sz="18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0" y="0"/>
            <a:ext cx="1328738" cy="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92236" y="1201629"/>
            <a:ext cx="65" cy="95462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0" tIns="198375" rIns="0" bIns="198375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152400" y="152400"/>
            <a:ext cx="1328738" cy="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91" name="矩形"/>
          <p:cNvSpPr>
            <a:spLocks/>
          </p:cNvSpPr>
          <p:nvPr/>
        </p:nvSpPr>
        <p:spPr>
          <a:xfrm rot="0">
            <a:off x="400050" y="1104453"/>
            <a:ext cx="4579620" cy="3077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User Authentication and Management:</a:t>
            </a:r>
            <a:endParaRPr lang="zh-CN" altLang="en-US" sz="14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542578" y="2697273"/>
            <a:ext cx="5718810" cy="1415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</a:t>
            </a:r>
            <a:r>
              <a:rPr lang="en-US" altLang="zh-CN" sz="1400" b="1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.Rental Booking System:</a:t>
            </a:r>
            <a:endParaRPr lang="en-US" altLang="zh-CN" sz="14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Customers can select rental dates and make reservations for available cars.</a:t>
            </a:r>
            <a:endParaRPr lang="en-US" altLang="zh-CN" sz="18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Availability calendars will be displayed to indicate the availability of cars for specific dates.</a:t>
            </a:r>
            <a:endParaRPr lang="zh-CN" altLang="en-US" sz="1800" b="0" i="0" u="none" strike="noStrike" kern="0" cap="none" spc="0" baseline="0">
              <a:solidFill>
                <a:srgbClr val="0D0D0D"/>
              </a:solidFill>
              <a:latin typeface="Söhne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7645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457200" y="752832"/>
            <a:ext cx="8017933" cy="700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374151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Arial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400" b="0" i="0" u="none" strike="noStrike" kern="0" cap="none" spc="0" baseline="0">
              <a:solidFill>
                <a:srgbClr val="374151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Arial" pitchFamily="0" charset="0"/>
            </a:endParaRPr>
          </a:p>
        </p:txBody>
      </p:sp>
      <p:sp>
        <p:nvSpPr>
          <p:cNvPr id="94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005839" y="1886873"/>
            <a:ext cx="5855970" cy="11695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D0D0D"/>
                </a:solidFill>
                <a:latin typeface="Söhne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456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Technology Used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128063" y="1059160"/>
            <a:ext cx="5314386" cy="3790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21171" y="1723257"/>
            <a:ext cx="2956469" cy="257304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564380" y="1712691"/>
            <a:ext cx="4165598" cy="209095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矩形"/>
          <p:cNvSpPr>
            <a:spLocks/>
          </p:cNvSpPr>
          <p:nvPr/>
        </p:nvSpPr>
        <p:spPr>
          <a:xfrm rot="0">
            <a:off x="1000361" y="1361511"/>
            <a:ext cx="3318483" cy="3077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Front-end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865736" y="1287522"/>
            <a:ext cx="3580969" cy="3077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Back-end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3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104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93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root</cp:lastModifiedBy>
  <cp:revision>10</cp:revision>
  <dcterms:modified xsi:type="dcterms:W3CDTF">2024-04-12T03:15:06Z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