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34627bbc_7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34627bbc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34627bbc_7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634627bbc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34627bbc_7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34627bbc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34627bbc_6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634627bbc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34627bbc_6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34627bbc_6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34627bbc_6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34627bbc_6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634627bbc_6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634627bbc_6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634627bbc_6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634627bbc_6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34627bbc_7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634627bbc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221cfa36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221cfa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3e3852c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3e3852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6221cfa3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6221cfa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34627bbc_6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634627bbc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34627bbc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34627bb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34627bbc_6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634627bbc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272700" y="119900"/>
            <a:ext cx="8871300" cy="13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Arial"/>
                <a:ea typeface="Arial"/>
                <a:cs typeface="Arial"/>
                <a:sym typeface="Arial"/>
              </a:rPr>
              <a:t>FeedForward Neural Networks</a:t>
            </a:r>
            <a:endParaRPr sz="2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u="sng">
                <a:solidFill>
                  <a:schemeClr val="dk1"/>
                </a:solidFill>
                <a:highlight>
                  <a:schemeClr val="lt1"/>
                </a:highlight>
              </a:rPr>
              <a:t>Project Members</a:t>
            </a:r>
            <a:endParaRPr b="0" sz="28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Abish Bhusal (075 BCT 008)</a:t>
            </a:r>
            <a:endParaRPr b="0"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Amrit Aryal (075 BCT 011)</a:t>
            </a:r>
            <a:endParaRPr b="0"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Bigyan Koirala (075 BCT 019)</a:t>
            </a:r>
            <a:endParaRPr b="0" sz="28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Cost Function</a:t>
            </a:r>
            <a:endParaRPr u="sng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Font typeface="Georgia"/>
              <a:buChar char="◎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cost function is a measure of error between what value your model predicts and what the value actually is.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Font typeface="Georgia"/>
              <a:buChar char="◎"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25" y="2068662"/>
            <a:ext cx="6494325" cy="282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Continued…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581575" y="1176250"/>
            <a:ext cx="75717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train a model, we tweak the weights and biases to improve the model’s accuracy and confidence.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do this, we calculate how much error the model has.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​loss function​, also referred to as the ​cost function​, is the algorithm that quantifies how wrong a model is. ​Loss​ is the measure of this metric.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Since loss is the model’s error, we ideally want it to be 0.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49850" y="1107625"/>
            <a:ext cx="82443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(i) </a:t>
            </a:r>
            <a:r>
              <a:rPr lang="en" sz="1700" u="sng">
                <a:highlight>
                  <a:srgbClr val="FFFFFF"/>
                </a:highlight>
              </a:rPr>
              <a:t>Mean Squared Error Loss:</a:t>
            </a:r>
            <a:endParaRPr sz="1700"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​mean squared error​, you square the difference between the predicted and true values of single outputs (as the model can have multiple regression outputs) and average those squared values.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488550" y="3098695"/>
            <a:ext cx="81669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75" y="2730100"/>
            <a:ext cx="3262233" cy="12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18350" y="1185550"/>
            <a:ext cx="82443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(ii) </a:t>
            </a:r>
            <a:r>
              <a:rPr lang="en" sz="1700" u="sng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Cross Entropy Loss:</a:t>
            </a:r>
            <a:endParaRPr sz="1700" u="sng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-Used in Classification Problems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-​Categorical cross-entropy​ is explicitly used to compare a “ground-truth” probability (​y ​or​ ​“​targets” ​ ) and some predicted distribution (​y-hat   or“​predictions​”).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786150" y="3196088"/>
            <a:ext cx="81669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38" y="3262625"/>
            <a:ext cx="46577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implementation of a </a:t>
            </a:r>
            <a:r>
              <a:rPr lang="en"/>
              <a:t>Cross Entropy</a:t>
            </a:r>
            <a:r>
              <a:rPr lang="en"/>
              <a:t> Loss in Python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875" y="1506020"/>
            <a:ext cx="70199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516225" y="1960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Georgia"/>
                <a:ea typeface="Georgia"/>
                <a:cs typeface="Georgia"/>
                <a:sym typeface="Georgia"/>
              </a:rPr>
              <a:t>BackPropagation</a:t>
            </a:r>
            <a:endParaRPr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95575" y="993388"/>
            <a:ext cx="74262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Backpropagation is the learning mechanism that allows the neural network to iteratively adjust the weights and biases in the network, with the goal of minimizing the cost function.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-After each forward pass through a network, backpropagation performs a backward pass while adjusting the model’s parameters (weights and biases).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-Lets say we have a neural network output defined by the function below: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25" y="3810400"/>
            <a:ext cx="4889925" cy="9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289200" y="542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Continued…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61950" y="373100"/>
            <a:ext cx="74262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Our task is to calculate how much each of the inputs, weights, and a bias impacts the output 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.e. we calculate partial derivatives of output wrt each parameters.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Above function can be rewritten as: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calculate partial derivatives of each step by applying chain rule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295688"/>
            <a:ext cx="5561650" cy="5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00" y="3442175"/>
            <a:ext cx="6614460" cy="1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86725" y="665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Gradient Descent</a:t>
            </a:r>
            <a:endParaRPr u="sng"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86725" y="3728525"/>
            <a:ext cx="75717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The goal of the gradient descent algorithm is to minimize the cost function.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00" y="958850"/>
            <a:ext cx="3648700" cy="17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050" y="847100"/>
            <a:ext cx="4479102" cy="24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263375" y="1151425"/>
            <a:ext cx="2123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200">
                <a:solidFill>
                  <a:schemeClr val="accent2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sz="2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3623825" y="3075100"/>
            <a:ext cx="11301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mic Sans MS"/>
                <a:ea typeface="Comic Sans MS"/>
                <a:cs typeface="Comic Sans MS"/>
                <a:sym typeface="Comic Sans MS"/>
              </a:rPr>
              <a:t>DEMO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4854700" y="3127000"/>
            <a:ext cx="9351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◎"/>
            </a:pPr>
            <a:r>
              <a:rPr lang="en" sz="1500">
                <a:solidFill>
                  <a:srgbClr val="000000"/>
                </a:solidFill>
              </a:rPr>
              <a:t>Earliest and simplest form of </a:t>
            </a:r>
            <a:r>
              <a:rPr lang="en" sz="1500">
                <a:solidFill>
                  <a:srgbClr val="000000"/>
                </a:solidFill>
              </a:rPr>
              <a:t>neural</a:t>
            </a:r>
            <a:r>
              <a:rPr lang="en" sz="1500">
                <a:solidFill>
                  <a:srgbClr val="000000"/>
                </a:solidFill>
              </a:rPr>
              <a:t> network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◎"/>
            </a:pPr>
            <a:r>
              <a:rPr lang="en" sz="1500">
                <a:solidFill>
                  <a:srgbClr val="000000"/>
                </a:solidFill>
              </a:rPr>
              <a:t>Data is fed forward from one layer to the next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◎"/>
            </a:pPr>
            <a:r>
              <a:rPr lang="en" sz="1500">
                <a:solidFill>
                  <a:srgbClr val="000000"/>
                </a:solidFill>
              </a:rPr>
              <a:t>Each layer: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One or more units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 unit in layer n receives n-1 and sends output to all units in layer n+1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 unit </a:t>
            </a:r>
            <a:r>
              <a:rPr lang="en" sz="1500">
                <a:solidFill>
                  <a:srgbClr val="000000"/>
                </a:solidFill>
              </a:rPr>
              <a:t>in</a:t>
            </a:r>
            <a:r>
              <a:rPr lang="en" sz="1500">
                <a:solidFill>
                  <a:srgbClr val="000000"/>
                </a:solidFill>
              </a:rPr>
              <a:t> layer n does not communi any other units in layer 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◎"/>
            </a:pPr>
            <a:r>
              <a:rPr lang="en" sz="1500">
                <a:solidFill>
                  <a:srgbClr val="000000"/>
                </a:solidFill>
              </a:rPr>
              <a:t>The </a:t>
            </a:r>
            <a:r>
              <a:rPr lang="en" sz="1500">
                <a:solidFill>
                  <a:srgbClr val="000000"/>
                </a:solidFill>
              </a:rPr>
              <a:t>outputs</a:t>
            </a:r>
            <a:r>
              <a:rPr lang="en" sz="1500">
                <a:solidFill>
                  <a:srgbClr val="000000"/>
                </a:solidFill>
              </a:rPr>
              <a:t> of all units </a:t>
            </a:r>
            <a:r>
              <a:rPr lang="en" sz="1500">
                <a:solidFill>
                  <a:srgbClr val="000000"/>
                </a:solidFill>
              </a:rPr>
              <a:t>except</a:t>
            </a:r>
            <a:r>
              <a:rPr lang="en" sz="1500">
                <a:solidFill>
                  <a:srgbClr val="000000"/>
                </a:solidFill>
              </a:rPr>
              <a:t> for </a:t>
            </a:r>
            <a:r>
              <a:rPr lang="en" sz="1500">
                <a:solidFill>
                  <a:srgbClr val="000000"/>
                </a:solidFill>
              </a:rPr>
              <a:t>those</a:t>
            </a:r>
            <a:r>
              <a:rPr lang="en" sz="1500">
                <a:solidFill>
                  <a:srgbClr val="000000"/>
                </a:solidFill>
              </a:rPr>
              <a:t> in the last </a:t>
            </a:r>
            <a:r>
              <a:rPr lang="en" sz="1500">
                <a:solidFill>
                  <a:srgbClr val="000000"/>
                </a:solidFill>
              </a:rPr>
              <a:t>layers</a:t>
            </a:r>
            <a:r>
              <a:rPr lang="en" sz="1500">
                <a:solidFill>
                  <a:srgbClr val="000000"/>
                </a:solidFill>
              </a:rPr>
              <a:t> are hidden from external viewers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FeedForward Neural Networks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883475" y="1010725"/>
            <a:ext cx="75717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400" y="1164538"/>
            <a:ext cx="3021550" cy="34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1010350" y="2017650"/>
            <a:ext cx="334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These models are called feedforward because information ﬂows through the function being evaluated from </a:t>
            </a: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, through the intermediate computations used to deﬁne f, and ﬁnally to the output y.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86150" y="157232"/>
            <a:ext cx="7571700" cy="16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Perceptron</a:t>
            </a:r>
            <a:endParaRPr sz="1800" u="sng">
              <a:solidFill>
                <a:schemeClr val="accent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perceptron is a simple model of a biological neuron in an artificial neural network.</a:t>
            </a:r>
            <a:endParaRPr sz="1700">
              <a:solidFill>
                <a:srgbClr val="6C6C6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762900" y="1915988"/>
            <a:ext cx="76182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 perceptron consists of four parts: input values, weights and a bias, a weighted sum, and activation function</a:t>
            </a:r>
            <a:endParaRPr/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786150" y="2954325"/>
            <a:ext cx="54126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Inside the neuron, the function looks like: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375" y="3080025"/>
            <a:ext cx="3667626" cy="201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750" y="3759200"/>
            <a:ext cx="5158101" cy="7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implementation of a perceptron in Python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1790700"/>
            <a:ext cx="71342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4294967295" type="ctrTitle"/>
          </p:nvPr>
        </p:nvSpPr>
        <p:spPr>
          <a:xfrm>
            <a:off x="475650" y="786100"/>
            <a:ext cx="5083500" cy="14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Georgia"/>
                <a:ea typeface="Georgia"/>
                <a:cs typeface="Georgia"/>
                <a:sym typeface="Georgia"/>
              </a:rPr>
              <a:t>Activation Function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decides, whether a neuron should be activated or not by calculating weighted sum and further adding bias with it.</a:t>
            </a:r>
            <a:r>
              <a:rPr lang="en" sz="130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7"/>
          <p:cNvSpPr txBox="1"/>
          <p:nvPr>
            <p:ph idx="4294967295" type="subTitle"/>
          </p:nvPr>
        </p:nvSpPr>
        <p:spPr>
          <a:xfrm>
            <a:off x="475650" y="2394550"/>
            <a:ext cx="52500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purpose of the activation function is to introduce non-linearity into the output of a neuron.</a:t>
            </a:r>
            <a:endParaRPr sz="17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endCxn id="106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725" y="252275"/>
            <a:ext cx="2913424" cy="290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16900" y="1102825"/>
            <a:ext cx="50943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600"/>
              <a:t>The function takes any real value as input and outputs values in the range 0 to 1. The larger the input (more positive), the closer the output value will be to 1.0, whereas the smaller the input (more negative), the closer the output will be to 0.0.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600"/>
              <a:t>Used mostly only in the output layer</a:t>
            </a:r>
            <a:endParaRPr sz="1600"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494150" y="381850"/>
            <a:ext cx="7571700" cy="10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Georgia"/>
                <a:ea typeface="Georgia"/>
                <a:cs typeface="Georgia"/>
                <a:sym typeface="Georgia"/>
              </a:rPr>
              <a:t>Sigmoid </a:t>
            </a:r>
            <a:r>
              <a:rPr lang="en" sz="1800" u="sng">
                <a:latin typeface="Georgia"/>
                <a:ea typeface="Georgia"/>
                <a:cs typeface="Georgia"/>
                <a:sym typeface="Georgia"/>
              </a:rPr>
              <a:t> Activation Function</a:t>
            </a:r>
            <a:endParaRPr sz="18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479400" y="3357900"/>
            <a:ext cx="12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75" y="637200"/>
            <a:ext cx="2409159" cy="16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75275" y="1241450"/>
            <a:ext cx="50943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This simple yet powerful activation function is the most widely used activation function at the time of writing for various reasons — mainly speed and efficiency.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-It’s quite literally ​y=x, ​ clipped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0 from the negative side. If ​x​ is less than or equal to ​0, ​ then ​y​ is ​0​ — otherwise, ​y​ is equal to ​x​.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494150" y="381850"/>
            <a:ext cx="7571700" cy="10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Georgia"/>
                <a:ea typeface="Georgia"/>
                <a:cs typeface="Georgia"/>
                <a:sym typeface="Georgia"/>
              </a:rPr>
              <a:t>RELU Activation Function</a:t>
            </a:r>
            <a:endParaRPr sz="18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479400" y="3357900"/>
            <a:ext cx="12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500" y="451500"/>
            <a:ext cx="3753044" cy="19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25" y="4441413"/>
            <a:ext cx="1424575" cy="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implementation of a RELU Activation function in Python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50" y="1279845"/>
            <a:ext cx="48482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