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73" r:id="rId9"/>
    <p:sldId id="264" r:id="rId10"/>
    <p:sldId id="272" r:id="rId11"/>
    <p:sldId id="260" r:id="rId12"/>
    <p:sldId id="267" r:id="rId13"/>
    <p:sldId id="274" r:id="rId14"/>
    <p:sldId id="268" r:id="rId15"/>
    <p:sldId id="275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CC6E7-D5D0-4559-9ABA-FF51CDB1B16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7C06BC8-01E2-4E62-AB10-7D19213B5B96}">
      <dgm:prSet/>
      <dgm:spPr/>
      <dgm:t>
        <a:bodyPr/>
        <a:lstStyle/>
        <a:p>
          <a:r>
            <a:rPr lang="en-US"/>
            <a:t>Problem</a:t>
          </a:r>
        </a:p>
      </dgm:t>
    </dgm:pt>
    <dgm:pt modelId="{3ABAE859-F7C7-4B01-9D63-8E164E2F65AE}" type="parTrans" cxnId="{C88C2588-696D-490A-BD0F-56FEF7860BBB}">
      <dgm:prSet/>
      <dgm:spPr/>
      <dgm:t>
        <a:bodyPr/>
        <a:lstStyle/>
        <a:p>
          <a:endParaRPr lang="en-US"/>
        </a:p>
      </dgm:t>
    </dgm:pt>
    <dgm:pt modelId="{49A408B5-E6F3-40C6-B706-3A5172B1A758}" type="sibTrans" cxnId="{C88C2588-696D-490A-BD0F-56FEF7860BBB}">
      <dgm:prSet/>
      <dgm:spPr/>
      <dgm:t>
        <a:bodyPr/>
        <a:lstStyle/>
        <a:p>
          <a:endParaRPr lang="en-US"/>
        </a:p>
      </dgm:t>
    </dgm:pt>
    <dgm:pt modelId="{E0544442-E121-4DB4-B202-E735C0EA16FE}">
      <dgm:prSet/>
      <dgm:spPr/>
      <dgm:t>
        <a:bodyPr/>
        <a:lstStyle/>
        <a:p>
          <a:r>
            <a:rPr lang="en-US"/>
            <a:t>Objective</a:t>
          </a:r>
        </a:p>
      </dgm:t>
    </dgm:pt>
    <dgm:pt modelId="{42B4D81E-E104-4C30-A232-535706308D23}" type="parTrans" cxnId="{F8C281BB-6599-4FC7-8F07-F113E0482EC0}">
      <dgm:prSet/>
      <dgm:spPr/>
      <dgm:t>
        <a:bodyPr/>
        <a:lstStyle/>
        <a:p>
          <a:endParaRPr lang="en-US"/>
        </a:p>
      </dgm:t>
    </dgm:pt>
    <dgm:pt modelId="{046E453D-FDCC-4DCD-89A1-1C9F7268CB44}" type="sibTrans" cxnId="{F8C281BB-6599-4FC7-8F07-F113E0482EC0}">
      <dgm:prSet/>
      <dgm:spPr/>
      <dgm:t>
        <a:bodyPr/>
        <a:lstStyle/>
        <a:p>
          <a:endParaRPr lang="en-US"/>
        </a:p>
      </dgm:t>
    </dgm:pt>
    <dgm:pt modelId="{074B1679-F8A8-426A-847F-3B2F91CAB3AE}" type="pres">
      <dgm:prSet presAssocID="{EFDCC6E7-D5D0-4559-9ABA-FF51CDB1B16A}" presName="root" presStyleCnt="0">
        <dgm:presLayoutVars>
          <dgm:dir/>
          <dgm:resizeHandles val="exact"/>
        </dgm:presLayoutVars>
      </dgm:prSet>
      <dgm:spPr/>
    </dgm:pt>
    <dgm:pt modelId="{E3F58442-EFCE-42FC-8108-E43789212EA1}" type="pres">
      <dgm:prSet presAssocID="{EFDCC6E7-D5D0-4559-9ABA-FF51CDB1B16A}" presName="container" presStyleCnt="0">
        <dgm:presLayoutVars>
          <dgm:dir/>
          <dgm:resizeHandles val="exact"/>
        </dgm:presLayoutVars>
      </dgm:prSet>
      <dgm:spPr/>
    </dgm:pt>
    <dgm:pt modelId="{081F2226-B84C-44D5-B1FE-D7A8BB0EE050}" type="pres">
      <dgm:prSet presAssocID="{47C06BC8-01E2-4E62-AB10-7D19213B5B96}" presName="compNode" presStyleCnt="0"/>
      <dgm:spPr/>
    </dgm:pt>
    <dgm:pt modelId="{711B3037-503F-4558-96D6-799B2491FD71}" type="pres">
      <dgm:prSet presAssocID="{47C06BC8-01E2-4E62-AB10-7D19213B5B96}" presName="iconBgRect" presStyleLbl="bgShp" presStyleIdx="0" presStyleCnt="2"/>
      <dgm:spPr/>
    </dgm:pt>
    <dgm:pt modelId="{1896056B-5196-45AF-8DE1-E3E54D106FF3}" type="pres">
      <dgm:prSet presAssocID="{47C06BC8-01E2-4E62-AB10-7D19213B5B9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1CF8B81-4555-4909-8E7D-6DE35E5778B0}" type="pres">
      <dgm:prSet presAssocID="{47C06BC8-01E2-4E62-AB10-7D19213B5B96}" presName="spaceRect" presStyleCnt="0"/>
      <dgm:spPr/>
    </dgm:pt>
    <dgm:pt modelId="{1ABC1C81-2C6B-4C64-968C-FE2B8E20CDE9}" type="pres">
      <dgm:prSet presAssocID="{47C06BC8-01E2-4E62-AB10-7D19213B5B96}" presName="textRect" presStyleLbl="revTx" presStyleIdx="0" presStyleCnt="2">
        <dgm:presLayoutVars>
          <dgm:chMax val="1"/>
          <dgm:chPref val="1"/>
        </dgm:presLayoutVars>
      </dgm:prSet>
      <dgm:spPr/>
    </dgm:pt>
    <dgm:pt modelId="{80BBAA81-5A31-4668-9965-D333D49A1140}" type="pres">
      <dgm:prSet presAssocID="{49A408B5-E6F3-40C6-B706-3A5172B1A758}" presName="sibTrans" presStyleLbl="sibTrans2D1" presStyleIdx="0" presStyleCnt="0"/>
      <dgm:spPr/>
    </dgm:pt>
    <dgm:pt modelId="{93F6A708-1D28-4AF4-B0E5-8CA8EF29EA3F}" type="pres">
      <dgm:prSet presAssocID="{E0544442-E121-4DB4-B202-E735C0EA16FE}" presName="compNode" presStyleCnt="0"/>
      <dgm:spPr/>
    </dgm:pt>
    <dgm:pt modelId="{633DB03F-8AA3-4C90-9173-88494A68AE54}" type="pres">
      <dgm:prSet presAssocID="{E0544442-E121-4DB4-B202-E735C0EA16FE}" presName="iconBgRect" presStyleLbl="bgShp" presStyleIdx="1" presStyleCnt="2"/>
      <dgm:spPr/>
    </dgm:pt>
    <dgm:pt modelId="{6A7630E6-76F5-4872-BB3B-1A9D9881E53A}" type="pres">
      <dgm:prSet presAssocID="{E0544442-E121-4DB4-B202-E735C0EA16F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207A7B7-A925-4A6D-96B9-5BB137D1CDAC}" type="pres">
      <dgm:prSet presAssocID="{E0544442-E121-4DB4-B202-E735C0EA16FE}" presName="spaceRect" presStyleCnt="0"/>
      <dgm:spPr/>
    </dgm:pt>
    <dgm:pt modelId="{F9A269E5-DA12-4DE8-9403-91A2F6FF70BB}" type="pres">
      <dgm:prSet presAssocID="{E0544442-E121-4DB4-B202-E735C0EA16F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E25090B-06C8-481E-A931-CCE49A695013}" type="presOf" srcId="{E0544442-E121-4DB4-B202-E735C0EA16FE}" destId="{F9A269E5-DA12-4DE8-9403-91A2F6FF70BB}" srcOrd="0" destOrd="0" presId="urn:microsoft.com/office/officeart/2018/2/layout/IconCircleList"/>
    <dgm:cxn modelId="{FD4F5111-1D7A-4D40-9DE5-9AAEBF53F34E}" type="presOf" srcId="{47C06BC8-01E2-4E62-AB10-7D19213B5B96}" destId="{1ABC1C81-2C6B-4C64-968C-FE2B8E20CDE9}" srcOrd="0" destOrd="0" presId="urn:microsoft.com/office/officeart/2018/2/layout/IconCircleList"/>
    <dgm:cxn modelId="{69FCAA43-45DA-42F1-AA01-D86572AFC636}" type="presOf" srcId="{49A408B5-E6F3-40C6-B706-3A5172B1A758}" destId="{80BBAA81-5A31-4668-9965-D333D49A1140}" srcOrd="0" destOrd="0" presId="urn:microsoft.com/office/officeart/2018/2/layout/IconCircleList"/>
    <dgm:cxn modelId="{C88C2588-696D-490A-BD0F-56FEF7860BBB}" srcId="{EFDCC6E7-D5D0-4559-9ABA-FF51CDB1B16A}" destId="{47C06BC8-01E2-4E62-AB10-7D19213B5B96}" srcOrd="0" destOrd="0" parTransId="{3ABAE859-F7C7-4B01-9D63-8E164E2F65AE}" sibTransId="{49A408B5-E6F3-40C6-B706-3A5172B1A758}"/>
    <dgm:cxn modelId="{6F29D28F-DDD4-422F-AB0E-B1E1E7BB4913}" type="presOf" srcId="{EFDCC6E7-D5D0-4559-9ABA-FF51CDB1B16A}" destId="{074B1679-F8A8-426A-847F-3B2F91CAB3AE}" srcOrd="0" destOrd="0" presId="urn:microsoft.com/office/officeart/2018/2/layout/IconCircleList"/>
    <dgm:cxn modelId="{F8C281BB-6599-4FC7-8F07-F113E0482EC0}" srcId="{EFDCC6E7-D5D0-4559-9ABA-FF51CDB1B16A}" destId="{E0544442-E121-4DB4-B202-E735C0EA16FE}" srcOrd="1" destOrd="0" parTransId="{42B4D81E-E104-4C30-A232-535706308D23}" sibTransId="{046E453D-FDCC-4DCD-89A1-1C9F7268CB44}"/>
    <dgm:cxn modelId="{E9D3E3C6-A8C3-43A3-ACC3-E3CFB6876BC2}" type="presParOf" srcId="{074B1679-F8A8-426A-847F-3B2F91CAB3AE}" destId="{E3F58442-EFCE-42FC-8108-E43789212EA1}" srcOrd="0" destOrd="0" presId="urn:microsoft.com/office/officeart/2018/2/layout/IconCircleList"/>
    <dgm:cxn modelId="{8DA5101E-7F26-416A-8D8A-EBC390ED19A2}" type="presParOf" srcId="{E3F58442-EFCE-42FC-8108-E43789212EA1}" destId="{081F2226-B84C-44D5-B1FE-D7A8BB0EE050}" srcOrd="0" destOrd="0" presId="urn:microsoft.com/office/officeart/2018/2/layout/IconCircleList"/>
    <dgm:cxn modelId="{CDF2632B-12A5-482E-BF82-4B1D3D9251F1}" type="presParOf" srcId="{081F2226-B84C-44D5-B1FE-D7A8BB0EE050}" destId="{711B3037-503F-4558-96D6-799B2491FD71}" srcOrd="0" destOrd="0" presId="urn:microsoft.com/office/officeart/2018/2/layout/IconCircleList"/>
    <dgm:cxn modelId="{F1403B58-8B50-44E2-A039-601F6CB84021}" type="presParOf" srcId="{081F2226-B84C-44D5-B1FE-D7A8BB0EE050}" destId="{1896056B-5196-45AF-8DE1-E3E54D106FF3}" srcOrd="1" destOrd="0" presId="urn:microsoft.com/office/officeart/2018/2/layout/IconCircleList"/>
    <dgm:cxn modelId="{9A03DB0D-ECC5-4A3B-BDA3-A9269B4FFDBF}" type="presParOf" srcId="{081F2226-B84C-44D5-B1FE-D7A8BB0EE050}" destId="{91CF8B81-4555-4909-8E7D-6DE35E5778B0}" srcOrd="2" destOrd="0" presId="urn:microsoft.com/office/officeart/2018/2/layout/IconCircleList"/>
    <dgm:cxn modelId="{C3B5519D-4308-44C7-8A9C-1EEF1619816D}" type="presParOf" srcId="{081F2226-B84C-44D5-B1FE-D7A8BB0EE050}" destId="{1ABC1C81-2C6B-4C64-968C-FE2B8E20CDE9}" srcOrd="3" destOrd="0" presId="urn:microsoft.com/office/officeart/2018/2/layout/IconCircleList"/>
    <dgm:cxn modelId="{8E891837-978D-40D1-BDDB-E43AB59D16C5}" type="presParOf" srcId="{E3F58442-EFCE-42FC-8108-E43789212EA1}" destId="{80BBAA81-5A31-4668-9965-D333D49A1140}" srcOrd="1" destOrd="0" presId="urn:microsoft.com/office/officeart/2018/2/layout/IconCircleList"/>
    <dgm:cxn modelId="{80CA5D56-93D1-4BE1-A4C5-2E062C4C5993}" type="presParOf" srcId="{E3F58442-EFCE-42FC-8108-E43789212EA1}" destId="{93F6A708-1D28-4AF4-B0E5-8CA8EF29EA3F}" srcOrd="2" destOrd="0" presId="urn:microsoft.com/office/officeart/2018/2/layout/IconCircleList"/>
    <dgm:cxn modelId="{C2859A84-3215-44CC-A343-0F5B1B791400}" type="presParOf" srcId="{93F6A708-1D28-4AF4-B0E5-8CA8EF29EA3F}" destId="{633DB03F-8AA3-4C90-9173-88494A68AE54}" srcOrd="0" destOrd="0" presId="urn:microsoft.com/office/officeart/2018/2/layout/IconCircleList"/>
    <dgm:cxn modelId="{0D06427F-11BB-4669-BAE3-A022E65D7F87}" type="presParOf" srcId="{93F6A708-1D28-4AF4-B0E5-8CA8EF29EA3F}" destId="{6A7630E6-76F5-4872-BB3B-1A9D9881E53A}" srcOrd="1" destOrd="0" presId="urn:microsoft.com/office/officeart/2018/2/layout/IconCircleList"/>
    <dgm:cxn modelId="{0E8A87E4-2F5E-47C0-B549-13589F5ED57B}" type="presParOf" srcId="{93F6A708-1D28-4AF4-B0E5-8CA8EF29EA3F}" destId="{6207A7B7-A925-4A6D-96B9-5BB137D1CDAC}" srcOrd="2" destOrd="0" presId="urn:microsoft.com/office/officeart/2018/2/layout/IconCircleList"/>
    <dgm:cxn modelId="{8B741930-FA0A-4335-A23B-1DEC8965A901}" type="presParOf" srcId="{93F6A708-1D28-4AF4-B0E5-8CA8EF29EA3F}" destId="{F9A269E5-DA12-4DE8-9403-91A2F6FF70B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B3037-503F-4558-96D6-799B2491FD71}">
      <dsp:nvSpPr>
        <dsp:cNvPr id="0" name=""/>
        <dsp:cNvSpPr/>
      </dsp:nvSpPr>
      <dsp:spPr>
        <a:xfrm>
          <a:off x="212335" y="130648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6056B-5196-45AF-8DE1-E3E54D106FF3}">
      <dsp:nvSpPr>
        <dsp:cNvPr id="0" name=""/>
        <dsp:cNvSpPr/>
      </dsp:nvSpPr>
      <dsp:spPr>
        <a:xfrm>
          <a:off x="492877" y="158702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C1C81-2C6B-4C64-968C-FE2B8E20CDE9}">
      <dsp:nvSpPr>
        <dsp:cNvPr id="0" name=""/>
        <dsp:cNvSpPr/>
      </dsp:nvSpPr>
      <dsp:spPr>
        <a:xfrm>
          <a:off x="1834517" y="130648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Problem</a:t>
          </a:r>
        </a:p>
      </dsp:txBody>
      <dsp:txXfrm>
        <a:off x="1834517" y="1306480"/>
        <a:ext cx="3148942" cy="1335915"/>
      </dsp:txXfrm>
    </dsp:sp>
    <dsp:sp modelId="{633DB03F-8AA3-4C90-9173-88494A68AE54}">
      <dsp:nvSpPr>
        <dsp:cNvPr id="0" name=""/>
        <dsp:cNvSpPr/>
      </dsp:nvSpPr>
      <dsp:spPr>
        <a:xfrm>
          <a:off x="5532139" y="130648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630E6-76F5-4872-BB3B-1A9D9881E53A}">
      <dsp:nvSpPr>
        <dsp:cNvPr id="0" name=""/>
        <dsp:cNvSpPr/>
      </dsp:nvSpPr>
      <dsp:spPr>
        <a:xfrm>
          <a:off x="5812681" y="158702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269E5-DA12-4DE8-9403-91A2F6FF70BB}">
      <dsp:nvSpPr>
        <dsp:cNvPr id="0" name=""/>
        <dsp:cNvSpPr/>
      </dsp:nvSpPr>
      <dsp:spPr>
        <a:xfrm>
          <a:off x="7154322" y="130648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Objective</a:t>
          </a:r>
        </a:p>
      </dsp:txBody>
      <dsp:txXfrm>
        <a:off x="7154322" y="1306480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0D3A-AE4E-1D9F-365E-4B2D97387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EBAEC-78C0-B3F1-BE60-88AF1DAE6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A623-17F5-1FD8-9317-4A35909F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3710-558E-4FAB-B0E3-AA9CACD53DC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391D-6766-B67A-EA82-21241DD3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9D737-FD97-F22A-6E74-2B2EA532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4DBC-20D3-45AE-90E0-4E90C2BE1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96F3-D8F8-CF6B-F8D8-4D6D909E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35D1E-7A92-2051-4E99-EEEF8F401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D61CD-352B-784C-0E30-A6B55E25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3710-558E-4FAB-B0E3-AA9CACD53DC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B6C66-4657-3515-B7EB-1746FCFC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ED038-03F4-BAF6-BE8E-95CA4011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4DBC-20D3-45AE-90E0-4E90C2BE1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6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57AEC-CC41-1D5C-87C9-425395D5E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1198D-5E99-D0D7-7ED3-F6E933E09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4E0EA-4F93-6A2A-21C9-D02754BD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3710-558E-4FAB-B0E3-AA9CACD53DC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1AC6-976F-BCD7-CF71-23CDACBF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7699B-8080-EECB-CB6A-B1CDB979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4DBC-20D3-45AE-90E0-4E90C2BE1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CAB9-2BE0-F914-862C-9A500326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6519C-6FA7-3B29-7EFD-818C4EFC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02C4-C81E-5991-1D41-3C21945E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3710-558E-4FAB-B0E3-AA9CACD53DC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03989-9402-E123-C748-9660E23D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6F6E-A153-2FA5-F587-989373C3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4DBC-20D3-45AE-90E0-4E90C2BE1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2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32A5-BCDB-A086-4C1D-C98EF22E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CC9BD-463D-7757-0647-CEE6D5FE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DB5D2-C648-D648-16DF-E78D8B05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3710-558E-4FAB-B0E3-AA9CACD53DC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BD0A5-436C-ADFF-DD12-A8354820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C26C-D25B-8AC6-B0F9-E43E956B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4DBC-20D3-45AE-90E0-4E90C2BE1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3883-6550-B3C1-5602-159FEE5B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01C9D-712E-A031-F844-CB7540851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A9BD5-7E97-D050-7774-1F31FAB89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FEA70-C8CB-2D1D-3796-0F339D20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3710-558E-4FAB-B0E3-AA9CACD53DC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1C3BE-2DEB-FCE1-FD20-507ECB1B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0A249-DA16-8442-6A08-9C8782C3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4DBC-20D3-45AE-90E0-4E90C2BE1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9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5C02-BA40-F5CA-4343-A7F53042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6608B-CFF1-2B59-0BCD-526D524E3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B0728-27E3-13A6-E5EA-C335691C8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FE341-161E-00FA-E063-1BD21B0BA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C5906-98F1-9FB3-B407-10AD4D6F1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5CA34-345A-02B3-D192-EB45E48A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3710-558E-4FAB-B0E3-AA9CACD53DC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1E708-1B6E-3FFD-BBEF-A665767C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9C7E2-DB67-7DD6-FC3C-BDAC8C79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4DBC-20D3-45AE-90E0-4E90C2BE1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3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9434-B2AD-31B6-EAFD-5A2A3F52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CFB1E-6BF3-DE77-5ED3-ADBB48A9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3710-558E-4FAB-B0E3-AA9CACD53DC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81D07-1721-D4FD-AB6C-273A8698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FB48C-8894-F743-56F6-73BF7B25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4DBC-20D3-45AE-90E0-4E90C2BE1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3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C7A61-FD3F-F222-1617-973AAF30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3710-558E-4FAB-B0E3-AA9CACD53DC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C5DA0-F0FA-8419-6B79-3BE8577B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255C-C64A-8BC6-8858-21C5B16F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4DBC-20D3-45AE-90E0-4E90C2BE1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39F6-3012-7DAD-B95D-F932B68E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3C5E8-4975-F500-B60B-071823EF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34A06-E752-43CA-7DB0-B91B9911C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98158-37BF-8434-BD7F-F827AD1E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3710-558E-4FAB-B0E3-AA9CACD53DC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C1A8A-F1C5-A484-744A-B26A8F57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99852-7B19-CE31-544E-5FAB67C1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4DBC-20D3-45AE-90E0-4E90C2BE1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9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6786-DFE5-7751-D15E-8986D056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A3149-BB07-CBD5-4093-24555C75F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02280-8AFF-E41A-7355-DD9C35B18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D2190-B34A-049B-69F6-A4ECE473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3710-558E-4FAB-B0E3-AA9CACD53DC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D1A96-3A2A-B12E-FFC0-7CAC9F8C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C09C9-C1D6-A11D-2F4E-A81DB821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4DBC-20D3-45AE-90E0-4E90C2BE1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D940D-4348-4824-D998-8E1FFA5A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8FAAD-EB68-9CCE-D8E4-9F6797B7C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3926C-7598-2F5D-F149-556DECD43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23710-558E-4FAB-B0E3-AA9CACD53DC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D052-3B72-DF1D-820C-19F3E6414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3F05-9D7E-EC8F-88DA-BB7A99F18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D4DBC-20D3-45AE-90E0-4E90C2BE1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6749ED0E-388D-EC91-80E4-9BE158A7E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0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597D2-5C71-85A5-74E7-567951920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dirty="0"/>
              <a:t>Churn Risk Score Prediction</a:t>
            </a:r>
            <a:br>
              <a:rPr lang="en-US" sz="3600" dirty="0"/>
            </a:br>
            <a:r>
              <a:rPr lang="en-US" sz="3600" dirty="0"/>
              <a:t>by Implementing Artificial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92477-88F8-80AD-A16B-6477A0228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Abi Rahman Sugiri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7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B1C6D-A9E3-74CC-9CD3-A9A6A592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40CBD1-300E-8F0D-38F5-227FF6986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237890"/>
              </p:ext>
            </p:extLst>
          </p:nvPr>
        </p:nvGraphicFramePr>
        <p:xfrm>
          <a:off x="2521412" y="2718983"/>
          <a:ext cx="7152642" cy="29504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289040478"/>
                    </a:ext>
                  </a:extLst>
                </a:gridCol>
                <a:gridCol w="2300394">
                  <a:extLst>
                    <a:ext uri="{9D8B030D-6E8A-4147-A177-3AD203B41FA5}">
                      <a16:colId xmlns:a16="http://schemas.microsoft.com/office/drawing/2014/main" val="1110958138"/>
                    </a:ext>
                  </a:extLst>
                </a:gridCol>
                <a:gridCol w="1741594">
                  <a:extLst>
                    <a:ext uri="{9D8B030D-6E8A-4147-A177-3AD203B41FA5}">
                      <a16:colId xmlns:a16="http://schemas.microsoft.com/office/drawing/2014/main" val="1740106628"/>
                    </a:ext>
                  </a:extLst>
                </a:gridCol>
                <a:gridCol w="2300394">
                  <a:extLst>
                    <a:ext uri="{9D8B030D-6E8A-4147-A177-3AD203B41FA5}">
                      <a16:colId xmlns:a16="http://schemas.microsoft.com/office/drawing/2014/main" val="254108060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Precision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Recall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F1-Score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62026432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0.83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0.83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0.83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2853753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0.86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0.87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0.96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688079050"/>
                  </a:ext>
                </a:extLst>
              </a:tr>
              <a:tr h="737616">
                <a:tc gridSpan="3">
                  <a:txBody>
                    <a:bodyPr/>
                    <a:lstStyle/>
                    <a:p>
                      <a:pPr algn="ctr"/>
                      <a:r>
                        <a:rPr lang="en-US" sz="3300" b="1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67640" marR="167640" marT="83820" marB="8382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0.85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251977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5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D25D-C703-DC86-9D4F-309CDAE7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Improvement of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FFB77-6018-B484-A640-03F8628C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Sequential API</a:t>
            </a:r>
          </a:p>
          <a:p>
            <a:pPr lvl="1"/>
            <a:r>
              <a:rPr lang="en-US" dirty="0"/>
              <a:t>Hidden layer #1: 128 neurons, axon: tanh, Initializer: </a:t>
            </a:r>
            <a:r>
              <a:rPr lang="en-US" dirty="0" err="1"/>
              <a:t>Glorot</a:t>
            </a:r>
            <a:r>
              <a:rPr lang="en-US" dirty="0"/>
              <a:t> Uniform</a:t>
            </a:r>
          </a:p>
          <a:p>
            <a:pPr lvl="1"/>
            <a:r>
              <a:rPr lang="en-US" dirty="0"/>
              <a:t>Hidden layer #2: 64 neurons, axon: </a:t>
            </a:r>
            <a:r>
              <a:rPr lang="en-US" dirty="0" err="1"/>
              <a:t>relu</a:t>
            </a:r>
            <a:r>
              <a:rPr lang="en-US" dirty="0"/>
              <a:t>, Initializer: He Normal</a:t>
            </a:r>
          </a:p>
          <a:p>
            <a:pPr lvl="1"/>
            <a:r>
              <a:rPr lang="en-US" dirty="0"/>
              <a:t>Hidden layer #3: 8 neurons, axon: </a:t>
            </a:r>
            <a:r>
              <a:rPr lang="en-US" dirty="0" err="1"/>
              <a:t>relu</a:t>
            </a:r>
            <a:r>
              <a:rPr lang="en-US" dirty="0"/>
              <a:t>, Initializer: He Normal</a:t>
            </a:r>
          </a:p>
          <a:p>
            <a:pPr lvl="1"/>
            <a:r>
              <a:rPr lang="en-US" dirty="0"/>
              <a:t>Output : axon: sigmoid, Initializer: </a:t>
            </a:r>
            <a:r>
              <a:rPr lang="en-US" dirty="0" err="1"/>
              <a:t>Glorot</a:t>
            </a:r>
            <a:r>
              <a:rPr lang="en-US" dirty="0"/>
              <a:t> Normal</a:t>
            </a:r>
          </a:p>
          <a:p>
            <a:pPr lvl="1"/>
            <a:r>
              <a:rPr lang="en-US" dirty="0"/>
              <a:t>Compiler: Cross Entropy, optimizer: SGD</a:t>
            </a:r>
          </a:p>
          <a:p>
            <a:pPr lvl="1"/>
            <a:r>
              <a:rPr lang="en-US" dirty="0"/>
              <a:t>Epoch: 200</a:t>
            </a:r>
          </a:p>
          <a:p>
            <a:r>
              <a:rPr lang="en-US" dirty="0"/>
              <a:t>Sequential API</a:t>
            </a:r>
          </a:p>
          <a:p>
            <a:pPr lvl="1"/>
            <a:r>
              <a:rPr lang="en-US" dirty="0"/>
              <a:t>Hidden layer #1: 64 neurons, axon: tanh, Initializer: </a:t>
            </a:r>
            <a:r>
              <a:rPr lang="en-US" dirty="0" err="1"/>
              <a:t>Glorot</a:t>
            </a:r>
            <a:r>
              <a:rPr lang="en-US" dirty="0"/>
              <a:t> Uniform</a:t>
            </a:r>
          </a:p>
          <a:p>
            <a:pPr lvl="1"/>
            <a:r>
              <a:rPr lang="en-US" dirty="0"/>
              <a:t>Hidden layer #2: 32 neurons, axon: </a:t>
            </a:r>
            <a:r>
              <a:rPr lang="en-US" dirty="0" err="1"/>
              <a:t>relu</a:t>
            </a:r>
            <a:r>
              <a:rPr lang="en-US" dirty="0"/>
              <a:t>, Initializer: He Normal</a:t>
            </a:r>
          </a:p>
          <a:p>
            <a:pPr lvl="1"/>
            <a:r>
              <a:rPr lang="en-US" dirty="0"/>
              <a:t>Hidden layer #3: 8 neurons, axon: </a:t>
            </a:r>
            <a:r>
              <a:rPr lang="en-US" dirty="0" err="1"/>
              <a:t>relu</a:t>
            </a:r>
            <a:r>
              <a:rPr lang="en-US" dirty="0"/>
              <a:t>, Initializer: He Normal</a:t>
            </a:r>
          </a:p>
          <a:p>
            <a:pPr lvl="1"/>
            <a:r>
              <a:rPr lang="en-US" dirty="0" err="1"/>
              <a:t>Concate</a:t>
            </a:r>
            <a:r>
              <a:rPr lang="en-US" dirty="0"/>
              <a:t>: Hidden Layer #2 and Hidden Layer #3</a:t>
            </a:r>
          </a:p>
          <a:p>
            <a:pPr lvl="1"/>
            <a:r>
              <a:rPr lang="en-US" dirty="0"/>
              <a:t>Output : axon: sigmoid, Initializer: </a:t>
            </a:r>
            <a:r>
              <a:rPr lang="en-US" dirty="0" err="1"/>
              <a:t>Glorot</a:t>
            </a:r>
            <a:r>
              <a:rPr lang="en-US" dirty="0"/>
              <a:t> Normal</a:t>
            </a:r>
          </a:p>
          <a:p>
            <a:pPr lvl="1"/>
            <a:r>
              <a:rPr lang="en-US" dirty="0"/>
              <a:t>Compiler: Cross Entropy, optimizer: SGD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5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FD7F0-12AF-9598-52A6-825E296D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Sequential API (Improved)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EF86C64-58CD-F142-18F3-F254EA01A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30962"/>
            <a:ext cx="5140661" cy="3816940"/>
          </a:xfrm>
          <a:prstGeom prst="rect">
            <a:avLst/>
          </a:prstGeom>
        </p:spPr>
      </p:pic>
      <p:pic>
        <p:nvPicPr>
          <p:cNvPr id="8" name="Content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3F78BBF-4B11-24DE-58D4-EF25509F6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42" y="2430965"/>
            <a:ext cx="5140656" cy="38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3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B1C6D-A9E3-74CC-9CD3-A9A6A592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Sequential API (Improved)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40CBD1-300E-8F0D-38F5-227FF6986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288467"/>
              </p:ext>
            </p:extLst>
          </p:nvPr>
        </p:nvGraphicFramePr>
        <p:xfrm>
          <a:off x="2521412" y="2718983"/>
          <a:ext cx="7152642" cy="29504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289040478"/>
                    </a:ext>
                  </a:extLst>
                </a:gridCol>
                <a:gridCol w="2300394">
                  <a:extLst>
                    <a:ext uri="{9D8B030D-6E8A-4147-A177-3AD203B41FA5}">
                      <a16:colId xmlns:a16="http://schemas.microsoft.com/office/drawing/2014/main" val="1110958138"/>
                    </a:ext>
                  </a:extLst>
                </a:gridCol>
                <a:gridCol w="1741594">
                  <a:extLst>
                    <a:ext uri="{9D8B030D-6E8A-4147-A177-3AD203B41FA5}">
                      <a16:colId xmlns:a16="http://schemas.microsoft.com/office/drawing/2014/main" val="1740106628"/>
                    </a:ext>
                  </a:extLst>
                </a:gridCol>
                <a:gridCol w="2300394">
                  <a:extLst>
                    <a:ext uri="{9D8B030D-6E8A-4147-A177-3AD203B41FA5}">
                      <a16:colId xmlns:a16="http://schemas.microsoft.com/office/drawing/2014/main" val="254108060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Precision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Recall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F1-Score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62026432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0.95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0.86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0.90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2853753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0.89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0.96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0.93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688079050"/>
                  </a:ext>
                </a:extLst>
              </a:tr>
              <a:tr h="737616">
                <a:tc gridSpan="3">
                  <a:txBody>
                    <a:bodyPr/>
                    <a:lstStyle/>
                    <a:p>
                      <a:pPr algn="ctr"/>
                      <a:r>
                        <a:rPr lang="en-US" sz="3300" b="1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67640" marR="167640" marT="83820" marB="8382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0.92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251977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2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27C75-8F37-A9CA-3452-F4BCEE94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Functional API (Improved)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Content Placeholder 7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3DA90274-AF2D-4435-9D00-C0030A934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30962"/>
            <a:ext cx="5140661" cy="3816940"/>
          </a:xfrm>
          <a:prstGeom prst="rect">
            <a:avLst/>
          </a:prstGeom>
        </p:spPr>
      </p:pic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B8C4531-96F3-111B-0290-C5960FD88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42" y="2430965"/>
            <a:ext cx="5140656" cy="38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0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B1C6D-A9E3-74CC-9CD3-A9A6A592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API (Improved)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40CBD1-300E-8F0D-38F5-227FF6986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398016"/>
              </p:ext>
            </p:extLst>
          </p:nvPr>
        </p:nvGraphicFramePr>
        <p:xfrm>
          <a:off x="2521412" y="2718983"/>
          <a:ext cx="7152642" cy="29504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289040478"/>
                    </a:ext>
                  </a:extLst>
                </a:gridCol>
                <a:gridCol w="2300394">
                  <a:extLst>
                    <a:ext uri="{9D8B030D-6E8A-4147-A177-3AD203B41FA5}">
                      <a16:colId xmlns:a16="http://schemas.microsoft.com/office/drawing/2014/main" val="1110958138"/>
                    </a:ext>
                  </a:extLst>
                </a:gridCol>
                <a:gridCol w="1741594">
                  <a:extLst>
                    <a:ext uri="{9D8B030D-6E8A-4147-A177-3AD203B41FA5}">
                      <a16:colId xmlns:a16="http://schemas.microsoft.com/office/drawing/2014/main" val="1740106628"/>
                    </a:ext>
                  </a:extLst>
                </a:gridCol>
                <a:gridCol w="2300394">
                  <a:extLst>
                    <a:ext uri="{9D8B030D-6E8A-4147-A177-3AD203B41FA5}">
                      <a16:colId xmlns:a16="http://schemas.microsoft.com/office/drawing/2014/main" val="254108060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Precision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Recall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F1-Score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62026432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0.95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0.88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0.91</a:t>
                      </a:r>
                      <a:endParaRPr lang="en-US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2853753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0.91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0.96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0.93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688079050"/>
                  </a:ext>
                </a:extLst>
              </a:tr>
              <a:tr h="737616">
                <a:tc gridSpan="3">
                  <a:txBody>
                    <a:bodyPr/>
                    <a:lstStyle/>
                    <a:p>
                      <a:pPr algn="ctr"/>
                      <a:r>
                        <a:rPr lang="en-US" sz="3300" b="1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67640" marR="167640" marT="83820" marB="8382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/>
                        <a:t>0.92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251977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277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72A6A-5E25-14BB-97C3-48D8C827D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3681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14C83-5C65-21C6-5BE0-48FF2015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F54B73-1678-A012-053F-980067733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65503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71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BEB07057-DA0E-256D-DEED-0FE36F8C8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5" r="35649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03A88-CCC0-712D-E404-F9CB50BF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79E58-F18B-219F-296F-4800FC204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/>
              <a:t>Checking Data types</a:t>
            </a:r>
          </a:p>
          <a:p>
            <a:r>
              <a:rPr lang="en-US" sz="2000"/>
              <a:t>Checking for Missing Values</a:t>
            </a:r>
          </a:p>
          <a:p>
            <a:r>
              <a:rPr lang="en-US" sz="2000"/>
              <a:t>Inspecting Data Patterns</a:t>
            </a:r>
          </a:p>
          <a:p>
            <a:r>
              <a:rPr lang="en-US" sz="2000"/>
              <a:t>Identifying basic Data Statistics</a:t>
            </a:r>
          </a:p>
          <a:p>
            <a:r>
              <a:rPr lang="en-US" sz="2000"/>
              <a:t>Plotting Charts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3838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40BFB37-CB52-2948-B591-61DE83988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7" y="643467"/>
            <a:ext cx="834616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4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7">
            <a:extLst>
              <a:ext uri="{FF2B5EF4-FFF2-40B4-BE49-F238E27FC236}">
                <a16:creationId xmlns:a16="http://schemas.microsoft.com/office/drawing/2014/main" id="{CAD82CDB-5509-455C-A2AC-DBC53F85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39">
            <a:extLst>
              <a:ext uri="{FF2B5EF4-FFF2-40B4-BE49-F238E27FC236}">
                <a16:creationId xmlns:a16="http://schemas.microsoft.com/office/drawing/2014/main" id="{720D4FAC-7B9A-4A4F-8E53-071522870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3078" y="201352"/>
            <a:ext cx="7568588" cy="2093976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1101E-AB9E-E3A4-B7E2-6F45932C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71" y="443668"/>
            <a:ext cx="2871216" cy="1609344"/>
          </a:xfrm>
        </p:spPr>
        <p:txBody>
          <a:bodyPr>
            <a:normAutofit/>
          </a:bodyPr>
          <a:lstStyle/>
          <a:p>
            <a:r>
              <a:rPr lang="en-US" sz="2400"/>
              <a:t>Pie Charts</a:t>
            </a:r>
          </a:p>
        </p:txBody>
      </p:sp>
      <p:pic>
        <p:nvPicPr>
          <p:cNvPr id="9" name="Picture 8" descr="A pie chart with numbers and a blue circle&#10;&#10;Description automatically generated">
            <a:extLst>
              <a:ext uri="{FF2B5EF4-FFF2-40B4-BE49-F238E27FC236}">
                <a16:creationId xmlns:a16="http://schemas.microsoft.com/office/drawing/2014/main" id="{3BE54E2F-4DB1-A950-7389-D1950ACACC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2" b="8539"/>
          <a:stretch/>
        </p:blipFill>
        <p:spPr>
          <a:xfrm>
            <a:off x="20" y="173920"/>
            <a:ext cx="3936404" cy="2148840"/>
          </a:xfrm>
          <a:prstGeom prst="rect">
            <a:avLst/>
          </a:prstGeom>
        </p:spPr>
      </p:pic>
      <p:sp>
        <p:nvSpPr>
          <p:cNvPr id="47" name="Rectangle 41">
            <a:extLst>
              <a:ext uri="{FF2B5EF4-FFF2-40B4-BE49-F238E27FC236}">
                <a16:creationId xmlns:a16="http://schemas.microsoft.com/office/drawing/2014/main" id="{EDD2A13B-608C-4BE1-AC1F-62B2DAF76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5702" y="89748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7038ED-F717-467A-8D75-D8441BB92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60118" y="123919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88274F-1C73-C720-9765-9C9A0234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233" y="443668"/>
            <a:ext cx="3712464" cy="1609344"/>
          </a:xfrm>
        </p:spPr>
        <p:txBody>
          <a:bodyPr anchor="ctr">
            <a:normAutofit/>
          </a:bodyPr>
          <a:lstStyle/>
          <a:p>
            <a:endParaRPr lang="en-US" sz="1700"/>
          </a:p>
        </p:txBody>
      </p:sp>
      <p:pic>
        <p:nvPicPr>
          <p:cNvPr id="5" name="Content Placeholder 4" descr="A pie chart with numbers and a triangle in the middle&#10;&#10;Description automatically generated">
            <a:extLst>
              <a:ext uri="{FF2B5EF4-FFF2-40B4-BE49-F238E27FC236}">
                <a16:creationId xmlns:a16="http://schemas.microsoft.com/office/drawing/2014/main" id="{96D062ED-B1CE-78C6-EA10-C33E3CE255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4" r="16632" b="3"/>
          <a:stretch/>
        </p:blipFill>
        <p:spPr>
          <a:xfrm>
            <a:off x="584867" y="2565076"/>
            <a:ext cx="3936404" cy="3735926"/>
          </a:xfrm>
          <a:prstGeom prst="rect">
            <a:avLst/>
          </a:prstGeom>
        </p:spPr>
      </p:pic>
      <p:pic>
        <p:nvPicPr>
          <p:cNvPr id="11" name="Picture 10" descr="A pie chart of a city&#10;&#10;Description automatically generated">
            <a:extLst>
              <a:ext uri="{FF2B5EF4-FFF2-40B4-BE49-F238E27FC236}">
                <a16:creationId xmlns:a16="http://schemas.microsoft.com/office/drawing/2014/main" id="{129FB896-2BC0-B6E4-A636-43E28B2FBB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r="1" b="1"/>
          <a:stretch/>
        </p:blipFill>
        <p:spPr>
          <a:xfrm>
            <a:off x="4651002" y="2920722"/>
            <a:ext cx="3922776" cy="3735926"/>
          </a:xfrm>
          <a:prstGeom prst="rect">
            <a:avLst/>
          </a:prstGeom>
        </p:spPr>
      </p:pic>
      <p:pic>
        <p:nvPicPr>
          <p:cNvPr id="7" name="Picture 6" descr="A pie chart of a computer&#10;&#10;Description automatically generated">
            <a:extLst>
              <a:ext uri="{FF2B5EF4-FFF2-40B4-BE49-F238E27FC236}">
                <a16:creationId xmlns:a16="http://schemas.microsoft.com/office/drawing/2014/main" id="{27271ADF-CDF5-A83E-8E02-70772D538B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-1" b="-1"/>
          <a:stretch/>
        </p:blipFill>
        <p:spPr>
          <a:xfrm>
            <a:off x="8290932" y="2560123"/>
            <a:ext cx="3901068" cy="374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5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B4626081-AED2-0A16-E11A-351C1BE59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3" r="27688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61272-BD79-D1C0-FAA7-70795D0D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Artificial Neural Network  (ANN)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A0CB8-BF9F-CBD7-C289-6AF84D1F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1000"/>
              <a:t>Sequential API</a:t>
            </a:r>
          </a:p>
          <a:p>
            <a:pPr lvl="1"/>
            <a:r>
              <a:rPr lang="en-US" sz="1000"/>
              <a:t>Input Layer 51 Neurons</a:t>
            </a:r>
          </a:p>
          <a:p>
            <a:pPr lvl="1"/>
            <a:r>
              <a:rPr lang="en-US" sz="1000"/>
              <a:t>Hidden layer #1: 64 neurons, axon: tanh, Initializer: Glorot Uniform</a:t>
            </a:r>
          </a:p>
          <a:p>
            <a:pPr lvl="1"/>
            <a:r>
              <a:rPr lang="en-US" sz="1000"/>
              <a:t>Hidden layer #2: 16 neurons, axon: relu, Initializer: He Normal</a:t>
            </a:r>
          </a:p>
          <a:p>
            <a:pPr lvl="1"/>
            <a:r>
              <a:rPr lang="en-US" sz="1000"/>
              <a:t>Output : axon: sigmoid, Initializer: Glorot Normal</a:t>
            </a:r>
          </a:p>
          <a:p>
            <a:pPr lvl="1"/>
            <a:r>
              <a:rPr lang="en-US" sz="1000"/>
              <a:t>Compiler: Cross Entropy, optimizer: nadam</a:t>
            </a:r>
          </a:p>
          <a:p>
            <a:pPr lvl="1"/>
            <a:r>
              <a:rPr lang="en-US" sz="1000"/>
              <a:t>Epoch: 150</a:t>
            </a:r>
          </a:p>
          <a:p>
            <a:r>
              <a:rPr lang="en-US" sz="1000"/>
              <a:t>Sequential API</a:t>
            </a:r>
          </a:p>
          <a:p>
            <a:pPr lvl="1"/>
            <a:r>
              <a:rPr lang="en-US" sz="1000"/>
              <a:t>51 Neurons</a:t>
            </a:r>
          </a:p>
          <a:p>
            <a:pPr lvl="1"/>
            <a:r>
              <a:rPr lang="en-US" sz="1000"/>
              <a:t>Hidden layer #1: 64 neurons, axon: tanh, Initializer: Glorot Uniform</a:t>
            </a:r>
          </a:p>
          <a:p>
            <a:pPr lvl="1"/>
            <a:r>
              <a:rPr lang="en-US" sz="1000"/>
              <a:t>Hidden layer #2: 16 neurons, axon: relu, Initializer: He Normal</a:t>
            </a:r>
          </a:p>
          <a:p>
            <a:pPr lvl="1"/>
            <a:r>
              <a:rPr lang="en-US" sz="1000"/>
              <a:t>Concate: Input Layer and Hidden Layer #2</a:t>
            </a:r>
          </a:p>
          <a:p>
            <a:pPr lvl="1"/>
            <a:r>
              <a:rPr lang="en-US" sz="1000"/>
              <a:t>Output : axon: sigmoid, Initializer: Glorot Normal</a:t>
            </a:r>
          </a:p>
          <a:p>
            <a:pPr lvl="1"/>
            <a:r>
              <a:rPr lang="en-US" sz="1000"/>
              <a:t>Compiler: Cross Entropy, optimizer: nadam</a:t>
            </a:r>
          </a:p>
          <a:p>
            <a:pPr lvl="1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57342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7E47B-4530-D969-182C-01C41948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Sequential API</a:t>
            </a: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1FD389-FCB5-B252-C2F9-96E6A8B7B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30962"/>
            <a:ext cx="5140661" cy="381694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043D64-E820-DD02-2694-9AAC5BFFD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42" y="2430965"/>
            <a:ext cx="5140656" cy="38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4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B1C6D-A9E3-74CC-9CD3-A9A6A592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Sequential 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40CBD1-300E-8F0D-38F5-227FF69866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21412" y="2718983"/>
          <a:ext cx="7152642" cy="29504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289040478"/>
                    </a:ext>
                  </a:extLst>
                </a:gridCol>
                <a:gridCol w="2300394">
                  <a:extLst>
                    <a:ext uri="{9D8B030D-6E8A-4147-A177-3AD203B41FA5}">
                      <a16:colId xmlns:a16="http://schemas.microsoft.com/office/drawing/2014/main" val="1110958138"/>
                    </a:ext>
                  </a:extLst>
                </a:gridCol>
                <a:gridCol w="1741594">
                  <a:extLst>
                    <a:ext uri="{9D8B030D-6E8A-4147-A177-3AD203B41FA5}">
                      <a16:colId xmlns:a16="http://schemas.microsoft.com/office/drawing/2014/main" val="1740106628"/>
                    </a:ext>
                  </a:extLst>
                </a:gridCol>
                <a:gridCol w="2300394">
                  <a:extLst>
                    <a:ext uri="{9D8B030D-6E8A-4147-A177-3AD203B41FA5}">
                      <a16:colId xmlns:a16="http://schemas.microsoft.com/office/drawing/2014/main" val="254108060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Precision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Recall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F1-Score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62026432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0.87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0.90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0.88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2853753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0.91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0.89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0.90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688079050"/>
                  </a:ext>
                </a:extLst>
              </a:tr>
              <a:tr h="737616">
                <a:tc gridSpan="3">
                  <a:txBody>
                    <a:bodyPr/>
                    <a:lstStyle/>
                    <a:p>
                      <a:pPr algn="ctr"/>
                      <a:r>
                        <a:rPr lang="en-US" sz="3300" b="1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67640" marR="167640" marT="83820" marB="8382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0.89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251977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43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FCE4-50F4-0E23-8258-4B53E650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Functional API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Content Placeholder 7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ADD31AB9-2F7B-A715-96E9-1F7105940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30962"/>
            <a:ext cx="5140661" cy="3816940"/>
          </a:xfrm>
          <a:prstGeom prst="rect">
            <a:avLst/>
          </a:prstGeom>
        </p:spPr>
      </p:pic>
      <p:pic>
        <p:nvPicPr>
          <p:cNvPr id="10" name="Picture 9" descr="A graph of loss and loss&#10;&#10;Description automatically generated">
            <a:extLst>
              <a:ext uri="{FF2B5EF4-FFF2-40B4-BE49-F238E27FC236}">
                <a16:creationId xmlns:a16="http://schemas.microsoft.com/office/drawing/2014/main" id="{CA04EA5C-4101-6DF8-8EEC-9EECDCBE4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42" y="2430965"/>
            <a:ext cx="5140656" cy="38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4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Churn Risk Score Prediction by Implementing Artificial Neural Network</vt:lpstr>
      <vt:lpstr>Introduction</vt:lpstr>
      <vt:lpstr>Exploratory Data Analysis</vt:lpstr>
      <vt:lpstr>PowerPoint Presentation</vt:lpstr>
      <vt:lpstr>Pie Charts</vt:lpstr>
      <vt:lpstr>Artificial Neural Network  (ANN)</vt:lpstr>
      <vt:lpstr>Sequential API</vt:lpstr>
      <vt:lpstr>Sequential API</vt:lpstr>
      <vt:lpstr>Functional API</vt:lpstr>
      <vt:lpstr>Functional API</vt:lpstr>
      <vt:lpstr>Model Improvement of ANN</vt:lpstr>
      <vt:lpstr>Sequential API (Improved)</vt:lpstr>
      <vt:lpstr>Sequential API (Improved)</vt:lpstr>
      <vt:lpstr>Functional API (Improved)</vt:lpstr>
      <vt:lpstr>Functional API (Improved)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Risk Score Prediction by Implementation of Artificial Neural Network</dc:title>
  <dc:creator>Arsyan Sugiri</dc:creator>
  <cp:lastModifiedBy>Arsyan Sugiri</cp:lastModifiedBy>
  <cp:revision>4</cp:revision>
  <dcterms:created xsi:type="dcterms:W3CDTF">2023-08-30T02:32:25Z</dcterms:created>
  <dcterms:modified xsi:type="dcterms:W3CDTF">2023-10-21T14:16:24Z</dcterms:modified>
</cp:coreProperties>
</file>