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75" r:id="rId5"/>
    <p:sldId id="258" r:id="rId6"/>
    <p:sldId id="273" r:id="rId7"/>
    <p:sldId id="261" r:id="rId8"/>
    <p:sldId id="260" r:id="rId9"/>
    <p:sldId id="262" r:id="rId10"/>
    <p:sldId id="263" r:id="rId11"/>
    <p:sldId id="264" r:id="rId12"/>
    <p:sldId id="266" r:id="rId13"/>
    <p:sldId id="265" r:id="rId14"/>
    <p:sldId id="267" r:id="rId15"/>
    <p:sldId id="268" r:id="rId16"/>
    <p:sldId id="271" r:id="rId17"/>
    <p:sldId id="274" r:id="rId18"/>
    <p:sldId id="272" r:id="rId1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DE3BCF8-B8C5-42F2-A256-232259B85082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3F0BE53-0338-4B56-A9A5-4061A6BAD373}">
      <dgm:prSet/>
      <dgm:spPr/>
      <dgm:t>
        <a:bodyPr/>
        <a:lstStyle/>
        <a:p>
          <a:r>
            <a:rPr lang="en-US"/>
            <a:t>Background</a:t>
          </a:r>
        </a:p>
      </dgm:t>
    </dgm:pt>
    <dgm:pt modelId="{7549D7E8-6038-4710-BA18-9B61395A231B}" type="parTrans" cxnId="{3B8D6CE1-B93D-4F2B-BFCE-4036B0802829}">
      <dgm:prSet/>
      <dgm:spPr/>
      <dgm:t>
        <a:bodyPr/>
        <a:lstStyle/>
        <a:p>
          <a:endParaRPr lang="en-US"/>
        </a:p>
      </dgm:t>
    </dgm:pt>
    <dgm:pt modelId="{6F349F0F-323F-4E7A-B1AF-D23944480B20}" type="sibTrans" cxnId="{3B8D6CE1-B93D-4F2B-BFCE-4036B0802829}">
      <dgm:prSet/>
      <dgm:spPr/>
      <dgm:t>
        <a:bodyPr/>
        <a:lstStyle/>
        <a:p>
          <a:endParaRPr lang="en-US"/>
        </a:p>
      </dgm:t>
    </dgm:pt>
    <dgm:pt modelId="{B660C504-5E19-4103-8B1B-8CC557944AA4}">
      <dgm:prSet/>
      <dgm:spPr/>
      <dgm:t>
        <a:bodyPr/>
        <a:lstStyle/>
        <a:p>
          <a:r>
            <a:rPr lang="en-US"/>
            <a:t>The Dataset</a:t>
          </a:r>
        </a:p>
      </dgm:t>
    </dgm:pt>
    <dgm:pt modelId="{9354A9C8-B78F-44B9-AAA2-FA4398473B62}" type="parTrans" cxnId="{D972BEAE-7F3F-4E21-AF05-57E0E505D66D}">
      <dgm:prSet/>
      <dgm:spPr/>
      <dgm:t>
        <a:bodyPr/>
        <a:lstStyle/>
        <a:p>
          <a:endParaRPr lang="en-US"/>
        </a:p>
      </dgm:t>
    </dgm:pt>
    <dgm:pt modelId="{A41B3F72-9093-4CEF-8A4C-B2011FCC9751}" type="sibTrans" cxnId="{D972BEAE-7F3F-4E21-AF05-57E0E505D66D}">
      <dgm:prSet/>
      <dgm:spPr/>
      <dgm:t>
        <a:bodyPr/>
        <a:lstStyle/>
        <a:p>
          <a:endParaRPr lang="en-US"/>
        </a:p>
      </dgm:t>
    </dgm:pt>
    <dgm:pt modelId="{06E0B177-93F3-4814-9379-C48BD1BCCF69}">
      <dgm:prSet/>
      <dgm:spPr/>
      <dgm:t>
        <a:bodyPr/>
        <a:lstStyle/>
        <a:p>
          <a:r>
            <a:rPr lang="en-US"/>
            <a:t>Objective</a:t>
          </a:r>
        </a:p>
      </dgm:t>
    </dgm:pt>
    <dgm:pt modelId="{6B316BEA-DE28-4785-82F8-823BF7636DB0}" type="parTrans" cxnId="{00D421C5-5627-4C53-8B67-F11C05B09A54}">
      <dgm:prSet/>
      <dgm:spPr/>
      <dgm:t>
        <a:bodyPr/>
        <a:lstStyle/>
        <a:p>
          <a:endParaRPr lang="en-US"/>
        </a:p>
      </dgm:t>
    </dgm:pt>
    <dgm:pt modelId="{10879809-0006-450E-B971-E21CD2AA7223}" type="sibTrans" cxnId="{00D421C5-5627-4C53-8B67-F11C05B09A54}">
      <dgm:prSet/>
      <dgm:spPr/>
      <dgm:t>
        <a:bodyPr/>
        <a:lstStyle/>
        <a:p>
          <a:endParaRPr lang="en-US"/>
        </a:p>
      </dgm:t>
    </dgm:pt>
    <dgm:pt modelId="{97683EDF-F8AC-4982-9F2A-7365CD0677EE}" type="pres">
      <dgm:prSet presAssocID="{BDE3BCF8-B8C5-42F2-A256-232259B85082}" presName="root" presStyleCnt="0">
        <dgm:presLayoutVars>
          <dgm:dir/>
          <dgm:resizeHandles val="exact"/>
        </dgm:presLayoutVars>
      </dgm:prSet>
      <dgm:spPr/>
    </dgm:pt>
    <dgm:pt modelId="{267B4F9F-27F1-4704-BB43-91A5BB2577D0}" type="pres">
      <dgm:prSet presAssocID="{D3F0BE53-0338-4B56-A9A5-4061A6BAD373}" presName="compNode" presStyleCnt="0"/>
      <dgm:spPr/>
    </dgm:pt>
    <dgm:pt modelId="{77046224-10F1-4909-846A-CA328DD14F23}" type="pres">
      <dgm:prSet presAssocID="{D3F0BE53-0338-4B56-A9A5-4061A6BAD37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ducation"/>
        </a:ext>
      </dgm:extLst>
    </dgm:pt>
    <dgm:pt modelId="{B1E7FF09-D913-40EB-8A61-27F4BFF61262}" type="pres">
      <dgm:prSet presAssocID="{D3F0BE53-0338-4B56-A9A5-4061A6BAD373}" presName="spaceRect" presStyleCnt="0"/>
      <dgm:spPr/>
    </dgm:pt>
    <dgm:pt modelId="{7AAFCBC9-2AC7-4D05-AB56-62456188E28A}" type="pres">
      <dgm:prSet presAssocID="{D3F0BE53-0338-4B56-A9A5-4061A6BAD373}" presName="textRect" presStyleLbl="revTx" presStyleIdx="0" presStyleCnt="3">
        <dgm:presLayoutVars>
          <dgm:chMax val="1"/>
          <dgm:chPref val="1"/>
        </dgm:presLayoutVars>
      </dgm:prSet>
      <dgm:spPr/>
    </dgm:pt>
    <dgm:pt modelId="{855606D3-F854-40CA-BA21-59A3CE18CC6C}" type="pres">
      <dgm:prSet presAssocID="{6F349F0F-323F-4E7A-B1AF-D23944480B20}" presName="sibTrans" presStyleCnt="0"/>
      <dgm:spPr/>
    </dgm:pt>
    <dgm:pt modelId="{0D8123FD-4D94-44AF-883F-9888DC910C96}" type="pres">
      <dgm:prSet presAssocID="{B660C504-5E19-4103-8B1B-8CC557944AA4}" presName="compNode" presStyleCnt="0"/>
      <dgm:spPr/>
    </dgm:pt>
    <dgm:pt modelId="{1C9CCFE2-9281-4EC0-A88B-43CD34F458B2}" type="pres">
      <dgm:prSet presAssocID="{B660C504-5E19-4103-8B1B-8CC557944AA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CF031982-7267-40D3-BA96-5570F8350021}" type="pres">
      <dgm:prSet presAssocID="{B660C504-5E19-4103-8B1B-8CC557944AA4}" presName="spaceRect" presStyleCnt="0"/>
      <dgm:spPr/>
    </dgm:pt>
    <dgm:pt modelId="{E4F03D22-A6A1-40D2-8468-370495594FC9}" type="pres">
      <dgm:prSet presAssocID="{B660C504-5E19-4103-8B1B-8CC557944AA4}" presName="textRect" presStyleLbl="revTx" presStyleIdx="1" presStyleCnt="3">
        <dgm:presLayoutVars>
          <dgm:chMax val="1"/>
          <dgm:chPref val="1"/>
        </dgm:presLayoutVars>
      </dgm:prSet>
      <dgm:spPr/>
    </dgm:pt>
    <dgm:pt modelId="{E122B5E8-44A4-4071-AE88-7760916AB334}" type="pres">
      <dgm:prSet presAssocID="{A41B3F72-9093-4CEF-8A4C-B2011FCC9751}" presName="sibTrans" presStyleCnt="0"/>
      <dgm:spPr/>
    </dgm:pt>
    <dgm:pt modelId="{CDF415F2-BCFB-4B9F-9794-9956512C564C}" type="pres">
      <dgm:prSet presAssocID="{06E0B177-93F3-4814-9379-C48BD1BCCF69}" presName="compNode" presStyleCnt="0"/>
      <dgm:spPr/>
    </dgm:pt>
    <dgm:pt modelId="{3C5D37E6-CA4B-49B7-9748-E33CB03527BE}" type="pres">
      <dgm:prSet presAssocID="{06E0B177-93F3-4814-9379-C48BD1BCCF6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agnostic"/>
        </a:ext>
      </dgm:extLst>
    </dgm:pt>
    <dgm:pt modelId="{52041B01-95E3-47A8-8B1A-E54087E45FB6}" type="pres">
      <dgm:prSet presAssocID="{06E0B177-93F3-4814-9379-C48BD1BCCF69}" presName="spaceRect" presStyleCnt="0"/>
      <dgm:spPr/>
    </dgm:pt>
    <dgm:pt modelId="{88A517E3-0835-45C5-879C-F6B464ACB496}" type="pres">
      <dgm:prSet presAssocID="{06E0B177-93F3-4814-9379-C48BD1BCCF69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7B359B09-F11B-4941-8AAB-A20501005412}" type="presOf" srcId="{BDE3BCF8-B8C5-42F2-A256-232259B85082}" destId="{97683EDF-F8AC-4982-9F2A-7365CD0677EE}" srcOrd="0" destOrd="0" presId="urn:microsoft.com/office/officeart/2018/2/layout/IconLabelList"/>
    <dgm:cxn modelId="{D972BEAE-7F3F-4E21-AF05-57E0E505D66D}" srcId="{BDE3BCF8-B8C5-42F2-A256-232259B85082}" destId="{B660C504-5E19-4103-8B1B-8CC557944AA4}" srcOrd="1" destOrd="0" parTransId="{9354A9C8-B78F-44B9-AAA2-FA4398473B62}" sibTransId="{A41B3F72-9093-4CEF-8A4C-B2011FCC9751}"/>
    <dgm:cxn modelId="{3479A4C2-BBFC-46C6-BB7A-A6750AAF15C6}" type="presOf" srcId="{B660C504-5E19-4103-8B1B-8CC557944AA4}" destId="{E4F03D22-A6A1-40D2-8468-370495594FC9}" srcOrd="0" destOrd="0" presId="urn:microsoft.com/office/officeart/2018/2/layout/IconLabelList"/>
    <dgm:cxn modelId="{00D421C5-5627-4C53-8B67-F11C05B09A54}" srcId="{BDE3BCF8-B8C5-42F2-A256-232259B85082}" destId="{06E0B177-93F3-4814-9379-C48BD1BCCF69}" srcOrd="2" destOrd="0" parTransId="{6B316BEA-DE28-4785-82F8-823BF7636DB0}" sibTransId="{10879809-0006-450E-B971-E21CD2AA7223}"/>
    <dgm:cxn modelId="{3B8D6CE1-B93D-4F2B-BFCE-4036B0802829}" srcId="{BDE3BCF8-B8C5-42F2-A256-232259B85082}" destId="{D3F0BE53-0338-4B56-A9A5-4061A6BAD373}" srcOrd="0" destOrd="0" parTransId="{7549D7E8-6038-4710-BA18-9B61395A231B}" sibTransId="{6F349F0F-323F-4E7A-B1AF-D23944480B20}"/>
    <dgm:cxn modelId="{531ED7F6-BEBB-4B2B-8BD3-A2688AB885E5}" type="presOf" srcId="{06E0B177-93F3-4814-9379-C48BD1BCCF69}" destId="{88A517E3-0835-45C5-879C-F6B464ACB496}" srcOrd="0" destOrd="0" presId="urn:microsoft.com/office/officeart/2018/2/layout/IconLabelList"/>
    <dgm:cxn modelId="{D4A646FB-0F00-4A1A-951A-714A00EFDCB2}" type="presOf" srcId="{D3F0BE53-0338-4B56-A9A5-4061A6BAD373}" destId="{7AAFCBC9-2AC7-4D05-AB56-62456188E28A}" srcOrd="0" destOrd="0" presId="urn:microsoft.com/office/officeart/2018/2/layout/IconLabelList"/>
    <dgm:cxn modelId="{4469E3A7-A8F3-4F67-B6B4-DF0F984D0B00}" type="presParOf" srcId="{97683EDF-F8AC-4982-9F2A-7365CD0677EE}" destId="{267B4F9F-27F1-4704-BB43-91A5BB2577D0}" srcOrd="0" destOrd="0" presId="urn:microsoft.com/office/officeart/2018/2/layout/IconLabelList"/>
    <dgm:cxn modelId="{97B7DE53-BD06-45BA-B785-61ECD920EB6F}" type="presParOf" srcId="{267B4F9F-27F1-4704-BB43-91A5BB2577D0}" destId="{77046224-10F1-4909-846A-CA328DD14F23}" srcOrd="0" destOrd="0" presId="urn:microsoft.com/office/officeart/2018/2/layout/IconLabelList"/>
    <dgm:cxn modelId="{F621BDB6-7939-4E5B-AD11-533E0F8EB801}" type="presParOf" srcId="{267B4F9F-27F1-4704-BB43-91A5BB2577D0}" destId="{B1E7FF09-D913-40EB-8A61-27F4BFF61262}" srcOrd="1" destOrd="0" presId="urn:microsoft.com/office/officeart/2018/2/layout/IconLabelList"/>
    <dgm:cxn modelId="{8E7CD396-DB55-4600-8A2B-50DF50BB40EB}" type="presParOf" srcId="{267B4F9F-27F1-4704-BB43-91A5BB2577D0}" destId="{7AAFCBC9-2AC7-4D05-AB56-62456188E28A}" srcOrd="2" destOrd="0" presId="urn:microsoft.com/office/officeart/2018/2/layout/IconLabelList"/>
    <dgm:cxn modelId="{B004CB55-2D3D-4BA0-AD70-7965BA7F87B0}" type="presParOf" srcId="{97683EDF-F8AC-4982-9F2A-7365CD0677EE}" destId="{855606D3-F854-40CA-BA21-59A3CE18CC6C}" srcOrd="1" destOrd="0" presId="urn:microsoft.com/office/officeart/2018/2/layout/IconLabelList"/>
    <dgm:cxn modelId="{1E4056E2-28DB-4F93-96BA-D4CE10264363}" type="presParOf" srcId="{97683EDF-F8AC-4982-9F2A-7365CD0677EE}" destId="{0D8123FD-4D94-44AF-883F-9888DC910C96}" srcOrd="2" destOrd="0" presId="urn:microsoft.com/office/officeart/2018/2/layout/IconLabelList"/>
    <dgm:cxn modelId="{AFE4F745-36BD-4B64-B7A2-6B1764CCB9BD}" type="presParOf" srcId="{0D8123FD-4D94-44AF-883F-9888DC910C96}" destId="{1C9CCFE2-9281-4EC0-A88B-43CD34F458B2}" srcOrd="0" destOrd="0" presId="urn:microsoft.com/office/officeart/2018/2/layout/IconLabelList"/>
    <dgm:cxn modelId="{5CBC1BE6-32CB-4104-8889-883D53AF815E}" type="presParOf" srcId="{0D8123FD-4D94-44AF-883F-9888DC910C96}" destId="{CF031982-7267-40D3-BA96-5570F8350021}" srcOrd="1" destOrd="0" presId="urn:microsoft.com/office/officeart/2018/2/layout/IconLabelList"/>
    <dgm:cxn modelId="{59AB1D84-87CF-43E2-8775-CE43254E8B07}" type="presParOf" srcId="{0D8123FD-4D94-44AF-883F-9888DC910C96}" destId="{E4F03D22-A6A1-40D2-8468-370495594FC9}" srcOrd="2" destOrd="0" presId="urn:microsoft.com/office/officeart/2018/2/layout/IconLabelList"/>
    <dgm:cxn modelId="{1AE66AB9-7272-4012-A9AE-1EFBC3995607}" type="presParOf" srcId="{97683EDF-F8AC-4982-9F2A-7365CD0677EE}" destId="{E122B5E8-44A4-4071-AE88-7760916AB334}" srcOrd="3" destOrd="0" presId="urn:microsoft.com/office/officeart/2018/2/layout/IconLabelList"/>
    <dgm:cxn modelId="{30ABFD3F-7D47-49DE-A6C1-24F269146759}" type="presParOf" srcId="{97683EDF-F8AC-4982-9F2A-7365CD0677EE}" destId="{CDF415F2-BCFB-4B9F-9794-9956512C564C}" srcOrd="4" destOrd="0" presId="urn:microsoft.com/office/officeart/2018/2/layout/IconLabelList"/>
    <dgm:cxn modelId="{2733A4B2-EA88-4FE1-8FF5-628366660D22}" type="presParOf" srcId="{CDF415F2-BCFB-4B9F-9794-9956512C564C}" destId="{3C5D37E6-CA4B-49B7-9748-E33CB03527BE}" srcOrd="0" destOrd="0" presId="urn:microsoft.com/office/officeart/2018/2/layout/IconLabelList"/>
    <dgm:cxn modelId="{22A95D92-4C8A-4AFF-B8A9-16A6050FADAD}" type="presParOf" srcId="{CDF415F2-BCFB-4B9F-9794-9956512C564C}" destId="{52041B01-95E3-47A8-8B1A-E54087E45FB6}" srcOrd="1" destOrd="0" presId="urn:microsoft.com/office/officeart/2018/2/layout/IconLabelList"/>
    <dgm:cxn modelId="{DB1A7B5E-6FA1-4515-938B-7CBA193CAD6F}" type="presParOf" srcId="{CDF415F2-BCFB-4B9F-9794-9956512C564C}" destId="{88A517E3-0835-45C5-879C-F6B464ACB496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046224-10F1-4909-846A-CA328DD14F23}">
      <dsp:nvSpPr>
        <dsp:cNvPr id="0" name=""/>
        <dsp:cNvSpPr/>
      </dsp:nvSpPr>
      <dsp:spPr>
        <a:xfrm>
          <a:off x="493359" y="968876"/>
          <a:ext cx="806044" cy="80604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AFCBC9-2AC7-4D05-AB56-62456188E28A}">
      <dsp:nvSpPr>
        <dsp:cNvPr id="0" name=""/>
        <dsp:cNvSpPr/>
      </dsp:nvSpPr>
      <dsp:spPr>
        <a:xfrm>
          <a:off x="776" y="2043673"/>
          <a:ext cx="1791210" cy="716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Background</a:t>
          </a:r>
        </a:p>
      </dsp:txBody>
      <dsp:txXfrm>
        <a:off x="776" y="2043673"/>
        <a:ext cx="1791210" cy="716484"/>
      </dsp:txXfrm>
    </dsp:sp>
    <dsp:sp modelId="{1C9CCFE2-9281-4EC0-A88B-43CD34F458B2}">
      <dsp:nvSpPr>
        <dsp:cNvPr id="0" name=""/>
        <dsp:cNvSpPr/>
      </dsp:nvSpPr>
      <dsp:spPr>
        <a:xfrm>
          <a:off x="2598032" y="968876"/>
          <a:ext cx="806044" cy="80604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F03D22-A6A1-40D2-8468-370495594FC9}">
      <dsp:nvSpPr>
        <dsp:cNvPr id="0" name=""/>
        <dsp:cNvSpPr/>
      </dsp:nvSpPr>
      <dsp:spPr>
        <a:xfrm>
          <a:off x="2105449" y="2043673"/>
          <a:ext cx="1791210" cy="716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The Dataset</a:t>
          </a:r>
        </a:p>
      </dsp:txBody>
      <dsp:txXfrm>
        <a:off x="2105449" y="2043673"/>
        <a:ext cx="1791210" cy="716484"/>
      </dsp:txXfrm>
    </dsp:sp>
    <dsp:sp modelId="{3C5D37E6-CA4B-49B7-9748-E33CB03527BE}">
      <dsp:nvSpPr>
        <dsp:cNvPr id="0" name=""/>
        <dsp:cNvSpPr/>
      </dsp:nvSpPr>
      <dsp:spPr>
        <a:xfrm>
          <a:off x="4702705" y="968876"/>
          <a:ext cx="806044" cy="80604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A517E3-0835-45C5-879C-F6B464ACB496}">
      <dsp:nvSpPr>
        <dsp:cNvPr id="0" name=""/>
        <dsp:cNvSpPr/>
      </dsp:nvSpPr>
      <dsp:spPr>
        <a:xfrm>
          <a:off x="4210122" y="2043673"/>
          <a:ext cx="1791210" cy="716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Objective</a:t>
          </a:r>
        </a:p>
      </dsp:txBody>
      <dsp:txXfrm>
        <a:off x="4210122" y="2043673"/>
        <a:ext cx="1791210" cy="7164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124F8-5C3D-E61B-3ED0-5F6FACB108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AA0D34-8E6B-76CF-2FFC-6764FEE1AB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3D1D9C-FA7D-F5E6-0046-F3A660DFC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6C67E-288B-4067-ABD9-E68528692CF4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B3CBFF-17B8-2BCB-8F49-73F43260B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31D7E8-1531-A87F-52DA-934F03217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49303-5DFE-420A-AD78-6C2AD2435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567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0F49A-AEED-665D-5D93-852167AB9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3548CC-9267-CC61-E344-F1DF35B7E4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370F3D-9C51-FCB3-FFE2-88B13257E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6C67E-288B-4067-ABD9-E68528692CF4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26820C-E5F0-B65C-E358-2CE9728BE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D486B3-A7EC-64D8-D9EB-52DD00601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49303-5DFE-420A-AD78-6C2AD2435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45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315C58-08DB-375C-301C-E681B0163A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468667-01B5-8629-EA24-CAE450028C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424D51-D34B-7A47-4CFC-C49626AD1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6C67E-288B-4067-ABD9-E68528692CF4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CDE62-ACD4-F96C-5D22-AC650324D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14332A-6C08-20E9-B7D9-5BEF7B335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49303-5DFE-420A-AD78-6C2AD2435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311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AF73A-BC23-3DBF-C784-5318C1392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6B5584-881B-BBB8-CC05-18B9270EC6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8BA573-09B5-6059-2853-F5220B8CD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6C67E-288B-4067-ABD9-E68528692CF4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132174-83DE-CA36-B9F1-1EF760296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03C43F-3CF9-C74D-F944-FD9934885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49303-5DFE-420A-AD78-6C2AD2435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952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2F9A9-B749-318A-41EB-552A58E26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8B5185-8941-046D-6C47-F1CD05EFC3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EBCAF5-B74F-DF2E-1148-3901A27DD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6C67E-288B-4067-ABD9-E68528692CF4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C9FBA9-8913-5BD5-099F-4690EFBE5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D41841-612A-2801-6F24-6D637E578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49303-5DFE-420A-AD78-6C2AD2435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147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4C8E6-419F-5256-8118-7D6ADEDE9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5B687-B8E8-7F53-C800-0296AD8DE3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0178E0-E82A-6158-6442-F7ACDDF249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7124BC-0C26-AF97-19CC-45003FF5E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6C67E-288B-4067-ABD9-E68528692CF4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A3C5CF-CFC4-325A-2743-9105B6872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A49ECB-F7C1-A607-1E17-FBA3BB16D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49303-5DFE-420A-AD78-6C2AD2435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520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CDC1C-DADF-E9FA-6593-8983B5B36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0D4E9A-F737-1EF9-A1AF-D62014E850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0902AB-1717-7E09-B420-F4454DCA6F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354DEA-409E-972F-2F43-C564D3F1C3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03A655-DE79-EB56-AC67-1FD9C2F028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DDACB5-2511-FC32-F8D2-188C72510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6C67E-288B-4067-ABD9-E68528692CF4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D283BE-854B-2E9C-A8AD-DA8167B7A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1F3395-75BC-1DEF-0B0E-F898A8029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49303-5DFE-420A-AD78-6C2AD2435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271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E5CD8-202C-026B-60EE-7E3C131FC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8A098F-D1D1-16A7-31C7-EF90EA16E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6C67E-288B-4067-ABD9-E68528692CF4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E481EF-6E8B-AE71-24E1-7F1E0803A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D4C29-3AEB-98A3-D50D-F24521F08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49303-5DFE-420A-AD78-6C2AD2435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763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69FCF5-DD87-BB8E-68D9-78C0267FB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6C67E-288B-4067-ABD9-E68528692CF4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91E8D7-E772-DA2B-AE61-0CA28D708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3EDD51-08F3-45B5-DB94-1A0BEA9D3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49303-5DFE-420A-AD78-6C2AD2435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537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28D22-0E1C-453B-8402-0F049419B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EA4F4E-45C1-B286-9932-31CEBC75A7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7E9731-B4E2-A949-50D7-581DADA120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A08CA4-7D5D-FDBC-BA7D-37089CC3F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6C67E-288B-4067-ABD9-E68528692CF4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F4AD08-2EC7-B6A1-78B3-7C9C0A56E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118CDE-2421-8125-36C7-4BB773938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49303-5DFE-420A-AD78-6C2AD2435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667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CA682-B2AE-CE74-2A04-D8623D16A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E29C7D-B125-7D24-80F4-A06D66CF8D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BEC728-5B5F-956F-1299-D3BB413798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D614D5-672C-7944-32C8-DA3AFE9D7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6C67E-288B-4067-ABD9-E68528692CF4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982E0A-BF79-578D-1B41-01D1D89FD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AF6CA5-C3A6-6F67-4F7D-3FA590318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49303-5DFE-420A-AD78-6C2AD2435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228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41F8BA-6427-39A8-3842-3044357BF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40BCDB-9666-A2B4-61BD-51B6581112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AD628E-78A3-4FA0-217F-64A79C13AF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F6C67E-288B-4067-ABD9-E68528692CF4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A5A7AB-A15A-9B5B-E8B7-60DC40E592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37E2C-A87E-88CB-01C2-6FA8E674F8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749303-5DFE-420A-AD78-6C2AD2435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128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8244C54E-F3AB-6CDF-98BF-A0D7A5FACE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1"/>
          <a:stretch/>
        </p:blipFill>
        <p:spPr>
          <a:xfrm>
            <a:off x="20" y="-11728"/>
            <a:ext cx="12191980" cy="6869728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53306540-870A-7346-8CFF-A1B08DE50C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851563" y="-1474817"/>
            <a:ext cx="4488873" cy="121920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8739">
                <a:srgbClr val="000000">
                  <a:alpha val="61000"/>
                </a:srgbClr>
              </a:gs>
              <a:gs pos="72000">
                <a:srgbClr val="000000">
                  <a:alpha val="43000"/>
                </a:srgb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032D5C-8292-B740-CE70-F42BF0A147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6111" y="3735248"/>
            <a:ext cx="8708241" cy="1914043"/>
          </a:xfrm>
        </p:spPr>
        <p:txBody>
          <a:bodyPr>
            <a:normAutofit/>
          </a:bodyPr>
          <a:lstStyle/>
          <a:p>
            <a:pPr algn="l"/>
            <a:r>
              <a:rPr lang="en-US" sz="3600">
                <a:solidFill>
                  <a:srgbClr val="FFFFFF"/>
                </a:solidFill>
              </a:rPr>
              <a:t>Term Deposit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E2E266-33D4-82A7-B8A3-4C371690D3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6111" y="5656912"/>
            <a:ext cx="8708241" cy="775635"/>
          </a:xfrm>
        </p:spPr>
        <p:txBody>
          <a:bodyPr>
            <a:normAutofit/>
          </a:bodyPr>
          <a:lstStyle/>
          <a:p>
            <a:pPr algn="l"/>
            <a:r>
              <a:rPr lang="en-US" sz="1400">
                <a:solidFill>
                  <a:srgbClr val="FFFFFF"/>
                </a:solidFill>
              </a:rPr>
              <a:t>Abi Sugiri</a:t>
            </a:r>
          </a:p>
          <a:p>
            <a:pPr algn="l"/>
            <a:r>
              <a:rPr lang="en-US" sz="1400">
                <a:solidFill>
                  <a:srgbClr val="FFFFFF"/>
                </a:solidFill>
              </a:rPr>
              <a:t>FTDS RMT 021</a:t>
            </a:r>
          </a:p>
        </p:txBody>
      </p:sp>
    </p:spTree>
    <p:extLst>
      <p:ext uri="{BB962C8B-B14F-4D97-AF65-F5344CB8AC3E}">
        <p14:creationId xmlns:p14="http://schemas.microsoft.com/office/powerpoint/2010/main" val="3207294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C4E351-C4D0-4D23-BEA8-3136F7E47D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D95578-3010-40A8-9EE1-D6D43C2330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2A4E3E5-F2E4-4F3C-85FD-5523DEF573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EE05FDD-CC3B-45C8-9CE2-0C93D863E4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accent4">
                <a:lumMod val="75000"/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D16CFDC4-DE7D-4153-89C5-6088189947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2279650" y="-7"/>
            <a:ext cx="9909174" cy="6857997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B03D47-9AD8-B54B-7936-FEB9DABFC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2737" y="1001484"/>
            <a:ext cx="6483351" cy="843191"/>
          </a:xfrm>
        </p:spPr>
        <p:txBody>
          <a:bodyPr anchor="t">
            <a:normAutofit/>
          </a:bodyPr>
          <a:lstStyle/>
          <a:p>
            <a:r>
              <a:rPr lang="en-US" sz="2200"/>
              <a:t>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ECC63-8D0E-8A17-9F91-BA0B525DF6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5913" y="2300513"/>
            <a:ext cx="6480175" cy="3526973"/>
          </a:xfrm>
        </p:spPr>
        <p:txBody>
          <a:bodyPr anchor="t">
            <a:normAutofit/>
          </a:bodyPr>
          <a:lstStyle/>
          <a:p>
            <a:r>
              <a:rPr lang="en-US" sz="2000">
                <a:solidFill>
                  <a:schemeClr val="tx1">
                    <a:alpha val="60000"/>
                  </a:schemeClr>
                </a:solidFill>
              </a:rPr>
              <a:t>Feature Selection</a:t>
            </a:r>
          </a:p>
          <a:p>
            <a:r>
              <a:rPr lang="en-US" sz="2000">
                <a:solidFill>
                  <a:schemeClr val="tx1">
                    <a:alpha val="60000"/>
                  </a:schemeClr>
                </a:solidFill>
              </a:rPr>
              <a:t>Splitting Data into X and y</a:t>
            </a:r>
          </a:p>
          <a:p>
            <a:r>
              <a:rPr lang="en-US" sz="2000">
                <a:solidFill>
                  <a:schemeClr val="tx1">
                    <a:alpha val="60000"/>
                  </a:schemeClr>
                </a:solidFill>
              </a:rPr>
              <a:t>Oversampling</a:t>
            </a:r>
          </a:p>
          <a:p>
            <a:r>
              <a:rPr lang="en-US" sz="2000">
                <a:solidFill>
                  <a:schemeClr val="tx1">
                    <a:alpha val="60000"/>
                  </a:schemeClr>
                </a:solidFill>
              </a:rPr>
              <a:t>Splitting dataset into numerical and categorical</a:t>
            </a:r>
          </a:p>
          <a:p>
            <a:r>
              <a:rPr lang="en-US" sz="2000">
                <a:solidFill>
                  <a:schemeClr val="tx1">
                    <a:alpha val="60000"/>
                  </a:schemeClr>
                </a:solidFill>
              </a:rPr>
              <a:t>Feature Scaling</a:t>
            </a:r>
          </a:p>
          <a:p>
            <a:r>
              <a:rPr lang="en-US" sz="2000">
                <a:solidFill>
                  <a:schemeClr val="tx1">
                    <a:alpha val="60000"/>
                  </a:schemeClr>
                </a:solidFill>
              </a:rPr>
              <a:t>Feature Encoding</a:t>
            </a:r>
          </a:p>
          <a:p>
            <a:endParaRPr lang="en-US" sz="200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65840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ABC4E351-C4D0-4D23-BEA8-3136F7E47D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9">
            <a:extLst>
              <a:ext uri="{FF2B5EF4-FFF2-40B4-BE49-F238E27FC236}">
                <a16:creationId xmlns:a16="http://schemas.microsoft.com/office/drawing/2014/main" id="{B2D95578-3010-40A8-9EE1-D6D43C2330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8" name="Rectangle 10">
              <a:extLst>
                <a:ext uri="{FF2B5EF4-FFF2-40B4-BE49-F238E27FC236}">
                  <a16:creationId xmlns:a16="http://schemas.microsoft.com/office/drawing/2014/main" id="{32A4E3E5-F2E4-4F3C-85FD-5523DEF573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1">
              <a:extLst>
                <a:ext uri="{FF2B5EF4-FFF2-40B4-BE49-F238E27FC236}">
                  <a16:creationId xmlns:a16="http://schemas.microsoft.com/office/drawing/2014/main" id="{0EE05FDD-CC3B-45C8-9CE2-0C93D863E4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accent4">
                <a:lumMod val="75000"/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0" name="Rectangle 13">
            <a:extLst>
              <a:ext uri="{FF2B5EF4-FFF2-40B4-BE49-F238E27FC236}">
                <a16:creationId xmlns:a16="http://schemas.microsoft.com/office/drawing/2014/main" id="{D16CFDC4-DE7D-4153-89C5-6088189947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2279650" y="-7"/>
            <a:ext cx="9909174" cy="6857997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98AF02-DFA6-90C5-23CD-CF72DCE58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2737" y="1001484"/>
            <a:ext cx="6483351" cy="843191"/>
          </a:xfrm>
        </p:spPr>
        <p:txBody>
          <a:bodyPr anchor="t">
            <a:normAutofit/>
          </a:bodyPr>
          <a:lstStyle/>
          <a:p>
            <a:r>
              <a:rPr lang="en-US" sz="2200"/>
              <a:t>Defining &amp; Training the Model: Sequential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5664A4-485A-D7F5-F594-8E32A7B742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5913" y="2300513"/>
            <a:ext cx="6480175" cy="3526973"/>
          </a:xfrm>
        </p:spPr>
        <p:txBody>
          <a:bodyPr anchor="t">
            <a:normAutofit/>
          </a:bodyPr>
          <a:lstStyle/>
          <a:p>
            <a:r>
              <a:rPr lang="en-US" sz="2000">
                <a:solidFill>
                  <a:schemeClr val="tx1">
                    <a:alpha val="60000"/>
                  </a:schemeClr>
                </a:solidFill>
              </a:rPr>
              <a:t>3 hidden layers with HeNormal as initializer:</a:t>
            </a:r>
          </a:p>
          <a:p>
            <a:pPr lvl="1"/>
            <a:r>
              <a:rPr lang="en-US" sz="2000">
                <a:solidFill>
                  <a:schemeClr val="tx1">
                    <a:alpha val="60000"/>
                  </a:schemeClr>
                </a:solidFill>
              </a:rPr>
              <a:t>64 Neurons, axon = “relu”</a:t>
            </a:r>
          </a:p>
          <a:p>
            <a:pPr lvl="1"/>
            <a:r>
              <a:rPr lang="en-US" sz="2000">
                <a:solidFill>
                  <a:schemeClr val="tx1">
                    <a:alpha val="60000"/>
                  </a:schemeClr>
                </a:solidFill>
              </a:rPr>
              <a:t>32 Neurons, axon = “relu”</a:t>
            </a:r>
          </a:p>
          <a:p>
            <a:pPr lvl="1"/>
            <a:r>
              <a:rPr lang="en-US" sz="2000">
                <a:solidFill>
                  <a:schemeClr val="tx1">
                    <a:alpha val="60000"/>
                  </a:schemeClr>
                </a:solidFill>
              </a:rPr>
              <a:t>16 Neurons, axon = “relu”</a:t>
            </a:r>
          </a:p>
          <a:p>
            <a:r>
              <a:rPr lang="en-US" sz="2000">
                <a:solidFill>
                  <a:schemeClr val="tx1">
                    <a:alpha val="60000"/>
                  </a:schemeClr>
                </a:solidFill>
              </a:rPr>
              <a:t>Output layer: GlorotNormal as initializer and sigmoid for axon</a:t>
            </a:r>
          </a:p>
          <a:p>
            <a:r>
              <a:rPr lang="en-US" sz="2000">
                <a:solidFill>
                  <a:schemeClr val="tx1">
                    <a:alpha val="60000"/>
                  </a:schemeClr>
                </a:solidFill>
              </a:rPr>
              <a:t>Adam as optimizer</a:t>
            </a:r>
          </a:p>
          <a:p>
            <a:r>
              <a:rPr lang="en-US" sz="2000">
                <a:solidFill>
                  <a:schemeClr val="tx1">
                    <a:alpha val="60000"/>
                  </a:schemeClr>
                </a:solidFill>
              </a:rPr>
              <a:t>100 epochs</a:t>
            </a:r>
          </a:p>
        </p:txBody>
      </p:sp>
    </p:spTree>
    <p:extLst>
      <p:ext uri="{BB962C8B-B14F-4D97-AF65-F5344CB8AC3E}">
        <p14:creationId xmlns:p14="http://schemas.microsoft.com/office/powerpoint/2010/main" val="13187106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8D41CF8-5232-42BC-8D05-AFEDE2153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1256"/>
            <a:ext cx="12192000" cy="6869256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ounded Rectangle 5">
            <a:extLst>
              <a:ext uri="{FF2B5EF4-FFF2-40B4-BE49-F238E27FC236}">
                <a16:creationId xmlns:a16="http://schemas.microsoft.com/office/drawing/2014/main" id="{49237091-E62C-4878-AA4C-0B9995ADB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28801"/>
            <a:ext cx="10515600" cy="436245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graph of a curve&#10;&#10;Description automatically generated with medium confidence">
            <a:extLst>
              <a:ext uri="{FF2B5EF4-FFF2-40B4-BE49-F238E27FC236}">
                <a16:creationId xmlns:a16="http://schemas.microsoft.com/office/drawing/2014/main" id="{3707CD33-2C5C-CD6D-4588-1BF94909E2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288" y="2211388"/>
            <a:ext cx="4862513" cy="3594100"/>
          </a:xfrm>
        </p:spPr>
      </p:pic>
      <p:pic>
        <p:nvPicPr>
          <p:cNvPr id="7" name="Picture 6" descr="A graph with orange lines&#10;&#10;Description automatically generated">
            <a:extLst>
              <a:ext uri="{FF2B5EF4-FFF2-40B4-BE49-F238E27FC236}">
                <a16:creationId xmlns:a16="http://schemas.microsoft.com/office/drawing/2014/main" id="{1F0EFD7F-B897-0E22-31B4-E391B7F6E0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6475" y="2211388"/>
            <a:ext cx="4945063" cy="35941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EA85595-96C1-1FF4-2E16-B8C71313A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Model Evaluation</a:t>
            </a:r>
          </a:p>
        </p:txBody>
      </p:sp>
    </p:spTree>
    <p:extLst>
      <p:ext uri="{BB962C8B-B14F-4D97-AF65-F5344CB8AC3E}">
        <p14:creationId xmlns:p14="http://schemas.microsoft.com/office/powerpoint/2010/main" val="40352989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5">
            <a:extLst>
              <a:ext uri="{FF2B5EF4-FFF2-40B4-BE49-F238E27FC236}">
                <a16:creationId xmlns:a16="http://schemas.microsoft.com/office/drawing/2014/main" id="{738F59A4-4431-460D-8E49-6E65C189A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17">
            <a:extLst>
              <a:ext uri="{FF2B5EF4-FFF2-40B4-BE49-F238E27FC236}">
                <a16:creationId xmlns:a16="http://schemas.microsoft.com/office/drawing/2014/main" id="{8A919B9C-5C01-47E4-B2F2-45F589208A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4" name="Rectangle 18">
              <a:extLst>
                <a:ext uri="{FF2B5EF4-FFF2-40B4-BE49-F238E27FC236}">
                  <a16:creationId xmlns:a16="http://schemas.microsoft.com/office/drawing/2014/main" id="{E85A82CE-D835-4542-BE8D-62A8F5A943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19">
              <a:extLst>
                <a:ext uri="{FF2B5EF4-FFF2-40B4-BE49-F238E27FC236}">
                  <a16:creationId xmlns:a16="http://schemas.microsoft.com/office/drawing/2014/main" id="{063D7EF0-3AC8-4029-B55D-EBDD733D3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accent4">
                <a:lumMod val="75000"/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C8661D1-79BD-5225-BF52-D58E1B00F4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9273368"/>
              </p:ext>
            </p:extLst>
          </p:nvPr>
        </p:nvGraphicFramePr>
        <p:xfrm>
          <a:off x="547688" y="2248010"/>
          <a:ext cx="11093451" cy="3928845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5350859">
                  <a:extLst>
                    <a:ext uri="{9D8B030D-6E8A-4147-A177-3AD203B41FA5}">
                      <a16:colId xmlns:a16="http://schemas.microsoft.com/office/drawing/2014/main" val="1571955235"/>
                    </a:ext>
                  </a:extLst>
                </a:gridCol>
                <a:gridCol w="5742592">
                  <a:extLst>
                    <a:ext uri="{9D8B030D-6E8A-4147-A177-3AD203B41FA5}">
                      <a16:colId xmlns:a16="http://schemas.microsoft.com/office/drawing/2014/main" val="3617563613"/>
                    </a:ext>
                  </a:extLst>
                </a:gridCol>
              </a:tblGrid>
              <a:tr h="1057026">
                <a:tc>
                  <a:txBody>
                    <a:bodyPr/>
                    <a:lstStyle/>
                    <a:p>
                      <a:r>
                        <a:rPr lang="en-US" sz="3200" b="0" cap="all" spc="150">
                          <a:solidFill>
                            <a:schemeClr val="lt1"/>
                          </a:solidFill>
                        </a:rPr>
                        <a:t>Dataset</a:t>
                      </a:r>
                    </a:p>
                  </a:txBody>
                  <a:tcPr marL="267493" marR="267493" marT="267493" marB="26749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</a:lnT>
                    <a:lnB w="12700" cmpd="sng">
                      <a:noFill/>
                      <a:prstDash val="solid"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cap="all" spc="150">
                          <a:solidFill>
                            <a:schemeClr val="lt1"/>
                          </a:solidFill>
                        </a:rPr>
                        <a:t>Accuracy</a:t>
                      </a:r>
                    </a:p>
                  </a:txBody>
                  <a:tcPr marL="267493" marR="267493" marT="267493" marB="26749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</a:lnT>
                    <a:lnB w="12700" cmpd="sng">
                      <a:noFill/>
                      <a:prstDash val="solid"/>
                    </a:lnB>
                    <a:solidFill>
                      <a:srgbClr val="5053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9315575"/>
                  </a:ext>
                </a:extLst>
              </a:tr>
              <a:tr h="957273">
                <a:tc>
                  <a:txBody>
                    <a:bodyPr/>
                    <a:lstStyle/>
                    <a:p>
                      <a:r>
                        <a:rPr lang="en-US" sz="2500" cap="none" spc="0">
                          <a:solidFill>
                            <a:schemeClr val="tx1"/>
                          </a:solidFill>
                        </a:rPr>
                        <a:t>Training Set</a:t>
                      </a:r>
                    </a:p>
                  </a:txBody>
                  <a:tcPr marL="267493" marR="267493" marT="267493" marB="26749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cap="none" spc="0">
                          <a:solidFill>
                            <a:schemeClr val="tx1"/>
                          </a:solidFill>
                        </a:rPr>
                        <a:t>0.89</a:t>
                      </a:r>
                    </a:p>
                  </a:txBody>
                  <a:tcPr marL="267493" marR="267493" marT="267493" marB="26749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264497"/>
                  </a:ext>
                </a:extLst>
              </a:tr>
              <a:tr h="957273">
                <a:tc>
                  <a:txBody>
                    <a:bodyPr/>
                    <a:lstStyle/>
                    <a:p>
                      <a:r>
                        <a:rPr lang="en-US" sz="2500" cap="none" spc="0">
                          <a:solidFill>
                            <a:schemeClr val="tx1"/>
                          </a:solidFill>
                        </a:rPr>
                        <a:t>Validation Set</a:t>
                      </a:r>
                    </a:p>
                  </a:txBody>
                  <a:tcPr marL="267493" marR="267493" marT="267493" marB="26749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cap="none" spc="0" dirty="0">
                          <a:solidFill>
                            <a:schemeClr val="tx1"/>
                          </a:solidFill>
                        </a:rPr>
                        <a:t>0.86</a:t>
                      </a:r>
                    </a:p>
                  </a:txBody>
                  <a:tcPr marL="267493" marR="267493" marT="267493" marB="26749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9098104"/>
                  </a:ext>
                </a:extLst>
              </a:tr>
              <a:tr h="957273">
                <a:tc>
                  <a:txBody>
                    <a:bodyPr/>
                    <a:lstStyle/>
                    <a:p>
                      <a:r>
                        <a:rPr lang="en-US" sz="2500" cap="none" spc="0">
                          <a:solidFill>
                            <a:schemeClr val="tx1"/>
                          </a:solidFill>
                        </a:rPr>
                        <a:t>Test Set</a:t>
                      </a:r>
                    </a:p>
                  </a:txBody>
                  <a:tcPr marL="267493" marR="267493" marT="267493" marB="26749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cap="none" spc="0" dirty="0">
                          <a:solidFill>
                            <a:schemeClr val="tx1"/>
                          </a:solidFill>
                        </a:rPr>
                        <a:t>0.85</a:t>
                      </a:r>
                    </a:p>
                  </a:txBody>
                  <a:tcPr marL="267493" marR="267493" marT="267493" marB="26749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19755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52593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22359E4-350C-4B4C-903D-CD1B2BA31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2A542E6-1924-4FE2-89D1-3CB19468C1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F353183-2147-472B-AD7D-4A085FF6A4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AAA42C8-A082-4DFD-A5F3-FC9EF825B1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accent4">
                <a:lumMod val="75000"/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CB5FC5A2-E1DC-4DFE-9837-1EA5E869A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0864" y="549275"/>
            <a:ext cx="11088686" cy="575792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0" dist="101600" dir="54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08BC86-0684-F697-4F72-705222FBB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614" y="1018800"/>
            <a:ext cx="2967680" cy="539750"/>
          </a:xfrm>
        </p:spPr>
        <p:txBody>
          <a:bodyPr anchor="t">
            <a:normAutofit/>
          </a:bodyPr>
          <a:lstStyle/>
          <a:p>
            <a:r>
              <a:rPr lang="en-US" sz="2200"/>
              <a:t>Model Improvement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22C6D-FEE0-D350-2DE4-D2E54E07C5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0614" y="2059200"/>
            <a:ext cx="2952750" cy="3835409"/>
          </a:xfrm>
        </p:spPr>
        <p:txBody>
          <a:bodyPr anchor="t">
            <a:normAutofit/>
          </a:bodyPr>
          <a:lstStyle/>
          <a:p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Tuning parameters:</a:t>
            </a:r>
          </a:p>
          <a:p>
            <a:pPr lvl="1"/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Adding 2 hidden layers</a:t>
            </a:r>
          </a:p>
          <a:p>
            <a:pPr lvl="2"/>
            <a:r>
              <a:rPr lang="en-US" sz="1600" dirty="0">
                <a:solidFill>
                  <a:schemeClr val="tx1">
                    <a:alpha val="60000"/>
                  </a:schemeClr>
                </a:solidFill>
              </a:rPr>
              <a:t>8 neurons</a:t>
            </a:r>
          </a:p>
          <a:p>
            <a:pPr lvl="2"/>
            <a:r>
              <a:rPr lang="en-US" sz="1600" dirty="0">
                <a:solidFill>
                  <a:schemeClr val="tx1">
                    <a:alpha val="60000"/>
                  </a:schemeClr>
                </a:solidFill>
              </a:rPr>
              <a:t>4 neurons</a:t>
            </a:r>
          </a:p>
          <a:p>
            <a:pPr lvl="1"/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Changed the optimizer to “</a:t>
            </a:r>
            <a:r>
              <a:rPr lang="en-US" sz="2000" dirty="0" err="1">
                <a:solidFill>
                  <a:schemeClr val="tx1">
                    <a:alpha val="60000"/>
                  </a:schemeClr>
                </a:solidFill>
              </a:rPr>
              <a:t>nadam</a:t>
            </a:r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”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2024ACE-D556-4A21-9B17-7CA3E82DA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19625" y="549273"/>
            <a:ext cx="7021250" cy="5757924"/>
            <a:chOff x="4656138" y="0"/>
            <a:chExt cx="6983409" cy="6308725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027A47B5-1D69-47DA-8BBA-FE75FCAA3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4656138" y="0"/>
              <a:ext cx="6982794" cy="63087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85068B72-E376-4FE8-9F05-44E7574343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4656138" y="0"/>
              <a:ext cx="6983409" cy="6308725"/>
            </a:xfrm>
            <a:prstGeom prst="rect">
              <a:avLst/>
            </a:prstGeom>
            <a:solidFill>
              <a:schemeClr val="accent4">
                <a:lumMod val="75000"/>
                <a:alpha val="7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E7DC2B55-5BFC-4180-9FE3-261FEF00BC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4656138" y="0"/>
              <a:ext cx="6983409" cy="6308725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pic>
        <p:nvPicPr>
          <p:cNvPr id="5" name="Picture 4" descr="Neuron system in 3D rendering">
            <a:extLst>
              <a:ext uri="{FF2B5EF4-FFF2-40B4-BE49-F238E27FC236}">
                <a16:creationId xmlns:a16="http://schemas.microsoft.com/office/drawing/2014/main" id="{2076A384-91DD-7CCD-6A5D-5FDA693A34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880" r="11830" b="-1"/>
          <a:stretch/>
        </p:blipFill>
        <p:spPr>
          <a:xfrm>
            <a:off x="5575423" y="549275"/>
            <a:ext cx="5123261" cy="5757246"/>
          </a:xfrm>
          <a:prstGeom prst="rect">
            <a:avLst/>
          </a:prstGeom>
          <a:effectLst>
            <a:outerShdw blurRad="508000" dist="101600" dir="5400000" algn="tl" rotWithShape="0">
              <a:prstClr val="black">
                <a:alpha val="1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091168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8D41CF8-5232-42BC-8D05-AFEDE2153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1256"/>
            <a:ext cx="12192000" cy="6869256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ounded Rectangle 5">
            <a:extLst>
              <a:ext uri="{FF2B5EF4-FFF2-40B4-BE49-F238E27FC236}">
                <a16:creationId xmlns:a16="http://schemas.microsoft.com/office/drawing/2014/main" id="{49237091-E62C-4878-AA4C-0B9995ADB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28801"/>
            <a:ext cx="10515600" cy="436245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graph of a curve&#10;&#10;Description automatically generated with medium confidence">
            <a:extLst>
              <a:ext uri="{FF2B5EF4-FFF2-40B4-BE49-F238E27FC236}">
                <a16:creationId xmlns:a16="http://schemas.microsoft.com/office/drawing/2014/main" id="{4141DD12-C4AE-DD9A-3398-4D7BE7CC50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288" y="2211388"/>
            <a:ext cx="4862513" cy="3594100"/>
          </a:xfrm>
        </p:spPr>
      </p:pic>
      <p:pic>
        <p:nvPicPr>
          <p:cNvPr id="7" name="Picture 6" descr="A graph of a line&#10;&#10;Description automatically generated with medium confidence">
            <a:extLst>
              <a:ext uri="{FF2B5EF4-FFF2-40B4-BE49-F238E27FC236}">
                <a16:creationId xmlns:a16="http://schemas.microsoft.com/office/drawing/2014/main" id="{67AA4C27-CC3F-25C6-12C3-F122FE1C5E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6475" y="2211388"/>
            <a:ext cx="4945063" cy="35941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F5DE6B9-7080-16B0-B410-3D828DAA5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Model Evaluation</a:t>
            </a:r>
          </a:p>
        </p:txBody>
      </p:sp>
    </p:spTree>
    <p:extLst>
      <p:ext uri="{BB962C8B-B14F-4D97-AF65-F5344CB8AC3E}">
        <p14:creationId xmlns:p14="http://schemas.microsoft.com/office/powerpoint/2010/main" val="2326433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EB6D6B1-52B8-45C8-9C83-B5042CDAB0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290B888-1DA2-4603-9690-BF863DCD1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19E1F81-615A-4E66-9C66-443AC72393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7E60507-4771-49E2-9E47-9D6881CF8C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accent4">
                <a:lumMod val="75000"/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C8661D1-79BD-5225-BF52-D58E1B00F4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1511849"/>
              </p:ext>
            </p:extLst>
          </p:nvPr>
        </p:nvGraphicFramePr>
        <p:xfrm>
          <a:off x="2798062" y="1699732"/>
          <a:ext cx="6595878" cy="4080840"/>
        </p:xfrm>
        <a:graphic>
          <a:graphicData uri="http://schemas.openxmlformats.org/drawingml/2006/table">
            <a:tbl>
              <a:tblPr firstRow="1" bandRow="1">
                <a:solidFill>
                  <a:schemeClr val="bg1"/>
                </a:solidFill>
                <a:tableStyleId>{5C22544A-7EE6-4342-B048-85BDC9FD1C3A}</a:tableStyleId>
              </a:tblPr>
              <a:tblGrid>
                <a:gridCol w="3728265">
                  <a:extLst>
                    <a:ext uri="{9D8B030D-6E8A-4147-A177-3AD203B41FA5}">
                      <a16:colId xmlns:a16="http://schemas.microsoft.com/office/drawing/2014/main" val="1571955235"/>
                    </a:ext>
                  </a:extLst>
                </a:gridCol>
                <a:gridCol w="2867613">
                  <a:extLst>
                    <a:ext uri="{9D8B030D-6E8A-4147-A177-3AD203B41FA5}">
                      <a16:colId xmlns:a16="http://schemas.microsoft.com/office/drawing/2014/main" val="3617563613"/>
                    </a:ext>
                  </a:extLst>
                </a:gridCol>
              </a:tblGrid>
              <a:tr h="1020210">
                <a:tc>
                  <a:txBody>
                    <a:bodyPr/>
                    <a:lstStyle/>
                    <a:p>
                      <a:r>
                        <a:rPr lang="en-US" sz="3300" b="0" cap="none" spc="0">
                          <a:solidFill>
                            <a:schemeClr val="bg1"/>
                          </a:solidFill>
                        </a:rPr>
                        <a:t>Dataset</a:t>
                      </a:r>
                    </a:p>
                  </a:txBody>
                  <a:tcPr marL="280198" marR="588456" marT="215537" marB="215537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300" b="0" cap="none" spc="0">
                          <a:solidFill>
                            <a:schemeClr val="bg1"/>
                          </a:solidFill>
                        </a:rPr>
                        <a:t>Accuracy</a:t>
                      </a:r>
                    </a:p>
                  </a:txBody>
                  <a:tcPr marL="280198" marR="588456" marT="215537" marB="215537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9315575"/>
                  </a:ext>
                </a:extLst>
              </a:tr>
              <a:tr h="1020210">
                <a:tc>
                  <a:txBody>
                    <a:bodyPr/>
                    <a:lstStyle/>
                    <a:p>
                      <a:r>
                        <a:rPr lang="en-US" sz="3300" cap="none" spc="0">
                          <a:solidFill>
                            <a:schemeClr val="tx1"/>
                          </a:solidFill>
                        </a:rPr>
                        <a:t>Training Set</a:t>
                      </a:r>
                    </a:p>
                  </a:txBody>
                  <a:tcPr marL="280198" marR="588456" marT="215537" marB="215537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300" cap="none" spc="0">
                          <a:solidFill>
                            <a:schemeClr val="tx1"/>
                          </a:solidFill>
                        </a:rPr>
                        <a:t>0.90</a:t>
                      </a:r>
                    </a:p>
                  </a:txBody>
                  <a:tcPr marL="280198" marR="588456" marT="215537" marB="215537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264497"/>
                  </a:ext>
                </a:extLst>
              </a:tr>
              <a:tr h="1020210">
                <a:tc>
                  <a:txBody>
                    <a:bodyPr/>
                    <a:lstStyle/>
                    <a:p>
                      <a:r>
                        <a:rPr lang="en-US" sz="3300" cap="none" spc="0">
                          <a:solidFill>
                            <a:schemeClr val="tx1"/>
                          </a:solidFill>
                        </a:rPr>
                        <a:t>Validation Set</a:t>
                      </a:r>
                    </a:p>
                  </a:txBody>
                  <a:tcPr marL="280198" marR="588456" marT="215537" marB="215537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300" cap="none" spc="0" dirty="0">
                          <a:solidFill>
                            <a:schemeClr val="tx1"/>
                          </a:solidFill>
                        </a:rPr>
                        <a:t>0.86</a:t>
                      </a:r>
                    </a:p>
                  </a:txBody>
                  <a:tcPr marL="280198" marR="588456" marT="215537" marB="215537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9098104"/>
                  </a:ext>
                </a:extLst>
              </a:tr>
              <a:tr h="1020210">
                <a:tc>
                  <a:txBody>
                    <a:bodyPr/>
                    <a:lstStyle/>
                    <a:p>
                      <a:r>
                        <a:rPr lang="en-US" sz="3300" cap="none" spc="0">
                          <a:solidFill>
                            <a:schemeClr val="tx1"/>
                          </a:solidFill>
                        </a:rPr>
                        <a:t>Test Set</a:t>
                      </a:r>
                    </a:p>
                  </a:txBody>
                  <a:tcPr marL="280198" marR="588456" marT="215537" marB="215537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300" cap="none" spc="0" dirty="0">
                          <a:solidFill>
                            <a:schemeClr val="tx1"/>
                          </a:solidFill>
                        </a:rPr>
                        <a:t>0.86</a:t>
                      </a:r>
                    </a:p>
                  </a:txBody>
                  <a:tcPr marL="280198" marR="588456" marT="215537" marB="215537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19755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49899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4FBBAC2-60D5-4C41-BD27-92922F6E84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A0E0DF2-000A-42F4-9A07-59CE1A225A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C82E858-0F52-47CE-A3D1-8EA1322AC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3DD6121-76D3-467E-A5AA-4D50FFA1C3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accent4">
                <a:lumMod val="75000"/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59EAD2C6-89D0-435B-9B8C-E3240DEABD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85" y="3716338"/>
            <a:ext cx="12193585" cy="3141661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3D4573-045D-9C0D-10F7-B6C5C0E69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2200" y="4521191"/>
            <a:ext cx="10007599" cy="675441"/>
          </a:xfrm>
        </p:spPr>
        <p:txBody>
          <a:bodyPr vert="horz" wrap="square" lIns="91440" tIns="45720" rIns="91440" bIns="45720" rtlCol="0" anchor="b">
            <a:normAutofit/>
          </a:bodyPr>
          <a:lstStyle/>
          <a:p>
            <a:r>
              <a:rPr lang="en-US" sz="4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42281821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4FBBAC2-60D5-4C41-BD27-92922F6E84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A0E0DF2-000A-42F4-9A07-59CE1A225A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C82E858-0F52-47CE-A3D1-8EA1322AC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3DD6121-76D3-467E-A5AA-4D50FFA1C3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accent4">
                <a:lumMod val="75000"/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59EAD2C6-89D0-435B-9B8C-E3240DEABD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85" y="3716338"/>
            <a:ext cx="12193585" cy="3141661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E421B6-B592-35DC-A8BA-135785DA2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2200" y="4521191"/>
            <a:ext cx="10007599" cy="675441"/>
          </a:xfrm>
        </p:spPr>
        <p:txBody>
          <a:bodyPr vert="horz" wrap="square" lIns="91440" tIns="45720" rIns="91440" bIns="45720" rtlCol="0" anchor="b">
            <a:normAutofit/>
          </a:bodyPr>
          <a:lstStyle/>
          <a:p>
            <a:r>
              <a:rPr lang="en-US" sz="4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003677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1D34770-47A8-402C-AF23-2B653F2D88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3289A9-74CD-5D7D-76FD-76E32AF5B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9" y="723898"/>
            <a:ext cx="6002110" cy="1495425"/>
          </a:xfrm>
        </p:spPr>
        <p:txBody>
          <a:bodyPr>
            <a:normAutofit/>
          </a:bodyPr>
          <a:lstStyle/>
          <a:p>
            <a:r>
              <a:rPr lang="en-US" sz="4000"/>
              <a:t>Introduction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53ECAED-223C-23E5-0E2C-8BE0A294F1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105" r="24301" b="-1"/>
          <a:stretch/>
        </p:blipFill>
        <p:spPr>
          <a:xfrm>
            <a:off x="7199440" y="10"/>
            <a:ext cx="4992560" cy="6857990"/>
          </a:xfrm>
          <a:prstGeom prst="rect">
            <a:avLst/>
          </a:prstGeom>
          <a:effectLst/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9DA8212-1B23-566F-FB4D-1E25E1277F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8821606"/>
              </p:ext>
            </p:extLst>
          </p:nvPr>
        </p:nvGraphicFramePr>
        <p:xfrm>
          <a:off x="836680" y="2405067"/>
          <a:ext cx="6002110" cy="37290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57013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85DEC5C-A3A8-4628-A7E8-0B10A9FDA3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B0AA77A-5BD1-4B69-A267-C53721CF1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ADDF4E6-6BEF-4F11-BF5E-DF2D30C445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2DA3AF8-1878-4695-8957-953FE17544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accent4">
                <a:lumMod val="75000"/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13C49740-F66E-4FA5-BAF0-20082FFCC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-8"/>
            <a:ext cx="4619625" cy="6857997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A8076C-217F-4DE9-C18F-B0B526D4B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2200" y="907143"/>
            <a:ext cx="2951163" cy="4861832"/>
          </a:xfrm>
        </p:spPr>
        <p:txBody>
          <a:bodyPr anchor="t">
            <a:normAutofit/>
          </a:bodyPr>
          <a:lstStyle/>
          <a:p>
            <a:r>
              <a:rPr lang="en-US" sz="4000"/>
              <a:t>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E7D99A-05BA-BC03-67E2-D0E13DBD0E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3338" y="994229"/>
            <a:ext cx="4970462" cy="4833257"/>
          </a:xfrm>
        </p:spPr>
        <p:txBody>
          <a:bodyPr anchor="t">
            <a:normAutofit/>
          </a:bodyPr>
          <a:lstStyle/>
          <a:p>
            <a:r>
              <a:rPr lang="en-US" sz="2000">
                <a:solidFill>
                  <a:schemeClr val="tx1">
                    <a:alpha val="60000"/>
                  </a:schemeClr>
                </a:solidFill>
              </a:rPr>
              <a:t>Loading/Preparing the Data</a:t>
            </a:r>
          </a:p>
          <a:p>
            <a:r>
              <a:rPr lang="en-US" sz="2000">
                <a:solidFill>
                  <a:schemeClr val="tx1">
                    <a:alpha val="60000"/>
                  </a:schemeClr>
                </a:solidFill>
              </a:rPr>
              <a:t>Exploratory Data Analysis (EDA)</a:t>
            </a:r>
          </a:p>
          <a:p>
            <a:r>
              <a:rPr lang="en-US" sz="2000">
                <a:solidFill>
                  <a:schemeClr val="tx1">
                    <a:alpha val="60000"/>
                  </a:schemeClr>
                </a:solidFill>
              </a:rPr>
              <a:t>Preprocessing</a:t>
            </a:r>
          </a:p>
          <a:p>
            <a:r>
              <a:rPr lang="en-US" sz="2000">
                <a:solidFill>
                  <a:schemeClr val="tx1">
                    <a:alpha val="60000"/>
                  </a:schemeClr>
                </a:solidFill>
              </a:rPr>
              <a:t>Defining ANN Model</a:t>
            </a:r>
          </a:p>
          <a:p>
            <a:r>
              <a:rPr lang="en-US" sz="2000">
                <a:solidFill>
                  <a:schemeClr val="tx1">
                    <a:alpha val="60000"/>
                  </a:schemeClr>
                </a:solidFill>
              </a:rPr>
              <a:t>Model Training</a:t>
            </a:r>
          </a:p>
          <a:p>
            <a:r>
              <a:rPr lang="en-US" sz="2000">
                <a:solidFill>
                  <a:schemeClr val="tx1">
                    <a:alpha val="60000"/>
                  </a:schemeClr>
                </a:solidFill>
              </a:rPr>
              <a:t>Model Evaluation</a:t>
            </a:r>
          </a:p>
          <a:p>
            <a:r>
              <a:rPr lang="en-US" sz="2000">
                <a:solidFill>
                  <a:schemeClr val="tx1">
                    <a:alpha val="60000"/>
                  </a:schemeClr>
                </a:solidFill>
              </a:rPr>
              <a:t>Model Improvement</a:t>
            </a:r>
          </a:p>
          <a:p>
            <a:endParaRPr lang="en-US" sz="2000">
              <a:solidFill>
                <a:schemeClr val="tx1">
                  <a:alpha val="60000"/>
                </a:schemeClr>
              </a:solidFill>
            </a:endParaRPr>
          </a:p>
          <a:p>
            <a:endParaRPr lang="en-US" sz="200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7308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2A157AD-08AF-9784-E86B-AFEA2DF7D7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3094" b="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350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ED4ADB3-C6E5-44F4-960B-D8CDEC8E8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2A542E6-1924-4FE2-89D1-3CB19468C1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F353183-2147-472B-AD7D-4A085FF6A4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AAA42C8-A082-4DFD-A5F3-FC9EF825B1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accent4">
                <a:lumMod val="75000"/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E46B98A5-2874-4160-A801-37F774304E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0862" y="549276"/>
            <a:ext cx="7200149" cy="57594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0" dist="101600" dir="54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39D0CB-FABF-F5F3-AF1B-05E5EAC37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613" y="1018724"/>
            <a:ext cx="6115890" cy="539750"/>
          </a:xfrm>
        </p:spPr>
        <p:txBody>
          <a:bodyPr anchor="t">
            <a:normAutofit/>
          </a:bodyPr>
          <a:lstStyle/>
          <a:p>
            <a:r>
              <a:rPr lang="en-US" sz="2200"/>
              <a:t>Exploratory Data Analysis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1DDE79B-A5E7-4416-9FDF-A11E38510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0863" y="1846203"/>
            <a:ext cx="7200900" cy="4462522"/>
            <a:chOff x="4656138" y="0"/>
            <a:chExt cx="6983409" cy="6308725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DBB2F20-9E4E-43B2-86CD-7D76C57444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4656138" y="0"/>
              <a:ext cx="6982794" cy="63087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F981160-1756-4176-9381-12ED4B531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4656138" y="0"/>
              <a:ext cx="6983409" cy="6308725"/>
            </a:xfrm>
            <a:prstGeom prst="rect">
              <a:avLst/>
            </a:prstGeom>
            <a:solidFill>
              <a:schemeClr val="accent4">
                <a:lumMod val="75000"/>
                <a:alpha val="7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18D65E0-26C5-4911-8E24-AF1E27F81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4656138" y="0"/>
              <a:ext cx="6983409" cy="6308725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pic>
        <p:nvPicPr>
          <p:cNvPr id="7" name="Graphic 6" descr="Financial">
            <a:extLst>
              <a:ext uri="{FF2B5EF4-FFF2-40B4-BE49-F238E27FC236}">
                <a16:creationId xmlns:a16="http://schemas.microsoft.com/office/drawing/2014/main" id="{83EF6239-884F-778B-1A2A-3F363EE32C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00816" y="2026203"/>
            <a:ext cx="4100994" cy="4100994"/>
          </a:xfrm>
          <a:prstGeom prst="rect">
            <a:avLst/>
          </a:prstGeom>
          <a:effectLst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B6F84-09D3-A89E-4319-B3EAF88E12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98770" y="2059200"/>
            <a:ext cx="3342368" cy="3783015"/>
          </a:xfrm>
        </p:spPr>
        <p:txBody>
          <a:bodyPr anchor="t">
            <a:normAutofit/>
          </a:bodyPr>
          <a:lstStyle/>
          <a:p>
            <a:r>
              <a:rPr lang="en-US" sz="2000">
                <a:solidFill>
                  <a:schemeClr val="tx1">
                    <a:alpha val="60000"/>
                  </a:schemeClr>
                </a:solidFill>
              </a:rPr>
              <a:t>Checking data types and basic statistics</a:t>
            </a:r>
          </a:p>
          <a:p>
            <a:r>
              <a:rPr lang="en-US" sz="2000">
                <a:solidFill>
                  <a:schemeClr val="tx1">
                    <a:alpha val="60000"/>
                  </a:schemeClr>
                </a:solidFill>
              </a:rPr>
              <a:t>Checking for duplicated data</a:t>
            </a:r>
          </a:p>
          <a:p>
            <a:r>
              <a:rPr lang="en-US" sz="2000">
                <a:solidFill>
                  <a:schemeClr val="tx1">
                    <a:alpha val="60000"/>
                  </a:schemeClr>
                </a:solidFill>
              </a:rPr>
              <a:t>Checking for missing values</a:t>
            </a:r>
          </a:p>
          <a:p>
            <a:r>
              <a:rPr lang="en-US" sz="2000">
                <a:solidFill>
                  <a:schemeClr val="tx1">
                    <a:alpha val="60000"/>
                  </a:schemeClr>
                </a:solidFill>
              </a:rPr>
              <a:t>Analyzing data through Charts</a:t>
            </a:r>
          </a:p>
          <a:p>
            <a:endParaRPr lang="en-US" sz="200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2662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CAE473BD-9A2A-420F-B844-12BCFA3D4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26">
            <a:extLst>
              <a:ext uri="{FF2B5EF4-FFF2-40B4-BE49-F238E27FC236}">
                <a16:creationId xmlns:a16="http://schemas.microsoft.com/office/drawing/2014/main" id="{CB018903-3549-4A3B-A9DF-B26757CAA9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E5D3F77-D07F-4F7D-97A2-E366830206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28">
              <a:extLst>
                <a:ext uri="{FF2B5EF4-FFF2-40B4-BE49-F238E27FC236}">
                  <a16:creationId xmlns:a16="http://schemas.microsoft.com/office/drawing/2014/main" id="{DC6F5A2D-56A0-4ED7-A3E2-3CF67608FC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accent4">
                <a:lumMod val="75000"/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41F20BC-09C8-7220-72BA-8D885ED18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277" y="458033"/>
            <a:ext cx="5257798" cy="726224"/>
          </a:xfr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sz="2200"/>
              <a:t>Pie Charts</a:t>
            </a:r>
          </a:p>
        </p:txBody>
      </p:sp>
      <p:pic>
        <p:nvPicPr>
          <p:cNvPr id="5" name="Content Placeholder 4" descr="A pie chart with numbers and a number of different colored circles&#10;&#10;Description automatically generated">
            <a:extLst>
              <a:ext uri="{FF2B5EF4-FFF2-40B4-BE49-F238E27FC236}">
                <a16:creationId xmlns:a16="http://schemas.microsoft.com/office/drawing/2014/main" id="{D0AC19E5-D84D-09DA-A26C-08950552FD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63" y="3192347"/>
            <a:ext cx="3589750" cy="3116992"/>
          </a:xfrm>
          <a:prstGeom prst="rect">
            <a:avLst/>
          </a:prstGeom>
          <a:effectLst>
            <a:outerShdw blurRad="508000" dist="101600" dir="5400000" algn="tl" rotWithShape="0">
              <a:prstClr val="black">
                <a:alpha val="10000"/>
              </a:prstClr>
            </a:outerShdw>
          </a:effectLst>
        </p:spPr>
      </p:pic>
      <p:pic>
        <p:nvPicPr>
          <p:cNvPr id="9" name="Picture 8" descr="A blue and orange pie chart&#10;&#10;Description automatically generated">
            <a:extLst>
              <a:ext uri="{FF2B5EF4-FFF2-40B4-BE49-F238E27FC236}">
                <a16:creationId xmlns:a16="http://schemas.microsoft.com/office/drawing/2014/main" id="{F1BE31E2-67F1-D603-8F52-DE8ADBC948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198" y="2915923"/>
            <a:ext cx="3567884" cy="3393415"/>
          </a:xfrm>
          <a:prstGeom prst="rect">
            <a:avLst/>
          </a:prstGeom>
          <a:effectLst>
            <a:outerShdw blurRad="508000" dist="101600" dir="5400000" algn="tl" rotWithShape="0">
              <a:prstClr val="black">
                <a:alpha val="10000"/>
              </a:prstClr>
            </a:outerShdw>
          </a:effectLst>
        </p:spPr>
      </p:pic>
      <p:pic>
        <p:nvPicPr>
          <p:cNvPr id="7" name="Picture 6" descr="A pie chart with numbers and a circle&#10;&#10;Description automatically generated">
            <a:extLst>
              <a:ext uri="{FF2B5EF4-FFF2-40B4-BE49-F238E27FC236}">
                <a16:creationId xmlns:a16="http://schemas.microsoft.com/office/drawing/2014/main" id="{5189FB6E-3412-D20C-8BE2-5879DED4B2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0082" y="2916193"/>
            <a:ext cx="3567600" cy="3393145"/>
          </a:xfrm>
          <a:prstGeom prst="rect">
            <a:avLst/>
          </a:prstGeom>
          <a:effectLst>
            <a:outerShdw blurRad="508000" dist="101600" dir="5400000" algn="tl" rotWithShape="0">
              <a:prstClr val="black">
                <a:alpha val="1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166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6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8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graph of blue and orange bars&#10;&#10;Description automatically generated">
            <a:extLst>
              <a:ext uri="{FF2B5EF4-FFF2-40B4-BE49-F238E27FC236}">
                <a16:creationId xmlns:a16="http://schemas.microsoft.com/office/drawing/2014/main" id="{80168159-D4C4-C8B6-7D6A-E8638F33ED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529" y="643467"/>
            <a:ext cx="8132942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5582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9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graph of a bar graph&#10;&#10;Description automatically generated with medium confidence">
            <a:extLst>
              <a:ext uri="{FF2B5EF4-FFF2-40B4-BE49-F238E27FC236}">
                <a16:creationId xmlns:a16="http://schemas.microsoft.com/office/drawing/2014/main" id="{4E784C3E-ABA3-FDD9-7132-88EAC004BB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4633" y="643467"/>
            <a:ext cx="8162733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757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75F69EBF-7CBD-4DCB-B5B5-CFBF706AA7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2E8B24A-E924-4EA4-951E-022F5DCF42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C10EB1CC-8FDC-4472-9750-CD4C172488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3A054A7-C0C2-4CBF-ACC4-EAD2ADD147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accent4">
                <a:lumMod val="75000"/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7EA2FCBD-319F-4A4F-9834-E50E3DD2A0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0864" y="549275"/>
            <a:ext cx="11088686" cy="575792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0" dist="101600" dir="54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0A1288-2987-EB2F-9E25-27D6918AF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2200" y="1089026"/>
            <a:ext cx="2951163" cy="2328864"/>
          </a:xfrm>
        </p:spPr>
        <p:txBody>
          <a:bodyPr vert="horz" wrap="square" lIns="91440" tIns="45720" rIns="91440" bIns="45720" rtlCol="0" anchor="b">
            <a:normAutofit/>
          </a:bodyPr>
          <a:lstStyle/>
          <a:p>
            <a:r>
              <a:rPr lang="en-US" sz="2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Bar chart based on previous campaign outcome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5ED9A69-C68E-496C-ABFE-0354B14804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19625" y="549273"/>
            <a:ext cx="7021250" cy="5757924"/>
            <a:chOff x="4656138" y="0"/>
            <a:chExt cx="6983409" cy="6308725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13491C7-02F4-42B1-AAB3-E5B366493F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4656138" y="0"/>
              <a:ext cx="6982794" cy="63087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929E5EC-E889-4A21-B439-0BE8E238B7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4656138" y="0"/>
              <a:ext cx="6983409" cy="6308725"/>
            </a:xfrm>
            <a:prstGeom prst="rect">
              <a:avLst/>
            </a:prstGeom>
            <a:solidFill>
              <a:schemeClr val="accent4">
                <a:lumMod val="75000"/>
                <a:alpha val="7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B0F94FBA-35DE-4AFD-A3C9-280E9BBE35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4656138" y="0"/>
              <a:ext cx="6983409" cy="6308725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pic>
        <p:nvPicPr>
          <p:cNvPr id="5" name="Content Placeholder 4" descr="A graph of a bar&#10;&#10;Description automatically generated with medium confidence">
            <a:extLst>
              <a:ext uri="{FF2B5EF4-FFF2-40B4-BE49-F238E27FC236}">
                <a16:creationId xmlns:a16="http://schemas.microsoft.com/office/drawing/2014/main" id="{E587BE37-B97B-FF7D-E2DB-2FF2149D14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625" y="1155315"/>
            <a:ext cx="6658340" cy="454431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8808759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189</Words>
  <Application>Microsoft Office PowerPoint</Application>
  <PresentationFormat>Widescreen</PresentationFormat>
  <Paragraphs>63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Term Deposit Prediction</vt:lpstr>
      <vt:lpstr>Introduction</vt:lpstr>
      <vt:lpstr>Steps</vt:lpstr>
      <vt:lpstr>PowerPoint Presentation</vt:lpstr>
      <vt:lpstr>Exploratory Data Analysis</vt:lpstr>
      <vt:lpstr>Pie Charts</vt:lpstr>
      <vt:lpstr>PowerPoint Presentation</vt:lpstr>
      <vt:lpstr>PowerPoint Presentation</vt:lpstr>
      <vt:lpstr>Bar chart based on previous campaign outcome</vt:lpstr>
      <vt:lpstr>Preprocessing</vt:lpstr>
      <vt:lpstr>Defining &amp; Training the Model: Sequential API</vt:lpstr>
      <vt:lpstr>Model Evaluation</vt:lpstr>
      <vt:lpstr>PowerPoint Presentation</vt:lpstr>
      <vt:lpstr>Model Improvement</vt:lpstr>
      <vt:lpstr>Model Evaluation</vt:lpstr>
      <vt:lpstr>PowerPoint Presentation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Term Deposit Prediction</dc:title>
  <dc:creator>Arsyan Sugiri</dc:creator>
  <cp:lastModifiedBy>Arsyan Sugiri</cp:lastModifiedBy>
  <cp:revision>5</cp:revision>
  <dcterms:created xsi:type="dcterms:W3CDTF">2023-09-11T00:40:54Z</dcterms:created>
  <dcterms:modified xsi:type="dcterms:W3CDTF">2023-09-14T09:19:15Z</dcterms:modified>
</cp:coreProperties>
</file>