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3BCF8-B8C5-42F2-A256-232259B85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F0BE53-0338-4B56-A9A5-4061A6BAD373}">
      <dgm:prSet/>
      <dgm:spPr/>
      <dgm:t>
        <a:bodyPr/>
        <a:lstStyle/>
        <a:p>
          <a:r>
            <a:rPr lang="en-US"/>
            <a:t>Background</a:t>
          </a:r>
        </a:p>
      </dgm:t>
    </dgm:pt>
    <dgm:pt modelId="{7549D7E8-6038-4710-BA18-9B61395A231B}" type="parTrans" cxnId="{3B8D6CE1-B93D-4F2B-BFCE-4036B0802829}">
      <dgm:prSet/>
      <dgm:spPr/>
      <dgm:t>
        <a:bodyPr/>
        <a:lstStyle/>
        <a:p>
          <a:endParaRPr lang="en-US"/>
        </a:p>
      </dgm:t>
    </dgm:pt>
    <dgm:pt modelId="{6F349F0F-323F-4E7A-B1AF-D23944480B20}" type="sibTrans" cxnId="{3B8D6CE1-B93D-4F2B-BFCE-4036B0802829}">
      <dgm:prSet/>
      <dgm:spPr/>
      <dgm:t>
        <a:bodyPr/>
        <a:lstStyle/>
        <a:p>
          <a:endParaRPr lang="en-US"/>
        </a:p>
      </dgm:t>
    </dgm:pt>
    <dgm:pt modelId="{B660C504-5E19-4103-8B1B-8CC557944AA4}">
      <dgm:prSet/>
      <dgm:spPr/>
      <dgm:t>
        <a:bodyPr/>
        <a:lstStyle/>
        <a:p>
          <a:r>
            <a:rPr lang="en-US"/>
            <a:t>The Dataset</a:t>
          </a:r>
        </a:p>
      </dgm:t>
    </dgm:pt>
    <dgm:pt modelId="{9354A9C8-B78F-44B9-AAA2-FA4398473B62}" type="parTrans" cxnId="{D972BEAE-7F3F-4E21-AF05-57E0E505D66D}">
      <dgm:prSet/>
      <dgm:spPr/>
      <dgm:t>
        <a:bodyPr/>
        <a:lstStyle/>
        <a:p>
          <a:endParaRPr lang="en-US"/>
        </a:p>
      </dgm:t>
    </dgm:pt>
    <dgm:pt modelId="{A41B3F72-9093-4CEF-8A4C-B2011FCC9751}" type="sibTrans" cxnId="{D972BEAE-7F3F-4E21-AF05-57E0E505D66D}">
      <dgm:prSet/>
      <dgm:spPr/>
      <dgm:t>
        <a:bodyPr/>
        <a:lstStyle/>
        <a:p>
          <a:endParaRPr lang="en-US"/>
        </a:p>
      </dgm:t>
    </dgm:pt>
    <dgm:pt modelId="{06E0B177-93F3-4814-9379-C48BD1BCCF69}">
      <dgm:prSet/>
      <dgm:spPr/>
      <dgm:t>
        <a:bodyPr/>
        <a:lstStyle/>
        <a:p>
          <a:r>
            <a:rPr lang="en-US"/>
            <a:t>Objective</a:t>
          </a:r>
        </a:p>
      </dgm:t>
    </dgm:pt>
    <dgm:pt modelId="{6B316BEA-DE28-4785-82F8-823BF7636DB0}" type="parTrans" cxnId="{00D421C5-5627-4C53-8B67-F11C05B09A54}">
      <dgm:prSet/>
      <dgm:spPr/>
      <dgm:t>
        <a:bodyPr/>
        <a:lstStyle/>
        <a:p>
          <a:endParaRPr lang="en-US"/>
        </a:p>
      </dgm:t>
    </dgm:pt>
    <dgm:pt modelId="{10879809-0006-450E-B971-E21CD2AA7223}" type="sibTrans" cxnId="{00D421C5-5627-4C53-8B67-F11C05B09A54}">
      <dgm:prSet/>
      <dgm:spPr/>
      <dgm:t>
        <a:bodyPr/>
        <a:lstStyle/>
        <a:p>
          <a:endParaRPr lang="en-US"/>
        </a:p>
      </dgm:t>
    </dgm:pt>
    <dgm:pt modelId="{97683EDF-F8AC-4982-9F2A-7365CD0677EE}" type="pres">
      <dgm:prSet presAssocID="{BDE3BCF8-B8C5-42F2-A256-232259B85082}" presName="root" presStyleCnt="0">
        <dgm:presLayoutVars>
          <dgm:dir/>
          <dgm:resizeHandles val="exact"/>
        </dgm:presLayoutVars>
      </dgm:prSet>
      <dgm:spPr/>
    </dgm:pt>
    <dgm:pt modelId="{267B4F9F-27F1-4704-BB43-91A5BB2577D0}" type="pres">
      <dgm:prSet presAssocID="{D3F0BE53-0338-4B56-A9A5-4061A6BAD373}" presName="compNode" presStyleCnt="0"/>
      <dgm:spPr/>
    </dgm:pt>
    <dgm:pt modelId="{77046224-10F1-4909-846A-CA328DD14F23}" type="pres">
      <dgm:prSet presAssocID="{D3F0BE53-0338-4B56-A9A5-4061A6BAD3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B1E7FF09-D913-40EB-8A61-27F4BFF61262}" type="pres">
      <dgm:prSet presAssocID="{D3F0BE53-0338-4B56-A9A5-4061A6BAD373}" presName="spaceRect" presStyleCnt="0"/>
      <dgm:spPr/>
    </dgm:pt>
    <dgm:pt modelId="{7AAFCBC9-2AC7-4D05-AB56-62456188E28A}" type="pres">
      <dgm:prSet presAssocID="{D3F0BE53-0338-4B56-A9A5-4061A6BAD373}" presName="textRect" presStyleLbl="revTx" presStyleIdx="0" presStyleCnt="3">
        <dgm:presLayoutVars>
          <dgm:chMax val="1"/>
          <dgm:chPref val="1"/>
        </dgm:presLayoutVars>
      </dgm:prSet>
      <dgm:spPr/>
    </dgm:pt>
    <dgm:pt modelId="{855606D3-F854-40CA-BA21-59A3CE18CC6C}" type="pres">
      <dgm:prSet presAssocID="{6F349F0F-323F-4E7A-B1AF-D23944480B20}" presName="sibTrans" presStyleCnt="0"/>
      <dgm:spPr/>
    </dgm:pt>
    <dgm:pt modelId="{0D8123FD-4D94-44AF-883F-9888DC910C96}" type="pres">
      <dgm:prSet presAssocID="{B660C504-5E19-4103-8B1B-8CC557944AA4}" presName="compNode" presStyleCnt="0"/>
      <dgm:spPr/>
    </dgm:pt>
    <dgm:pt modelId="{1C9CCFE2-9281-4EC0-A88B-43CD34F458B2}" type="pres">
      <dgm:prSet presAssocID="{B660C504-5E19-4103-8B1B-8CC557944A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031982-7267-40D3-BA96-5570F8350021}" type="pres">
      <dgm:prSet presAssocID="{B660C504-5E19-4103-8B1B-8CC557944AA4}" presName="spaceRect" presStyleCnt="0"/>
      <dgm:spPr/>
    </dgm:pt>
    <dgm:pt modelId="{E4F03D22-A6A1-40D2-8468-370495594FC9}" type="pres">
      <dgm:prSet presAssocID="{B660C504-5E19-4103-8B1B-8CC557944AA4}" presName="textRect" presStyleLbl="revTx" presStyleIdx="1" presStyleCnt="3">
        <dgm:presLayoutVars>
          <dgm:chMax val="1"/>
          <dgm:chPref val="1"/>
        </dgm:presLayoutVars>
      </dgm:prSet>
      <dgm:spPr/>
    </dgm:pt>
    <dgm:pt modelId="{E122B5E8-44A4-4071-AE88-7760916AB334}" type="pres">
      <dgm:prSet presAssocID="{A41B3F72-9093-4CEF-8A4C-B2011FCC9751}" presName="sibTrans" presStyleCnt="0"/>
      <dgm:spPr/>
    </dgm:pt>
    <dgm:pt modelId="{CDF415F2-BCFB-4B9F-9794-9956512C564C}" type="pres">
      <dgm:prSet presAssocID="{06E0B177-93F3-4814-9379-C48BD1BCCF69}" presName="compNode" presStyleCnt="0"/>
      <dgm:spPr/>
    </dgm:pt>
    <dgm:pt modelId="{3C5D37E6-CA4B-49B7-9748-E33CB03527BE}" type="pres">
      <dgm:prSet presAssocID="{06E0B177-93F3-4814-9379-C48BD1BCC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2041B01-95E3-47A8-8B1A-E54087E45FB6}" type="pres">
      <dgm:prSet presAssocID="{06E0B177-93F3-4814-9379-C48BD1BCCF69}" presName="spaceRect" presStyleCnt="0"/>
      <dgm:spPr/>
    </dgm:pt>
    <dgm:pt modelId="{88A517E3-0835-45C5-879C-F6B464ACB496}" type="pres">
      <dgm:prSet presAssocID="{06E0B177-93F3-4814-9379-C48BD1BCC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359B09-F11B-4941-8AAB-A20501005412}" type="presOf" srcId="{BDE3BCF8-B8C5-42F2-A256-232259B85082}" destId="{97683EDF-F8AC-4982-9F2A-7365CD0677EE}" srcOrd="0" destOrd="0" presId="urn:microsoft.com/office/officeart/2018/2/layout/IconLabelList"/>
    <dgm:cxn modelId="{D972BEAE-7F3F-4E21-AF05-57E0E505D66D}" srcId="{BDE3BCF8-B8C5-42F2-A256-232259B85082}" destId="{B660C504-5E19-4103-8B1B-8CC557944AA4}" srcOrd="1" destOrd="0" parTransId="{9354A9C8-B78F-44B9-AAA2-FA4398473B62}" sibTransId="{A41B3F72-9093-4CEF-8A4C-B2011FCC9751}"/>
    <dgm:cxn modelId="{3479A4C2-BBFC-46C6-BB7A-A6750AAF15C6}" type="presOf" srcId="{B660C504-5E19-4103-8B1B-8CC557944AA4}" destId="{E4F03D22-A6A1-40D2-8468-370495594FC9}" srcOrd="0" destOrd="0" presId="urn:microsoft.com/office/officeart/2018/2/layout/IconLabelList"/>
    <dgm:cxn modelId="{00D421C5-5627-4C53-8B67-F11C05B09A54}" srcId="{BDE3BCF8-B8C5-42F2-A256-232259B85082}" destId="{06E0B177-93F3-4814-9379-C48BD1BCCF69}" srcOrd="2" destOrd="0" parTransId="{6B316BEA-DE28-4785-82F8-823BF7636DB0}" sibTransId="{10879809-0006-450E-B971-E21CD2AA7223}"/>
    <dgm:cxn modelId="{3B8D6CE1-B93D-4F2B-BFCE-4036B0802829}" srcId="{BDE3BCF8-B8C5-42F2-A256-232259B85082}" destId="{D3F0BE53-0338-4B56-A9A5-4061A6BAD373}" srcOrd="0" destOrd="0" parTransId="{7549D7E8-6038-4710-BA18-9B61395A231B}" sibTransId="{6F349F0F-323F-4E7A-B1AF-D23944480B20}"/>
    <dgm:cxn modelId="{531ED7F6-BEBB-4B2B-8BD3-A2688AB885E5}" type="presOf" srcId="{06E0B177-93F3-4814-9379-C48BD1BCCF69}" destId="{88A517E3-0835-45C5-879C-F6B464ACB496}" srcOrd="0" destOrd="0" presId="urn:microsoft.com/office/officeart/2018/2/layout/IconLabelList"/>
    <dgm:cxn modelId="{D4A646FB-0F00-4A1A-951A-714A00EFDCB2}" type="presOf" srcId="{D3F0BE53-0338-4B56-A9A5-4061A6BAD373}" destId="{7AAFCBC9-2AC7-4D05-AB56-62456188E28A}" srcOrd="0" destOrd="0" presId="urn:microsoft.com/office/officeart/2018/2/layout/IconLabelList"/>
    <dgm:cxn modelId="{4469E3A7-A8F3-4F67-B6B4-DF0F984D0B00}" type="presParOf" srcId="{97683EDF-F8AC-4982-9F2A-7365CD0677EE}" destId="{267B4F9F-27F1-4704-BB43-91A5BB2577D0}" srcOrd="0" destOrd="0" presId="urn:microsoft.com/office/officeart/2018/2/layout/IconLabelList"/>
    <dgm:cxn modelId="{97B7DE53-BD06-45BA-B785-61ECD920EB6F}" type="presParOf" srcId="{267B4F9F-27F1-4704-BB43-91A5BB2577D0}" destId="{77046224-10F1-4909-846A-CA328DD14F23}" srcOrd="0" destOrd="0" presId="urn:microsoft.com/office/officeart/2018/2/layout/IconLabelList"/>
    <dgm:cxn modelId="{F621BDB6-7939-4E5B-AD11-533E0F8EB801}" type="presParOf" srcId="{267B4F9F-27F1-4704-BB43-91A5BB2577D0}" destId="{B1E7FF09-D913-40EB-8A61-27F4BFF61262}" srcOrd="1" destOrd="0" presId="urn:microsoft.com/office/officeart/2018/2/layout/IconLabelList"/>
    <dgm:cxn modelId="{8E7CD396-DB55-4600-8A2B-50DF50BB40EB}" type="presParOf" srcId="{267B4F9F-27F1-4704-BB43-91A5BB2577D0}" destId="{7AAFCBC9-2AC7-4D05-AB56-62456188E28A}" srcOrd="2" destOrd="0" presId="urn:microsoft.com/office/officeart/2018/2/layout/IconLabelList"/>
    <dgm:cxn modelId="{B004CB55-2D3D-4BA0-AD70-7965BA7F87B0}" type="presParOf" srcId="{97683EDF-F8AC-4982-9F2A-7365CD0677EE}" destId="{855606D3-F854-40CA-BA21-59A3CE18CC6C}" srcOrd="1" destOrd="0" presId="urn:microsoft.com/office/officeart/2018/2/layout/IconLabelList"/>
    <dgm:cxn modelId="{1E4056E2-28DB-4F93-96BA-D4CE10264363}" type="presParOf" srcId="{97683EDF-F8AC-4982-9F2A-7365CD0677EE}" destId="{0D8123FD-4D94-44AF-883F-9888DC910C96}" srcOrd="2" destOrd="0" presId="urn:microsoft.com/office/officeart/2018/2/layout/IconLabelList"/>
    <dgm:cxn modelId="{AFE4F745-36BD-4B64-B7A2-6B1764CCB9BD}" type="presParOf" srcId="{0D8123FD-4D94-44AF-883F-9888DC910C96}" destId="{1C9CCFE2-9281-4EC0-A88B-43CD34F458B2}" srcOrd="0" destOrd="0" presId="urn:microsoft.com/office/officeart/2018/2/layout/IconLabelList"/>
    <dgm:cxn modelId="{5CBC1BE6-32CB-4104-8889-883D53AF815E}" type="presParOf" srcId="{0D8123FD-4D94-44AF-883F-9888DC910C96}" destId="{CF031982-7267-40D3-BA96-5570F8350021}" srcOrd="1" destOrd="0" presId="urn:microsoft.com/office/officeart/2018/2/layout/IconLabelList"/>
    <dgm:cxn modelId="{59AB1D84-87CF-43E2-8775-CE43254E8B07}" type="presParOf" srcId="{0D8123FD-4D94-44AF-883F-9888DC910C96}" destId="{E4F03D22-A6A1-40D2-8468-370495594FC9}" srcOrd="2" destOrd="0" presId="urn:microsoft.com/office/officeart/2018/2/layout/IconLabelList"/>
    <dgm:cxn modelId="{1AE66AB9-7272-4012-A9AE-1EFBC3995607}" type="presParOf" srcId="{97683EDF-F8AC-4982-9F2A-7365CD0677EE}" destId="{E122B5E8-44A4-4071-AE88-7760916AB334}" srcOrd="3" destOrd="0" presId="urn:microsoft.com/office/officeart/2018/2/layout/IconLabelList"/>
    <dgm:cxn modelId="{30ABFD3F-7D47-49DE-A6C1-24F269146759}" type="presParOf" srcId="{97683EDF-F8AC-4982-9F2A-7365CD0677EE}" destId="{CDF415F2-BCFB-4B9F-9794-9956512C564C}" srcOrd="4" destOrd="0" presId="urn:microsoft.com/office/officeart/2018/2/layout/IconLabelList"/>
    <dgm:cxn modelId="{2733A4B2-EA88-4FE1-8FF5-628366660D22}" type="presParOf" srcId="{CDF415F2-BCFB-4B9F-9794-9956512C564C}" destId="{3C5D37E6-CA4B-49B7-9748-E33CB03527BE}" srcOrd="0" destOrd="0" presId="urn:microsoft.com/office/officeart/2018/2/layout/IconLabelList"/>
    <dgm:cxn modelId="{22A95D92-4C8A-4AFF-B8A9-16A6050FADAD}" type="presParOf" srcId="{CDF415F2-BCFB-4B9F-9794-9956512C564C}" destId="{52041B01-95E3-47A8-8B1A-E54087E45FB6}" srcOrd="1" destOrd="0" presId="urn:microsoft.com/office/officeart/2018/2/layout/IconLabelList"/>
    <dgm:cxn modelId="{DB1A7B5E-6FA1-4515-938B-7CBA193CAD6F}" type="presParOf" srcId="{CDF415F2-BCFB-4B9F-9794-9956512C564C}" destId="{88A517E3-0835-45C5-879C-F6B464ACB4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6224-10F1-4909-846A-CA328DD14F23}">
      <dsp:nvSpPr>
        <dsp:cNvPr id="0" name=""/>
        <dsp:cNvSpPr/>
      </dsp:nvSpPr>
      <dsp:spPr>
        <a:xfrm>
          <a:off x="493359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FCBC9-2AC7-4D05-AB56-62456188E28A}">
      <dsp:nvSpPr>
        <dsp:cNvPr id="0" name=""/>
        <dsp:cNvSpPr/>
      </dsp:nvSpPr>
      <dsp:spPr>
        <a:xfrm>
          <a:off x="776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</a:t>
          </a:r>
        </a:p>
      </dsp:txBody>
      <dsp:txXfrm>
        <a:off x="776" y="2043673"/>
        <a:ext cx="1791210" cy="716484"/>
      </dsp:txXfrm>
    </dsp:sp>
    <dsp:sp modelId="{1C9CCFE2-9281-4EC0-A88B-43CD34F458B2}">
      <dsp:nvSpPr>
        <dsp:cNvPr id="0" name=""/>
        <dsp:cNvSpPr/>
      </dsp:nvSpPr>
      <dsp:spPr>
        <a:xfrm>
          <a:off x="2598032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3D22-A6A1-40D2-8468-370495594FC9}">
      <dsp:nvSpPr>
        <dsp:cNvPr id="0" name=""/>
        <dsp:cNvSpPr/>
      </dsp:nvSpPr>
      <dsp:spPr>
        <a:xfrm>
          <a:off x="2105449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Dataset</a:t>
          </a:r>
        </a:p>
      </dsp:txBody>
      <dsp:txXfrm>
        <a:off x="2105449" y="2043673"/>
        <a:ext cx="1791210" cy="716484"/>
      </dsp:txXfrm>
    </dsp:sp>
    <dsp:sp modelId="{3C5D37E6-CA4B-49B7-9748-E33CB03527BE}">
      <dsp:nvSpPr>
        <dsp:cNvPr id="0" name=""/>
        <dsp:cNvSpPr/>
      </dsp:nvSpPr>
      <dsp:spPr>
        <a:xfrm>
          <a:off x="4702705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17E3-0835-45C5-879C-F6B464ACB496}">
      <dsp:nvSpPr>
        <dsp:cNvPr id="0" name=""/>
        <dsp:cNvSpPr/>
      </dsp:nvSpPr>
      <dsp:spPr>
        <a:xfrm>
          <a:off x="4210122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Objective</a:t>
          </a:r>
        </a:p>
      </dsp:txBody>
      <dsp:txXfrm>
        <a:off x="4210122" y="2043673"/>
        <a:ext cx="1791210" cy="71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4F8-5C3D-E61B-3ED0-5F6FACB10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A0D34-8E6B-76CF-2FFC-6764FEE1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1D9C-FA7D-F5E6-0046-F3A660D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CBFF-17B8-2BCB-8F49-73F43260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D7E8-1531-A87F-52DA-934F0321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F49A-AEED-665D-5D93-852167AB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548CC-9267-CC61-E344-F1DF35B7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0F3D-9C51-FCB3-FFE2-88B13257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820C-E5F0-B65C-E358-2CE9728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86B3-A7EC-64D8-D9EB-52DD0060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15C58-08DB-375C-301C-E681B0163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68667-01B5-8629-EA24-CAE45002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4D51-D34B-7A47-4CFC-C49626AD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DE62-ACD4-F96C-5D22-AC65032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332A-6C08-20E9-B7D9-5BEF7B33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F73A-BC23-3DBF-C784-5318C139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5584-881B-BBB8-CC05-18B9270E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A573-09B5-6059-2853-F5220B8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2174-83DE-CA36-B9F1-1EF76029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C43F-3CF9-C74D-F944-FD99348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9A9-B749-318A-41EB-552A58E2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5185-8941-046D-6C47-F1CD05EF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CAF5-B74F-DF2E-1148-3901A27D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FBA9-8913-5BD5-099F-4690EFBE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1841-612A-2801-6F24-6D637E57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8E6-419F-5256-8118-7D6ADED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B687-B8E8-7F53-C800-0296AD8D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78E0-E82A-6158-6442-F7ACDDF2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24BC-0C26-AF97-19CC-45003FF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C5CF-CFC4-325A-2743-9105B687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9ECB-F7C1-A607-1E17-FBA3BB1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C1C-DADF-E9FA-6593-8983B5B3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4E9A-F737-1EF9-A1AF-D62014E8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902AB-1717-7E09-B420-F4454DCA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54DEA-409E-972F-2F43-C564D3F1C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3A655-DE79-EB56-AC67-1FD9C2F02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DACB5-2511-FC32-F8D2-188C7251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83BE-854B-2E9C-A8AD-DA8167B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F3395-75BC-1DEF-0B0E-F898A80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5CD8-202C-026B-60EE-7E3C131F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098F-D1D1-16A7-31C7-EF90EA1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481EF-6E8B-AE71-24E1-7F1E080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4C29-3AEB-98A3-D50D-F24521F0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9FCF5-DD87-BB8E-68D9-78C0267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1E8D7-E772-DA2B-AE61-0CA28D70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EDD51-08F3-45B5-DB94-1A0BEA9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D22-0E1C-453B-8402-0F04941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4F4E-45C1-B286-9932-31CEBC75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9731-B4E2-A949-50D7-581DADA1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8CA4-7D5D-FDBC-BA7D-37089CC3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AD08-2EC7-B6A1-78B3-7C9C0A56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8CDE-2421-8125-36C7-4BB77393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A682-B2AE-CE74-2A04-D8623D16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29C7D-B125-7D24-80F4-A06D66CF8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C728-5B5F-956F-1299-D3BB4137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14D5-672C-7944-32C8-DA3AFE9D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2E0A-BF79-578D-1B41-01D1D89F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F6CA5-C3A6-6F67-4F7D-3FA59031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1F8BA-6427-39A8-3842-3044357B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BCDB-9666-A2B4-61BD-51B65811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628E-78A3-4FA0-217F-64A79C13A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C67E-288B-4067-ABD9-E68528692CF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A7AB-A15A-9B5B-E8B7-60DC40E59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7E2C-A87E-88CB-01C2-6FA8E674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244C54E-F3AB-6CDF-98BF-A0D7A5FA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2D5C-8292-B740-CE70-F42BF0A14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1" y="3735248"/>
            <a:ext cx="8708241" cy="191404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Term Deposit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E266-33D4-82A7-B8A3-4C37169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111" y="5656912"/>
            <a:ext cx="8708241" cy="775635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Abi Sugiri</a:t>
            </a:r>
          </a:p>
          <a:p>
            <a:pPr algn="l"/>
            <a:r>
              <a:rPr lang="en-US" sz="1400">
                <a:solidFill>
                  <a:srgbClr val="FFFFFF"/>
                </a:solidFill>
              </a:rPr>
              <a:t>FTDS RMT 021</a:t>
            </a:r>
          </a:p>
        </p:txBody>
      </p:sp>
    </p:spTree>
    <p:extLst>
      <p:ext uri="{BB962C8B-B14F-4D97-AF65-F5344CB8AC3E}">
        <p14:creationId xmlns:p14="http://schemas.microsoft.com/office/powerpoint/2010/main" val="3207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C4E351-C4D0-4D23-BEA8-3136F7E4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2D95578-3010-40A8-9EE1-D6D43C23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2A4E3E5-F2E4-4F3C-85FD-5523DEF57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EE05FDD-CC3B-45C8-9CE2-0C93D863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D16CFDC4-DE7D-4153-89C5-608818994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79650" y="-7"/>
            <a:ext cx="9909174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AF02-DFA6-90C5-23CD-CF72DCE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1001484"/>
            <a:ext cx="6483351" cy="843191"/>
          </a:xfrm>
        </p:spPr>
        <p:txBody>
          <a:bodyPr anchor="t">
            <a:normAutofit/>
          </a:bodyPr>
          <a:lstStyle/>
          <a:p>
            <a:r>
              <a:rPr lang="en-US" sz="2200"/>
              <a:t>Defining &amp; Training the Model: Sequential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64A4-485A-D7F5-F594-8E32A7B7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913" y="2300513"/>
            <a:ext cx="6480175" cy="352697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3 hidden layers with HeNormal as initializer: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64 Neurons, axon = “relu”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32 Neurons, axon = “relu”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16 Neurons, axon = “relu”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Output layer: GlorotNormal as initializer and sigmoid for axon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Adam as optimizer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100 epochs</a:t>
            </a:r>
          </a:p>
        </p:txBody>
      </p:sp>
    </p:spTree>
    <p:extLst>
      <p:ext uri="{BB962C8B-B14F-4D97-AF65-F5344CB8AC3E}">
        <p14:creationId xmlns:p14="http://schemas.microsoft.com/office/powerpoint/2010/main" val="131871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3707CD33-2C5C-CD6D-4588-1BF94909E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211388"/>
            <a:ext cx="4862513" cy="3594100"/>
          </a:xfrm>
        </p:spPr>
      </p:pic>
      <p:pic>
        <p:nvPicPr>
          <p:cNvPr id="7" name="Picture 6" descr="A graph with orange lines&#10;&#10;Description automatically generated">
            <a:extLst>
              <a:ext uri="{FF2B5EF4-FFF2-40B4-BE49-F238E27FC236}">
                <a16:creationId xmlns:a16="http://schemas.microsoft.com/office/drawing/2014/main" id="{1F0EFD7F-B897-0E22-31B4-E391B7F6E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211388"/>
            <a:ext cx="4945063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85595-96C1-1FF4-2E16-B8C71313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0352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661D1-79BD-5225-BF52-D58E1B00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09534"/>
              </p:ext>
            </p:extLst>
          </p:nvPr>
        </p:nvGraphicFramePr>
        <p:xfrm>
          <a:off x="547688" y="2248010"/>
          <a:ext cx="11093451" cy="39288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50859">
                  <a:extLst>
                    <a:ext uri="{9D8B030D-6E8A-4147-A177-3AD203B41FA5}">
                      <a16:colId xmlns:a16="http://schemas.microsoft.com/office/drawing/2014/main" val="1571955235"/>
                    </a:ext>
                  </a:extLst>
                </a:gridCol>
                <a:gridCol w="5742592">
                  <a:extLst>
                    <a:ext uri="{9D8B030D-6E8A-4147-A177-3AD203B41FA5}">
                      <a16:colId xmlns:a16="http://schemas.microsoft.com/office/drawing/2014/main" val="3617563613"/>
                    </a:ext>
                  </a:extLst>
                </a:gridCol>
              </a:tblGrid>
              <a:tr h="1057026">
                <a:tc>
                  <a:txBody>
                    <a:bodyPr/>
                    <a:lstStyle/>
                    <a:p>
                      <a:r>
                        <a:rPr lang="en-US" sz="3200" b="0" cap="all" spc="150">
                          <a:solidFill>
                            <a:schemeClr val="lt1"/>
                          </a:solidFill>
                        </a:rPr>
                        <a:t>Dataset</a:t>
                      </a:r>
                    </a:p>
                  </a:txBody>
                  <a:tcPr marL="267493" marR="267493" marT="267493" marB="2674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all" spc="150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267493" marR="267493" marT="267493" marB="2674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15575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Training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497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Validation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98104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Test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5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8BC86-0684-F697-4F72-705222F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2967680" cy="539750"/>
          </a:xfrm>
        </p:spPr>
        <p:txBody>
          <a:bodyPr anchor="t">
            <a:normAutofit/>
          </a:bodyPr>
          <a:lstStyle/>
          <a:p>
            <a:r>
              <a:rPr lang="en-US" sz="2200"/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2C6D-FEE0-D350-2DE4-D2E54E07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4" y="2059200"/>
            <a:ext cx="2952750" cy="383540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Tuning parameters: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Adding 2 hidden layers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8 neurons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4 neurons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Changed the optimizer to “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nadam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2076A384-91DD-7CCD-6A5D-5FDA693A3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0" r="11830" b="-1"/>
          <a:stretch/>
        </p:blipFill>
        <p:spPr>
          <a:xfrm>
            <a:off x="5575423" y="549275"/>
            <a:ext cx="5123261" cy="57572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11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4141DD12-C4AE-DD9A-3398-4D7BE7CC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211388"/>
            <a:ext cx="4862513" cy="3594100"/>
          </a:xfr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7AA4C27-CC3F-25C6-12C3-F122FE1C5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211388"/>
            <a:ext cx="4945063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E6B9-7080-16B0-B410-3D828DA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3264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661D1-79BD-5225-BF52-D58E1B00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66565"/>
              </p:ext>
            </p:extLst>
          </p:nvPr>
        </p:nvGraphicFramePr>
        <p:xfrm>
          <a:off x="2798062" y="1699732"/>
          <a:ext cx="6595878" cy="40808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728265">
                  <a:extLst>
                    <a:ext uri="{9D8B030D-6E8A-4147-A177-3AD203B41FA5}">
                      <a16:colId xmlns:a16="http://schemas.microsoft.com/office/drawing/2014/main" val="1571955235"/>
                    </a:ext>
                  </a:extLst>
                </a:gridCol>
                <a:gridCol w="2867613">
                  <a:extLst>
                    <a:ext uri="{9D8B030D-6E8A-4147-A177-3AD203B41FA5}">
                      <a16:colId xmlns:a16="http://schemas.microsoft.com/office/drawing/2014/main" val="3617563613"/>
                    </a:ext>
                  </a:extLst>
                </a:gridCol>
              </a:tblGrid>
              <a:tr h="1020210"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marL="280198" marR="588456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280198" marR="588456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15575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Training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497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Validation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98104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Test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8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BBAC2-60D5-4C41-BD27-92922F6E8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E0DF2-000A-42F4-9A07-59CE1A22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2E858-0F52-47CE-A3D1-8EA1322A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D6121-76D3-467E-A5AA-4D50FFA1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3716338"/>
            <a:ext cx="12193585" cy="31416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D4573-045D-9C0D-10F7-B6C5C0E6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818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BBAC2-60D5-4C41-BD27-92922F6E8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E0DF2-000A-42F4-9A07-59CE1A22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2E858-0F52-47CE-A3D1-8EA1322A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D6121-76D3-467E-A5AA-4D50FFA1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3716338"/>
            <a:ext cx="12193585" cy="31416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21B6-B592-35DC-A8BA-135785DA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67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89A9-74CD-5D7D-76FD-76E32AF5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ECAED-223C-23E5-0E2C-8BE0A294F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r="24301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A8212-1B23-566F-FB4D-1E25E1277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2160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0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5DEC5C-A3A8-4628-A7E8-0B10A9FDA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0AA77A-5BD1-4B69-A267-C53721CF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DDF4E6-6BEF-4F11-BF5E-DF2D30C4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A3AF8-1878-4695-8957-953FE1754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49740-F66E-4FA5-BAF0-20082FFCC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8"/>
            <a:ext cx="4619625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076C-217F-4DE9-C18F-B0B526D4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907143"/>
            <a:ext cx="2951163" cy="4861832"/>
          </a:xfrm>
        </p:spPr>
        <p:txBody>
          <a:bodyPr anchor="t">
            <a:normAutofit/>
          </a:bodyPr>
          <a:lstStyle/>
          <a:p>
            <a:r>
              <a:rPr lang="en-US" sz="400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D99A-05BA-BC03-67E2-D0E13DBD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8" y="994229"/>
            <a:ext cx="4970462" cy="483325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Loading/Preparing the Data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Exploratory Data Analysis (EDA)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Preprocessing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Defining ANN Model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Training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Evaluation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Improvement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9D0CB-FABF-F5F3-AF1B-05E5EAC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rmAutofit/>
          </a:bodyPr>
          <a:lstStyle/>
          <a:p>
            <a:r>
              <a:rPr lang="en-US" sz="2200"/>
              <a:t>Exploratory Data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83EF6239-884F-778B-1A2A-3F363EE3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816" y="2026203"/>
            <a:ext cx="4100994" cy="410099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6F84-09D3-A89E-4319-B3EAF88E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data types and basic statistics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for duplicated data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for missing values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Analyzing data through Charts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1F20BC-09C8-7220-72BA-8D885ED1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Pie Charts</a:t>
            </a:r>
          </a:p>
        </p:txBody>
      </p:sp>
      <p:pic>
        <p:nvPicPr>
          <p:cNvPr id="5" name="Content Placeholder 4" descr="A pie chart with numbers and a number of different colored circles&#10;&#10;Description automatically generated">
            <a:extLst>
              <a:ext uri="{FF2B5EF4-FFF2-40B4-BE49-F238E27FC236}">
                <a16:creationId xmlns:a16="http://schemas.microsoft.com/office/drawing/2014/main" id="{D0AC19E5-D84D-09DA-A26C-08950552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192347"/>
            <a:ext cx="3589750" cy="311699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F1BE31E2-67F1-D603-8F52-DE8ADBC94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98" y="2915923"/>
            <a:ext cx="3567884" cy="339341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pie chart with numbers and a circle&#10;&#10;Description automatically generated">
            <a:extLst>
              <a:ext uri="{FF2B5EF4-FFF2-40B4-BE49-F238E27FC236}">
                <a16:creationId xmlns:a16="http://schemas.microsoft.com/office/drawing/2014/main" id="{5189FB6E-3412-D20C-8BE2-5879DED4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82" y="2916193"/>
            <a:ext cx="3567600" cy="339314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80168159-D4C4-C8B6-7D6A-E8638F33E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E784C3E-ABA3-FDD9-7132-88EAC004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3" y="643467"/>
            <a:ext cx="8162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F69EBF-7CBD-4DCB-B5B5-CFBF706AA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A1288-2987-EB2F-9E25-27D6918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89026"/>
            <a:ext cx="2951163" cy="232886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chart based on previous campaign outcome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ED9A69-C68E-496C-ABFE-0354B1480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491C7-02F4-42B1-AAB3-E5B366493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29E5EC-E889-4A21-B439-0BE8E238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F94FBA-35DE-4AFD-A3C9-280E9BBE3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E587BE37-B97B-FF7D-E2DB-2FF2149D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25" y="1155315"/>
            <a:ext cx="6658340" cy="45443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08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C4E351-C4D0-4D23-BEA8-3136F7E4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D95578-3010-40A8-9EE1-D6D43C23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4E3E5-F2E4-4F3C-85FD-5523DEF57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05FDD-CC3B-45C8-9CE2-0C93D863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CFDC4-DE7D-4153-89C5-608818994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79650" y="-7"/>
            <a:ext cx="9909174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03D47-9AD8-B54B-7936-FEB9DABF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1001484"/>
            <a:ext cx="6483351" cy="843191"/>
          </a:xfrm>
        </p:spPr>
        <p:txBody>
          <a:bodyPr anchor="t">
            <a:normAutofit/>
          </a:bodyPr>
          <a:lstStyle/>
          <a:p>
            <a:r>
              <a:rPr lang="en-US" sz="220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CC63-8D0E-8A17-9F91-BA0B525D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913" y="2300513"/>
            <a:ext cx="6480175" cy="352697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Selection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Splitting Data into X and y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Oversampling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Splitting dataset into numerical and categorical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Scaling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Encoding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8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Term Deposit Prediction</vt:lpstr>
      <vt:lpstr>Introduction</vt:lpstr>
      <vt:lpstr>Steps</vt:lpstr>
      <vt:lpstr>Exploratory Data Analysis</vt:lpstr>
      <vt:lpstr>Pie Charts</vt:lpstr>
      <vt:lpstr>PowerPoint Presentation</vt:lpstr>
      <vt:lpstr>PowerPoint Presentation</vt:lpstr>
      <vt:lpstr>Bar chart based on previous campaign outcome</vt:lpstr>
      <vt:lpstr>Preprocessing</vt:lpstr>
      <vt:lpstr>Defining &amp; Training the Model: Sequential API</vt:lpstr>
      <vt:lpstr>Model Evaluation</vt:lpstr>
      <vt:lpstr>PowerPoint Presentation</vt:lpstr>
      <vt:lpstr>Model Improvement</vt:lpstr>
      <vt:lpstr>Model Evaluation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Prediction</dc:title>
  <dc:creator>Arsyan Sugiri</dc:creator>
  <cp:lastModifiedBy>Arsyan Sugiri</cp:lastModifiedBy>
  <cp:revision>2</cp:revision>
  <dcterms:created xsi:type="dcterms:W3CDTF">2023-09-11T00:40:54Z</dcterms:created>
  <dcterms:modified xsi:type="dcterms:W3CDTF">2023-09-11T01:23:09Z</dcterms:modified>
</cp:coreProperties>
</file>