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71" r:id="rId3"/>
    <p:sldId id="258" r:id="rId4"/>
    <p:sldId id="259" r:id="rId5"/>
    <p:sldId id="260" r:id="rId6"/>
    <p:sldId id="261" r:id="rId7"/>
    <p:sldId id="262" r:id="rId8"/>
    <p:sldId id="269" r:id="rId9"/>
    <p:sldId id="263" r:id="rId10"/>
    <p:sldId id="264" r:id="rId11"/>
    <p:sldId id="270" r:id="rId12"/>
    <p:sldId id="265" r:id="rId13"/>
    <p:sldId id="268"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48" y="456"/>
      </p:cViewPr>
      <p:guideLst>
        <p:guide orient="horz" pos="2880"/>
        <p:guide pos="216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RVIS\Desktop\s.ab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[s.abi.xlsx]Sheet2!PivotTable1</c:name>
    <c:fmtId val="18"/>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2692038495188102E-2"/>
          <c:y val="0.13738266876461244"/>
          <c:w val="0.79062270341207352"/>
          <c:h val="0.76396229369925717"/>
        </c:manualLayout>
      </c:layout>
      <c:bar3DChart>
        <c:barDir val="col"/>
        <c:grouping val="clustered"/>
        <c:varyColors val="0"/>
        <c:ser>
          <c:idx val="0"/>
          <c:order val="0"/>
          <c:tx>
            <c:strRef>
              <c:f>Sheet2!$B$3</c:f>
              <c:strCache>
                <c:ptCount val="1"/>
                <c:pt idx="0">
                  <c:v>Total</c:v>
                </c:pt>
              </c:strCache>
            </c:strRef>
          </c:tx>
          <c:spPr>
            <a:solidFill>
              <a:schemeClr val="accent1"/>
            </a:solidFill>
            <a:ln>
              <a:noFill/>
            </a:ln>
            <a:effectLst/>
            <a:sp3d/>
          </c:spPr>
          <c:invertIfNegative val="0"/>
          <c:cat>
            <c:strRef>
              <c:f>Sheet2!$A$4:$A$17</c:f>
              <c:strCache>
                <c:ptCount val="13"/>
                <c:pt idx="0">
                  <c:v>January</c:v>
                </c:pt>
                <c:pt idx="1">
                  <c:v>March</c:v>
                </c:pt>
                <c:pt idx="2">
                  <c:v>April</c:v>
                </c:pt>
                <c:pt idx="3">
                  <c:v>May</c:v>
                </c:pt>
                <c:pt idx="4">
                  <c:v>June</c:v>
                </c:pt>
                <c:pt idx="5">
                  <c:v>July</c:v>
                </c:pt>
                <c:pt idx="6">
                  <c:v>August</c:v>
                </c:pt>
                <c:pt idx="7">
                  <c:v>September</c:v>
                </c:pt>
                <c:pt idx="8">
                  <c:v>October</c:v>
                </c:pt>
                <c:pt idx="9">
                  <c:v>November</c:v>
                </c:pt>
                <c:pt idx="10">
                  <c:v>December</c:v>
                </c:pt>
                <c:pt idx="11">
                  <c:v>Febuary</c:v>
                </c:pt>
                <c:pt idx="12">
                  <c:v>(blank)</c:v>
                </c:pt>
              </c:strCache>
            </c:strRef>
          </c:cat>
          <c:val>
            <c:numRef>
              <c:f>Sheet2!$B$4:$B$17</c:f>
              <c:numCache>
                <c:formatCode>General</c:formatCode>
                <c:ptCount val="13"/>
                <c:pt idx="0">
                  <c:v>1</c:v>
                </c:pt>
                <c:pt idx="1">
                  <c:v>1</c:v>
                </c:pt>
                <c:pt idx="2">
                  <c:v>1</c:v>
                </c:pt>
                <c:pt idx="3">
                  <c:v>1</c:v>
                </c:pt>
                <c:pt idx="4">
                  <c:v>1</c:v>
                </c:pt>
                <c:pt idx="5">
                  <c:v>1</c:v>
                </c:pt>
                <c:pt idx="6">
                  <c:v>1</c:v>
                </c:pt>
                <c:pt idx="7">
                  <c:v>1</c:v>
                </c:pt>
                <c:pt idx="8">
                  <c:v>1</c:v>
                </c:pt>
                <c:pt idx="9">
                  <c:v>1</c:v>
                </c:pt>
                <c:pt idx="10">
                  <c:v>1</c:v>
                </c:pt>
                <c:pt idx="11">
                  <c:v>1</c:v>
                </c:pt>
              </c:numCache>
            </c:numRef>
          </c:val>
        </c:ser>
        <c:dLbls>
          <c:showLegendKey val="0"/>
          <c:showVal val="0"/>
          <c:showCatName val="0"/>
          <c:showSerName val="0"/>
          <c:showPercent val="0"/>
          <c:showBubbleSize val="0"/>
        </c:dLbls>
        <c:gapWidth val="150"/>
        <c:shape val="box"/>
        <c:axId val="-1136127104"/>
        <c:axId val="-1136130912"/>
        <c:axId val="0"/>
      </c:bar3DChart>
      <c:catAx>
        <c:axId val="-1136127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130912"/>
        <c:crosses val="autoZero"/>
        <c:auto val="1"/>
        <c:lblAlgn val="ctr"/>
        <c:lblOffset val="100"/>
        <c:noMultiLvlLbl val="0"/>
      </c:catAx>
      <c:valAx>
        <c:axId val="-113613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127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83992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val="336399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3432" y="2005012"/>
            <a:ext cx="8619446" cy="185603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r>
              <a:rPr lang="en-GB" sz="3200" b="1" dirty="0">
                <a:latin typeface="Times New Roman" panose="02020603050405020304" pitchFamily="18" charset="0"/>
                <a:cs typeface="Times New Roman" panose="02020603050405020304" pitchFamily="18" charset="0"/>
              </a:rPr>
              <a:t>Salary and compensation analysis though Excel data </a:t>
            </a:r>
            <a:r>
              <a:rPr lang="en-GB" sz="3200" b="1" dirty="0" err="1">
                <a:latin typeface="Times New Roman" panose="02020603050405020304" pitchFamily="18" charset="0"/>
                <a:cs typeface="Times New Roman" panose="02020603050405020304" pitchFamily="18" charset="0"/>
              </a:rPr>
              <a:t>modeling</a:t>
            </a:r>
            <a:endParaRPr sz="32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238082" y="686261"/>
            <a:ext cx="4210530" cy="670696"/>
          </a:xfrm>
          <a:prstGeom prst="rect">
            <a:avLst/>
          </a:prstGeom>
        </p:spPr>
        <p:txBody>
          <a:bodyPr vert="horz" wrap="square" lIns="0" tIns="16510" rIns="0" bIns="0" rtlCol="0">
            <a:spAutoFit/>
          </a:bodyPr>
          <a:lstStyle/>
          <a:p>
            <a:pPr marL="12700" algn="ctr">
              <a:lnSpc>
                <a:spcPct val="100000"/>
              </a:lnSpc>
              <a:spcBef>
                <a:spcPts val="130"/>
              </a:spcBef>
            </a:pPr>
            <a:r>
              <a:rPr sz="4250" b="0" i="1" u="sng" spc="5" dirty="0"/>
              <a:t>PROJECT</a:t>
            </a:r>
            <a:r>
              <a:rPr sz="4250" b="0" i="1" u="sng" spc="-85" dirty="0"/>
              <a:t> </a:t>
            </a:r>
            <a:r>
              <a:rPr sz="4250" b="0" i="1" u="sng" spc="25" dirty="0"/>
              <a:t>TITLE</a:t>
            </a:r>
            <a:endParaRPr sz="4250" b="0" i="1"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2" name="Rectangle 1"/>
          <p:cNvSpPr/>
          <p:nvPr/>
        </p:nvSpPr>
        <p:spPr>
          <a:xfrm>
            <a:off x="1650376" y="1700808"/>
            <a:ext cx="6096000" cy="3416320"/>
          </a:xfrm>
          <a:prstGeom prst="rect">
            <a:avLst/>
          </a:prstGeom>
        </p:spPr>
        <p:txBody>
          <a:bodyPr>
            <a:spAutoFit/>
          </a:bodyPr>
          <a:lstStyle/>
          <a:p>
            <a:r>
              <a:rPr lang="en-IN" dirty="0"/>
              <a:t>Salary and compensation analysis using Excel data </a:t>
            </a:r>
            <a:r>
              <a:rPr lang="en-IN" dirty="0" err="1"/>
              <a:t>modeling</a:t>
            </a:r>
            <a:r>
              <a:rPr lang="en-IN" dirty="0"/>
              <a:t> involves collecting and organizing data on employee salaries, benefits, bonuses, and other compensation elements. Key steps include cleaning and structuring the data, using pivot tables to summarize metrics like average salary by department or role, and applying formulas to calculate total compensation costs. Visualizations such as charts help identify trends, disparities, and areas for adjustment. Advanced techniques like regression analysis can predict salary trends based on experience, education, or location. Excel’s data </a:t>
            </a:r>
            <a:r>
              <a:rPr lang="en-IN" dirty="0" err="1"/>
              <a:t>modeling</a:t>
            </a:r>
            <a:r>
              <a:rPr lang="en-IN" dirty="0"/>
              <a:t> tools provide a comprehensive view of compensation, aiding decision-making on pay equity and budgeting.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10" name="Rectangle 9"/>
          <p:cNvSpPr/>
          <p:nvPr/>
        </p:nvSpPr>
        <p:spPr>
          <a:xfrm>
            <a:off x="1562056" y="934522"/>
            <a:ext cx="184731" cy="369332"/>
          </a:xfrm>
          <a:prstGeom prst="rect">
            <a:avLst/>
          </a:prstGeom>
        </p:spPr>
        <p:txBody>
          <a:bodyPr wrap="none">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01959941"/>
              </p:ext>
            </p:extLst>
          </p:nvPr>
        </p:nvGraphicFramePr>
        <p:xfrm>
          <a:off x="3110386" y="1916832"/>
          <a:ext cx="2769590" cy="3528400"/>
        </p:xfrm>
        <a:graphic>
          <a:graphicData uri="http://schemas.openxmlformats.org/drawingml/2006/table">
            <a:tbl>
              <a:tblPr>
                <a:tableStyleId>{5C22544A-7EE6-4342-B048-85BDC9FD1C3A}</a:tableStyleId>
              </a:tblPr>
              <a:tblGrid>
                <a:gridCol w="1255183"/>
                <a:gridCol w="1514407"/>
              </a:tblGrid>
              <a:tr h="22052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Count of SALARY</a:t>
                      </a:r>
                      <a:endParaRPr lang="en-IN" sz="1100" b="1"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January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March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April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June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July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August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September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October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November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December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Febuary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r>
              <a:tr h="220525">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12</a:t>
                      </a:r>
                      <a:endParaRPr lang="en-IN"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52436" cy="1490793"/>
          </a:xfrm>
          <a:prstGeom prst="rect">
            <a:avLst/>
          </a:prstGeom>
        </p:spPr>
        <p:txBody>
          <a:bodyPr vert="horz" wrap="square" lIns="0" tIns="13335" rIns="0" bIns="0" rtlCol="0">
            <a:spAutoFit/>
          </a:bodyPr>
          <a:lstStyle/>
          <a:p>
            <a:pPr marL="12700">
              <a:lnSpc>
                <a:spcPct val="100000"/>
              </a:lnSpc>
              <a:spcBef>
                <a:spcPts val="105"/>
              </a:spcBef>
            </a:pPr>
            <a:r>
              <a:rPr i="1" u="sng" dirty="0"/>
              <a:t>R</a:t>
            </a:r>
            <a:r>
              <a:rPr i="1" u="sng" spc="-40" dirty="0"/>
              <a:t>E</a:t>
            </a:r>
            <a:r>
              <a:rPr i="1" u="sng" spc="15" dirty="0"/>
              <a:t>S</a:t>
            </a:r>
            <a:r>
              <a:rPr i="1" u="sng" spc="-30" dirty="0"/>
              <a:t>U</a:t>
            </a:r>
            <a:r>
              <a:rPr i="1" u="sng" spc="-405" dirty="0"/>
              <a:t>L</a:t>
            </a:r>
            <a:r>
              <a:rPr i="1" u="sng" dirty="0"/>
              <a:t>T</a:t>
            </a:r>
            <a:r>
              <a:rPr lang="en-US" i="1" u="sng" dirty="0"/>
              <a:t/>
            </a:r>
            <a:br>
              <a:rPr lang="en-US" i="1" u="sng" dirty="0"/>
            </a:br>
            <a:endParaRPr i="1"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4338" name="AutoShape 2" descr="blob:https://web.whatsapp.com/92c0c9fe-a035-4db1-bfa6-0c9e7d2c4ed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0" name="Chart 9"/>
          <p:cNvGraphicFramePr>
            <a:graphicFrameLocks/>
          </p:cNvGraphicFramePr>
          <p:nvPr>
            <p:extLst>
              <p:ext uri="{D42A27DB-BD31-4B8C-83A1-F6EECF244321}">
                <p14:modId xmlns:p14="http://schemas.microsoft.com/office/powerpoint/2010/main" val="3898767807"/>
              </p:ext>
            </p:extLst>
          </p:nvPr>
        </p:nvGraphicFramePr>
        <p:xfrm>
          <a:off x="2855640" y="1628800"/>
          <a:ext cx="4572000" cy="32438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461665"/>
          </a:xfrm>
          <a:prstGeom prst="rect">
            <a:avLst/>
          </a:prstGeom>
          <a:noFill/>
        </p:spPr>
        <p:txBody>
          <a:bodyPr wrap="square">
            <a:spAutoFit/>
          </a:bodyPr>
          <a:lstStyle/>
          <a:p>
            <a:pPr algn="just"/>
            <a:r>
              <a:rPr lang="en-US" sz="2400" dirty="0"/>
              <a:t>        </a:t>
            </a:r>
            <a:endParaRPr lang="en-IN" sz="2400" dirty="0"/>
          </a:p>
        </p:txBody>
      </p:sp>
      <p:sp>
        <p:nvSpPr>
          <p:cNvPr id="3" name="Rectangle 2"/>
          <p:cNvSpPr/>
          <p:nvPr/>
        </p:nvSpPr>
        <p:spPr>
          <a:xfrm>
            <a:off x="1559496" y="1750604"/>
            <a:ext cx="6096000" cy="3693319"/>
          </a:xfrm>
          <a:prstGeom prst="rect">
            <a:avLst/>
          </a:prstGeom>
        </p:spPr>
        <p:txBody>
          <a:bodyPr>
            <a:spAutoFit/>
          </a:bodyPr>
          <a:lstStyle/>
          <a:p>
            <a:r>
              <a:rPr lang="en-IN" dirty="0"/>
              <a:t>The salary and compensation analysis using Excel data </a:t>
            </a:r>
            <a:r>
              <a:rPr lang="en-IN" dirty="0" err="1"/>
              <a:t>modeling</a:t>
            </a:r>
            <a:r>
              <a:rPr lang="en-IN" dirty="0"/>
              <a:t> revealed key insights. The model highlighted disparities in pay based on experience, role, and gender, identifying areas where adjustments may be needed to ensure fairness. Average salary growth rates, benefits allocation, and overtime compensation trends were </a:t>
            </a:r>
            <a:r>
              <a:rPr lang="en-IN" dirty="0" err="1"/>
              <a:t>analyzed</a:t>
            </a:r>
            <a:r>
              <a:rPr lang="en-IN" dirty="0"/>
              <a:t>, showing that higher performance ratings correlated with better compensation packages. However, there were outliers where employees with similar roles and experience had significant pay differences. The analysis suggests implementing standardized pay structures, regular compensation reviews, and aligning rewards with performance to enhance overall employee satisfaction and retention.</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4C21B-3AD2-488E-B3DA-75C1ED43B3DF}"/>
              </a:ext>
            </a:extLst>
          </p:cNvPr>
          <p:cNvSpPr>
            <a:spLocks noGrp="1"/>
          </p:cNvSpPr>
          <p:nvPr>
            <p:ph type="title"/>
          </p:nvPr>
        </p:nvSpPr>
        <p:spPr>
          <a:xfrm>
            <a:off x="1271464" y="3151719"/>
            <a:ext cx="11329407" cy="923330"/>
          </a:xfrm>
        </p:spPr>
        <p:txBody>
          <a:bodyPr/>
          <a:lstStyle/>
          <a:p>
            <a:r>
              <a:rPr lang="en-US" sz="6000" dirty="0">
                <a:solidFill>
                  <a:schemeClr val="tx2">
                    <a:lumMod val="75000"/>
                  </a:schemeClr>
                </a:solidFill>
                <a:latin typeface="Papyrus" panose="03070502060502030205" pitchFamily="66" charset="0"/>
              </a:rPr>
              <a:t>Thank You !!!</a:t>
            </a:r>
            <a:endParaRPr lang="en-IN" sz="6000" dirty="0">
              <a:solidFill>
                <a:schemeClr val="tx2">
                  <a:lumMod val="75000"/>
                </a:schemeClr>
              </a:solidFill>
              <a:latin typeface="Papyrus" panose="03070502060502030205" pitchFamily="66" charset="0"/>
            </a:endParaRPr>
          </a:p>
        </p:txBody>
      </p:sp>
      <p:pic>
        <p:nvPicPr>
          <p:cNvPr id="6" name="Picture 5">
            <a:extLst>
              <a:ext uri="{FF2B5EF4-FFF2-40B4-BE49-F238E27FC236}">
                <a16:creationId xmlns:a16="http://schemas.microsoft.com/office/drawing/2014/main" xmlns="" id="{41F78411-8F7B-4F6D-B3D6-35FBA64C1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016" y="1946722"/>
            <a:ext cx="2143125" cy="2143125"/>
          </a:xfrm>
          <a:prstGeom prst="rect">
            <a:avLst/>
          </a:prstGeom>
        </p:spPr>
      </p:pic>
    </p:spTree>
    <p:extLst>
      <p:ext uri="{BB962C8B-B14F-4D97-AF65-F5344CB8AC3E}">
        <p14:creationId xmlns:p14="http://schemas.microsoft.com/office/powerpoint/2010/main" val="307008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1055707" cy="492443"/>
          </a:xfrm>
        </p:spPr>
        <p:txBody>
          <a:bodyPr/>
          <a:lstStyle/>
          <a:p>
            <a:r>
              <a:rPr lang="en-US" sz="3200" dirty="0">
                <a:latin typeface="Algerian" panose="04020705040A02060702" pitchFamily="82" charset="0"/>
              </a:rPr>
              <a:t>       </a:t>
            </a:r>
            <a:endParaRPr lang="en-US" sz="2400" dirty="0">
              <a:latin typeface="Algerian" panose="04020705040A02060702" pitchFamily="82" charset="0"/>
            </a:endParaRPr>
          </a:p>
        </p:txBody>
      </p:sp>
      <p:sp>
        <p:nvSpPr>
          <p:cNvPr id="3" name="Text Placeholder 2"/>
          <p:cNvSpPr>
            <a:spLocks noGrp="1"/>
          </p:cNvSpPr>
          <p:nvPr>
            <p:ph type="body" idx="1"/>
          </p:nvPr>
        </p:nvSpPr>
        <p:spPr>
          <a:xfrm>
            <a:off x="983432" y="4293096"/>
            <a:ext cx="8572560" cy="1846659"/>
          </a:xfrm>
        </p:spPr>
        <p:txBody>
          <a:bodyPr/>
          <a:lstStyle/>
          <a:p>
            <a:r>
              <a:rPr lang="en-US" sz="2400" b="1" i="1" dirty="0">
                <a:solidFill>
                  <a:schemeClr val="tx2">
                    <a:lumMod val="75000"/>
                  </a:schemeClr>
                </a:solidFill>
              </a:rPr>
              <a:t>STUDENT NAME    </a:t>
            </a:r>
            <a:r>
              <a:rPr lang="en-US" sz="2400" b="1" i="1" dirty="0"/>
              <a:t>:  </a:t>
            </a:r>
            <a:r>
              <a:rPr lang="en-US" sz="2400" b="1" i="1" dirty="0" err="1" smtClean="0"/>
              <a:t>S.Abi</a:t>
            </a:r>
            <a:endParaRPr lang="en-US" sz="2400" b="1" i="1" dirty="0"/>
          </a:p>
          <a:p>
            <a:r>
              <a:rPr lang="en-US" sz="2400" b="1" i="1" dirty="0">
                <a:solidFill>
                  <a:schemeClr val="tx2">
                    <a:lumMod val="75000"/>
                  </a:schemeClr>
                </a:solidFill>
              </a:rPr>
              <a:t>REGISTER NAME   </a:t>
            </a:r>
            <a:r>
              <a:rPr lang="en-US" sz="2400" b="1" i="1" dirty="0"/>
              <a:t>:  </a:t>
            </a:r>
            <a:r>
              <a:rPr lang="en-US" sz="2400" b="1" i="1" dirty="0" smtClean="0"/>
              <a:t>312200895</a:t>
            </a:r>
            <a:endParaRPr lang="en-US" sz="2400" b="1" i="1" dirty="0"/>
          </a:p>
          <a:p>
            <a:r>
              <a:rPr lang="en-US" sz="2400" b="1" i="1" dirty="0">
                <a:solidFill>
                  <a:schemeClr val="tx2">
                    <a:lumMod val="75000"/>
                  </a:schemeClr>
                </a:solidFill>
              </a:rPr>
              <a:t>DEAPARTMENT  </a:t>
            </a:r>
            <a:r>
              <a:rPr lang="en-US" sz="2400" b="1" i="1" dirty="0"/>
              <a:t>   :  </a:t>
            </a:r>
            <a:r>
              <a:rPr lang="en-US" sz="2400" b="1" i="1" dirty="0" smtClean="0"/>
              <a:t>B.COM(computer application</a:t>
            </a:r>
            <a:r>
              <a:rPr lang="en-US" sz="2400" b="1" i="1" dirty="0"/>
              <a:t>)</a:t>
            </a:r>
            <a:endParaRPr lang="en-US" sz="2400" b="1" i="1" dirty="0"/>
          </a:p>
          <a:p>
            <a:r>
              <a:rPr lang="en-US" sz="2400" b="1" i="1" dirty="0">
                <a:solidFill>
                  <a:schemeClr val="tx2">
                    <a:lumMod val="75000"/>
                  </a:schemeClr>
                </a:solidFill>
              </a:rPr>
              <a:t>COLLEGE  </a:t>
            </a:r>
            <a:r>
              <a:rPr lang="en-US" sz="2400" b="1" i="1" dirty="0"/>
              <a:t>               :  PACHAIYAPPAS  COLLEGE FOR WOMEN,</a:t>
            </a:r>
          </a:p>
          <a:p>
            <a:r>
              <a:rPr lang="en-US" sz="2400" b="1" i="1" dirty="0"/>
              <a:t>                                     KANCHIPURAM</a:t>
            </a:r>
            <a:r>
              <a:rPr lang="en-US" sz="2400" b="1" i="1" dirty="0" smtClean="0"/>
              <a:t>.</a:t>
            </a:r>
            <a:endParaRPr lang="en-US" sz="2400" b="1" i="1" dirty="0"/>
          </a:p>
        </p:txBody>
      </p:sp>
      <p:sp>
        <p:nvSpPr>
          <p:cNvPr id="4" name="Rectangle 3"/>
          <p:cNvSpPr/>
          <p:nvPr/>
        </p:nvSpPr>
        <p:spPr>
          <a:xfrm>
            <a:off x="2639616" y="842783"/>
            <a:ext cx="6096000" cy="646331"/>
          </a:xfrm>
          <a:prstGeom prst="rect">
            <a:avLst/>
          </a:prstGeom>
        </p:spPr>
        <p:txBody>
          <a:bodyPr>
            <a:spAutoFit/>
          </a:bodyPr>
          <a:lstStyle/>
          <a:p>
            <a:pPr algn="ctr"/>
            <a:r>
              <a:rPr lang="en-GB" b="1" dirty="0">
                <a:latin typeface="Times New Roman" panose="02020603050405020304" pitchFamily="18" charset="0"/>
                <a:cs typeface="Times New Roman" panose="02020603050405020304" pitchFamily="18" charset="0"/>
              </a:rPr>
              <a:t>Salary and compensation analysis though Excel data </a:t>
            </a:r>
            <a:r>
              <a:rPr lang="en-GB" b="1" dirty="0" err="1">
                <a:latin typeface="Times New Roman" panose="02020603050405020304" pitchFamily="18" charset="0"/>
                <a:cs typeface="Times New Roman" panose="02020603050405020304" pitchFamily="18" charset="0"/>
              </a:rPr>
              <a:t>modeling</a:t>
            </a:r>
            <a:endParaRPr lang="en-GB"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078" y="-2738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1663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66725" y="1383069"/>
            <a:ext cx="3243393" cy="5322531"/>
            <a:chOff x="466725" y="1383069"/>
            <a:chExt cx="3705225" cy="532253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57183" y="1383069"/>
              <a:ext cx="2391834" cy="5090267"/>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i="1" u="sng" spc="25" dirty="0"/>
              <a:t>A</a:t>
            </a:r>
            <a:r>
              <a:rPr i="1" u="sng" spc="-5" dirty="0"/>
              <a:t>G</a:t>
            </a:r>
            <a:r>
              <a:rPr i="1" u="sng" spc="-35" dirty="0"/>
              <a:t>E</a:t>
            </a:r>
            <a:r>
              <a:rPr i="1" u="sng" spc="15" dirty="0"/>
              <a:t>N</a:t>
            </a:r>
            <a:r>
              <a:rPr i="1"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3827335" y="445388"/>
            <a:ext cx="5029200" cy="698652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 &amp;</a:t>
            </a: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20228" y="18002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79376" y="620688"/>
            <a:ext cx="5910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u="sng" spc="-20" dirty="0">
                <a:latin typeface="Times New Roman" panose="02020603050405020304" pitchFamily="18" charset="0"/>
                <a:cs typeface="Times New Roman" panose="02020603050405020304" pitchFamily="18" charset="0"/>
              </a:rPr>
              <a:t>P</a:t>
            </a:r>
            <a:r>
              <a:rPr sz="4250" i="1" u="sng" spc="15" dirty="0">
                <a:latin typeface="Times New Roman" panose="02020603050405020304" pitchFamily="18" charset="0"/>
                <a:cs typeface="Times New Roman" panose="02020603050405020304" pitchFamily="18" charset="0"/>
              </a:rPr>
              <a:t>ROB</a:t>
            </a:r>
            <a:r>
              <a:rPr sz="4250" i="1" u="sng" spc="55" dirty="0">
                <a:latin typeface="Times New Roman" panose="02020603050405020304" pitchFamily="18" charset="0"/>
                <a:cs typeface="Times New Roman" panose="02020603050405020304" pitchFamily="18" charset="0"/>
              </a:rPr>
              <a:t>L</a:t>
            </a:r>
            <a:r>
              <a:rPr sz="4250" i="1" u="sng" spc="-20" dirty="0">
                <a:latin typeface="Times New Roman" panose="02020603050405020304" pitchFamily="18" charset="0"/>
                <a:cs typeface="Times New Roman" panose="02020603050405020304" pitchFamily="18" charset="0"/>
              </a:rPr>
              <a:t>E</a:t>
            </a:r>
            <a:r>
              <a:rPr sz="4250" i="1" u="sng" spc="20" dirty="0">
                <a:latin typeface="Times New Roman" panose="02020603050405020304" pitchFamily="18" charset="0"/>
                <a:cs typeface="Times New Roman" panose="02020603050405020304" pitchFamily="18" charset="0"/>
              </a:rPr>
              <a:t>M</a:t>
            </a:r>
            <a:r>
              <a:rPr sz="4250" i="1" u="sng" dirty="0">
                <a:latin typeface="Times New Roman" panose="02020603050405020304" pitchFamily="18" charset="0"/>
                <a:cs typeface="Times New Roman" panose="02020603050405020304" pitchFamily="18" charset="0"/>
              </a:rPr>
              <a:t>	</a:t>
            </a:r>
            <a:r>
              <a:rPr sz="4250" i="1" u="sng" spc="10" dirty="0">
                <a:latin typeface="Times New Roman" panose="02020603050405020304" pitchFamily="18" charset="0"/>
                <a:cs typeface="Times New Roman" panose="02020603050405020304" pitchFamily="18" charset="0"/>
              </a:rPr>
              <a:t>S</a:t>
            </a:r>
            <a:r>
              <a:rPr sz="4250" i="1" u="sng" spc="-370" dirty="0">
                <a:latin typeface="Times New Roman" panose="02020603050405020304" pitchFamily="18" charset="0"/>
                <a:cs typeface="Times New Roman" panose="02020603050405020304" pitchFamily="18" charset="0"/>
              </a:rPr>
              <a:t>T</a:t>
            </a:r>
            <a:r>
              <a:rPr sz="4250" i="1" u="sng" spc="-375" dirty="0">
                <a:latin typeface="Times New Roman" panose="02020603050405020304" pitchFamily="18" charset="0"/>
                <a:cs typeface="Times New Roman" panose="02020603050405020304" pitchFamily="18" charset="0"/>
              </a:rPr>
              <a:t>A</a:t>
            </a:r>
            <a:r>
              <a:rPr sz="4250" i="1" u="sng" spc="15" dirty="0">
                <a:latin typeface="Times New Roman" panose="02020603050405020304" pitchFamily="18" charset="0"/>
                <a:cs typeface="Times New Roman" panose="02020603050405020304" pitchFamily="18" charset="0"/>
              </a:rPr>
              <a:t>T</a:t>
            </a:r>
            <a:r>
              <a:rPr sz="4250" i="1" u="sng" spc="-10" dirty="0">
                <a:latin typeface="Times New Roman" panose="02020603050405020304" pitchFamily="18" charset="0"/>
                <a:cs typeface="Times New Roman" panose="02020603050405020304" pitchFamily="18" charset="0"/>
              </a:rPr>
              <a:t>E</a:t>
            </a:r>
            <a:r>
              <a:rPr sz="4250" i="1" u="sng" spc="-20" dirty="0">
                <a:latin typeface="Times New Roman" panose="02020603050405020304" pitchFamily="18" charset="0"/>
                <a:cs typeface="Times New Roman" panose="02020603050405020304" pitchFamily="18" charset="0"/>
              </a:rPr>
              <a:t>ME</a:t>
            </a:r>
            <a:r>
              <a:rPr sz="4250" i="1" u="sng" spc="10" dirty="0">
                <a:latin typeface="Times New Roman" panose="02020603050405020304" pitchFamily="18" charset="0"/>
                <a:cs typeface="Times New Roman" panose="02020603050405020304" pitchFamily="18" charset="0"/>
              </a:rPr>
              <a:t>NT</a:t>
            </a:r>
            <a:endParaRPr sz="4250" i="1" u="sng"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6" name="Rectangle 5"/>
          <p:cNvSpPr/>
          <p:nvPr/>
        </p:nvSpPr>
        <p:spPr>
          <a:xfrm>
            <a:off x="1055440" y="2197775"/>
            <a:ext cx="6096000" cy="3416320"/>
          </a:xfrm>
          <a:prstGeom prst="rect">
            <a:avLst/>
          </a:prstGeom>
        </p:spPr>
        <p:txBody>
          <a:bodyPr>
            <a:spAutoFit/>
          </a:bodyPr>
          <a:lstStyle/>
          <a:p>
            <a:r>
              <a:rPr lang="en-IN" sz="2400" dirty="0">
                <a:latin typeface="Times New Roman" panose="02020603050405020304" pitchFamily="18" charset="0"/>
                <a:cs typeface="Times New Roman" panose="02020603050405020304" pitchFamily="18" charset="0"/>
              </a:rPr>
              <a:t>"Utilize Excel data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and visualize salary and compensation data, identifying trends and insights to inform business decisions. Develop a comprehensive dashboard to showcase key metrics, including average salary by department, bonus structures, and benefits packages, enabling data-driven recommendations for equitable and competitive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92697"/>
            <a:ext cx="5860281"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0" u="sng"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sz="4400" b="0" u="sng" spc="5" dirty="0">
                <a:effectLst>
                  <a:outerShdw blurRad="38100" dist="38100" dir="2700000" algn="tl">
                    <a:srgbClr val="000000">
                      <a:alpha val="43137"/>
                    </a:srgbClr>
                  </a:outerShdw>
                </a:effectLst>
              </a:rPr>
              <a:t>	</a:t>
            </a:r>
            <a:r>
              <a:rPr sz="4400" b="0" u="sng"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sz="4400" b="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91344" y="1822209"/>
            <a:ext cx="7924800" cy="954107"/>
          </a:xfrm>
          <a:prstGeom prst="rect">
            <a:avLst/>
          </a:prstGeom>
          <a:noFill/>
        </p:spPr>
        <p:txBody>
          <a:bodyPr wrap="square" rtlCol="0">
            <a:spAutoFit/>
          </a:bodyPr>
          <a:lstStyle/>
          <a:p>
            <a:pPr algn="l"/>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t>
            </a:r>
            <a:endParaRPr lang="en-US" sz="3200" b="1" dirty="0">
              <a:solidFill>
                <a:schemeClr val="accent1">
                  <a:lumMod val="75000"/>
                </a:schemeClr>
              </a:solidFill>
              <a:effectLst/>
              <a:latin typeface="Times New Roman" panose="02020603050405020304" pitchFamily="18" charset="0"/>
              <a:cs typeface="Times New Roman" panose="02020603050405020304" pitchFamily="18" charset="0"/>
            </a:endParaRPr>
          </a:p>
          <a:p>
            <a:r>
              <a:rPr lang="en-IN" sz="2400"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13" name="Rectangle 12"/>
          <p:cNvSpPr/>
          <p:nvPr/>
        </p:nvSpPr>
        <p:spPr>
          <a:xfrm>
            <a:off x="1095340" y="1714488"/>
            <a:ext cx="1571636" cy="584775"/>
          </a:xfrm>
          <a:prstGeom prst="rect">
            <a:avLst/>
          </a:prstGeom>
        </p:spPr>
        <p:txBody>
          <a:bodyPr wrap="square">
            <a:spAutoFit/>
          </a:bodyPr>
          <a:lstStyle/>
          <a:p>
            <a:endParaRPr lang="en-US" sz="3200" dirty="0"/>
          </a:p>
        </p:txBody>
      </p:sp>
      <p:sp>
        <p:nvSpPr>
          <p:cNvPr id="14" name="Rectangle 13"/>
          <p:cNvSpPr/>
          <p:nvPr/>
        </p:nvSpPr>
        <p:spPr>
          <a:xfrm>
            <a:off x="-14259008" y="2428868"/>
            <a:ext cx="38495438" cy="923330"/>
          </a:xfrm>
          <a:prstGeom prst="rect">
            <a:avLst/>
          </a:prstGeom>
        </p:spPr>
        <p:txBody>
          <a:bodyPr wrap="square">
            <a:spAutoFit/>
          </a:bodyPr>
          <a:lstStyle/>
          <a:p>
            <a:endParaRPr lang="en-US" dirty="0"/>
          </a:p>
          <a:p>
            <a:pPr>
              <a:buFontTx/>
              <a:buChar char="-"/>
            </a:pPr>
            <a:endParaRPr lang="en-US" dirty="0"/>
          </a:p>
          <a:p>
            <a:pPr>
              <a:buFontTx/>
              <a:buChar char="-"/>
            </a:pPr>
            <a:endParaRPr lang="en-US" dirty="0"/>
          </a:p>
        </p:txBody>
      </p:sp>
      <p:sp>
        <p:nvSpPr>
          <p:cNvPr id="6" name="Rectangle 5"/>
          <p:cNvSpPr/>
          <p:nvPr/>
        </p:nvSpPr>
        <p:spPr>
          <a:xfrm>
            <a:off x="1055440" y="1720840"/>
            <a:ext cx="4856644" cy="4247317"/>
          </a:xfrm>
          <a:prstGeom prst="rect">
            <a:avLst/>
          </a:prstGeom>
        </p:spPr>
        <p:txBody>
          <a:bodyPr wrap="square">
            <a:spAutoFit/>
          </a:bodyPr>
          <a:lstStyle/>
          <a:p>
            <a:r>
              <a:rPr lang="en-IN" dirty="0" smtClean="0"/>
              <a:t>     This </a:t>
            </a:r>
            <a:r>
              <a:rPr lang="en-IN" dirty="0"/>
              <a:t>Excel data </a:t>
            </a:r>
            <a:r>
              <a:rPr lang="en-IN" dirty="0" err="1"/>
              <a:t>modeling</a:t>
            </a:r>
            <a:r>
              <a:rPr lang="en-IN" dirty="0"/>
              <a:t> project focuses on salary and compensation analysis, aiming to provide insights into employee pay structures, trends, and disparities. The project involves collecting salary data, cleaning, and organizing it, and then using Excel functions like PivotTables, VLOOKUP, and data visualization tools. Key objectives include identifying average salaries, compensation by role, experience, location, and gender, and </a:t>
            </a:r>
            <a:r>
              <a:rPr lang="en-IN" dirty="0" err="1"/>
              <a:t>analyzing</a:t>
            </a:r>
            <a:r>
              <a:rPr lang="en-IN" dirty="0"/>
              <a:t> bonuses and benefits. The model will help in making data-driven decisions for salary adjustments, equity assessments, and budgeting. The end goal is to create a dynamic dashboard that highlights critical compensation metrics for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2692" cy="509114"/>
          </a:xfrm>
          <a:prstGeom prst="rect">
            <a:avLst/>
          </a:prstGeom>
        </p:spPr>
        <p:txBody>
          <a:bodyPr vert="horz" wrap="square" lIns="0" tIns="16510" rIns="0" bIns="0" rtlCol="0">
            <a:spAutoFit/>
          </a:bodyPr>
          <a:lstStyle/>
          <a:p>
            <a:pPr marL="12700">
              <a:lnSpc>
                <a:spcPct val="100000"/>
              </a:lnSpc>
              <a:spcBef>
                <a:spcPts val="130"/>
              </a:spcBef>
            </a:pPr>
            <a:r>
              <a:rPr sz="3200" i="1" spc="25" dirty="0"/>
              <a:t>W</a:t>
            </a:r>
            <a:r>
              <a:rPr sz="3200" i="1" spc="-20" dirty="0"/>
              <a:t>H</a:t>
            </a:r>
            <a:r>
              <a:rPr sz="3200" i="1" spc="20" dirty="0"/>
              <a:t>O</a:t>
            </a:r>
            <a:r>
              <a:rPr sz="3200" i="1" spc="-235" dirty="0"/>
              <a:t> </a:t>
            </a:r>
            <a:r>
              <a:rPr sz="3200" i="1" spc="-10" dirty="0"/>
              <a:t>AR</a:t>
            </a:r>
            <a:r>
              <a:rPr sz="3200" i="1" spc="15" dirty="0"/>
              <a:t>E</a:t>
            </a:r>
            <a:r>
              <a:rPr sz="3200" i="1" spc="-35" dirty="0"/>
              <a:t> </a:t>
            </a:r>
            <a:r>
              <a:rPr sz="3200" i="1" spc="-10" dirty="0"/>
              <a:t>T</a:t>
            </a:r>
            <a:r>
              <a:rPr sz="3200" i="1" spc="-15" dirty="0"/>
              <a:t>H</a:t>
            </a:r>
            <a:r>
              <a:rPr sz="3200" i="1" spc="15" dirty="0"/>
              <a:t>E</a:t>
            </a:r>
            <a:r>
              <a:rPr sz="3200" i="1" spc="-35" dirty="0"/>
              <a:t> </a:t>
            </a:r>
            <a:r>
              <a:rPr sz="3200" i="1" spc="-20" dirty="0"/>
              <a:t>E</a:t>
            </a:r>
            <a:r>
              <a:rPr sz="3200" i="1" spc="30" dirty="0"/>
              <a:t>N</a:t>
            </a:r>
            <a:r>
              <a:rPr sz="3200" i="1" spc="15" dirty="0"/>
              <a:t>D</a:t>
            </a:r>
            <a:r>
              <a:rPr sz="3200" i="1" spc="-45" dirty="0"/>
              <a:t> </a:t>
            </a:r>
            <a:r>
              <a:rPr sz="3200" i="1" dirty="0"/>
              <a:t>U</a:t>
            </a:r>
            <a:r>
              <a:rPr sz="3200" i="1" spc="10" dirty="0"/>
              <a:t>S</a:t>
            </a:r>
            <a:r>
              <a:rPr sz="3200" i="1" spc="-25" dirty="0"/>
              <a:t>E</a:t>
            </a:r>
            <a:r>
              <a:rPr sz="3200" i="1" spc="-10" dirty="0"/>
              <a:t>R</a:t>
            </a:r>
            <a:r>
              <a:rPr sz="3200" i="1" spc="5" dirty="0"/>
              <a:t>S?</a:t>
            </a:r>
            <a:endParaRPr sz="3200" i="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005871"/>
            <a:ext cx="874395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Employees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896" y="978109"/>
            <a:ext cx="2369704" cy="4827156"/>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676275" y="26408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3" name="Rectangle 2"/>
          <p:cNvSpPr/>
          <p:nvPr/>
        </p:nvSpPr>
        <p:spPr>
          <a:xfrm>
            <a:off x="2639616" y="839391"/>
            <a:ext cx="7200800" cy="5232202"/>
          </a:xfrm>
          <a:prstGeom prst="rect">
            <a:avLst/>
          </a:prstGeom>
        </p:spPr>
        <p:txBody>
          <a:bodyPr wrap="square">
            <a:spAutoFit/>
          </a:bodyPr>
          <a:lstStyle/>
          <a:p>
            <a:r>
              <a:rPr lang="en-IN" sz="2000" b="1" dirty="0" smtClean="0">
                <a:latin typeface="Times New Roman" panose="02020603050405020304" pitchFamily="18" charset="0"/>
                <a:cs typeface="Times New Roman" panose="02020603050405020304" pitchFamily="18" charset="0"/>
              </a:rPr>
              <a:t>1.*Data </a:t>
            </a:r>
            <a:r>
              <a:rPr lang="en-IN" sz="2000" b="1" dirty="0">
                <a:latin typeface="Times New Roman" panose="02020603050405020304" pitchFamily="18" charset="0"/>
                <a:cs typeface="Times New Roman" panose="02020603050405020304" pitchFamily="18" charset="0"/>
              </a:rPr>
              <a:t>Collection:*</a:t>
            </a:r>
            <a:r>
              <a:rPr lang="en-IN" dirty="0"/>
              <a:t> </a:t>
            </a:r>
            <a:r>
              <a:rPr lang="en-IN" dirty="0" smtClean="0"/>
              <a:t> </a:t>
            </a:r>
            <a:r>
              <a:rPr lang="en-IN" dirty="0"/>
              <a:t>- Gather data on employee salaries, bonuses, benefits, job titles, departments, performance ratings, tenure, location, and any other relevant variables.   - Ensure data quality by checking for missing values, duplicates, and </a:t>
            </a:r>
            <a:r>
              <a:rPr lang="en-IN" dirty="0" smtClean="0"/>
              <a:t>inconsistencies</a:t>
            </a:r>
          </a:p>
          <a:p>
            <a:r>
              <a:rPr lang="en-IN" sz="2000" b="1" dirty="0" smtClean="0">
                <a:latin typeface="Times New Roman" panose="02020603050405020304" pitchFamily="18" charset="0"/>
                <a:cs typeface="Times New Roman" panose="02020603050405020304" pitchFamily="18" charset="0"/>
              </a:rPr>
              <a:t>2.*Data </a:t>
            </a:r>
            <a:r>
              <a:rPr lang="en-IN" sz="2000" b="1" dirty="0">
                <a:latin typeface="Times New Roman" panose="02020603050405020304" pitchFamily="18" charset="0"/>
                <a:cs typeface="Times New Roman" panose="02020603050405020304" pitchFamily="18" charset="0"/>
              </a:rPr>
              <a:t>Preparation:*</a:t>
            </a:r>
            <a:r>
              <a:rPr lang="en-IN" dirty="0"/>
              <a:t>   - Clean the data by removing or correcting errors.   - Standardize data formats (e.g., dates, currency).   - Categorize data into relevant groups (e.g., job level, department, region</a:t>
            </a:r>
            <a:r>
              <a:rPr lang="en-IN" dirty="0" smtClean="0"/>
              <a:t>).</a:t>
            </a:r>
          </a:p>
          <a:p>
            <a:r>
              <a:rPr lang="en-IN" sz="2000" b="1" dirty="0" smtClean="0">
                <a:latin typeface="Times New Roman" panose="02020603050405020304" pitchFamily="18" charset="0"/>
                <a:cs typeface="Times New Roman" panose="02020603050405020304" pitchFamily="18" charset="0"/>
              </a:rPr>
              <a:t>3. *Data </a:t>
            </a:r>
            <a:r>
              <a:rPr lang="en-IN" sz="2000" b="1" dirty="0" err="1">
                <a:latin typeface="Times New Roman" panose="02020603050405020304" pitchFamily="18" charset="0"/>
                <a:cs typeface="Times New Roman" panose="02020603050405020304" pitchFamily="18" charset="0"/>
              </a:rPr>
              <a:t>Modeling</a:t>
            </a:r>
            <a:r>
              <a:rPr lang="en-IN" sz="2000" b="1" dirty="0">
                <a:latin typeface="Times New Roman" panose="02020603050405020304" pitchFamily="18" charset="0"/>
                <a:cs typeface="Times New Roman" panose="02020603050405020304" pitchFamily="18" charset="0"/>
              </a:rPr>
              <a:t> in Excel:*</a:t>
            </a:r>
            <a:r>
              <a:rPr lang="en-IN" dirty="0"/>
              <a:t>   - Use Excel functions like </a:t>
            </a:r>
            <a:r>
              <a:rPr lang="en-IN" b="1" dirty="0"/>
              <a:t>*PivotTables*</a:t>
            </a:r>
            <a:r>
              <a:rPr lang="en-IN" dirty="0"/>
              <a:t> to summarize data by different dimensions such as job title, department, or performance ratings.   - Apply </a:t>
            </a:r>
            <a:r>
              <a:rPr lang="en-IN" b="1" dirty="0"/>
              <a:t>*Power Query*</a:t>
            </a:r>
            <a:r>
              <a:rPr lang="en-IN" dirty="0"/>
              <a:t> to automate data cleaning and transformations.   - Use</a:t>
            </a:r>
            <a:r>
              <a:rPr lang="en-IN" b="1" dirty="0"/>
              <a:t> *Data Analysis </a:t>
            </a:r>
            <a:r>
              <a:rPr lang="en-IN" b="1" dirty="0" err="1"/>
              <a:t>Toolpak</a:t>
            </a:r>
            <a:r>
              <a:rPr lang="en-IN" b="1" dirty="0"/>
              <a:t>*</a:t>
            </a:r>
            <a:r>
              <a:rPr lang="en-IN" dirty="0"/>
              <a:t> or Excel formulas (e.g., VLOOKUP, IF statements) for calculations like salary comparisons, averages, medians, and standard deviations.   - Visualize data with </a:t>
            </a:r>
            <a:r>
              <a:rPr lang="en-IN" b="1" dirty="0"/>
              <a:t>*charts and graphs*</a:t>
            </a:r>
            <a:r>
              <a:rPr lang="en-IN" dirty="0"/>
              <a:t> (e.g., bar charts, box plots) to identify trends, outliers, and disparities</a:t>
            </a:r>
            <a:r>
              <a:rPr lang="en-IN" sz="2000" b="1"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*Compensation Benchmarking:*  </a:t>
            </a:r>
            <a:r>
              <a:rPr lang="en-IN" dirty="0"/>
              <a:t> - Compare your company’s salaries against market data using industry benchmarks.   - Identify positions that are overpaid, underpaid, or in line with market </a:t>
            </a:r>
            <a:r>
              <a:rPr lang="en-IN" dirty="0" smtClean="0"/>
              <a:t>standards.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263352" y="260648"/>
            <a:ext cx="11173315" cy="678794"/>
          </a:xfrm>
        </p:spPr>
        <p:txBody>
          <a:bodyPr/>
          <a:lstStyle/>
          <a:p>
            <a:r>
              <a:rPr lang="en-IN" sz="3600" i="1" u="sng" dirty="0" smtClean="0">
                <a:latin typeface="Times New Roman" panose="02020603050405020304" pitchFamily="18" charset="0"/>
                <a:cs typeface="Times New Roman" panose="02020603050405020304" pitchFamily="18" charset="0"/>
              </a:rPr>
              <a:t>Data Description </a:t>
            </a:r>
            <a:r>
              <a:rPr lang="en-IN" sz="3600" i="1" u="sng" dirty="0">
                <a:latin typeface="Times New Roman" panose="02020603050405020304" pitchFamily="18" charset="0"/>
                <a:cs typeface="Times New Roman" panose="02020603050405020304" pitchFamily="18" charset="0"/>
              </a:rPr>
              <a:t>:</a:t>
            </a:r>
          </a:p>
        </p:txBody>
      </p:sp>
      <p:sp>
        <p:nvSpPr>
          <p:cNvPr id="4" name="Rectangle 3"/>
          <p:cNvSpPr/>
          <p:nvPr/>
        </p:nvSpPr>
        <p:spPr>
          <a:xfrm>
            <a:off x="623392" y="1211176"/>
            <a:ext cx="48438839" cy="1292662"/>
          </a:xfrm>
          <a:prstGeom prst="rect">
            <a:avLst/>
          </a:prstGeom>
        </p:spPr>
        <p:txBody>
          <a:bodyPr wrap="square">
            <a:spAutoFit/>
          </a:bodyPr>
          <a:lstStyle/>
          <a:p>
            <a:pPr marL="457200" indent="-457200">
              <a:buFont typeface="+mj-lt"/>
              <a:buAutoNum type="arabicPeriod"/>
            </a:pPr>
            <a:r>
              <a:rPr lang="en-GB" sz="2400" b="1" dirty="0" smtClean="0"/>
              <a:t>Data Preparation</a:t>
            </a:r>
          </a:p>
          <a:p>
            <a:r>
              <a:rPr lang="en-GB" dirty="0" smtClean="0"/>
              <a:t>*</a:t>
            </a:r>
            <a:r>
              <a:rPr lang="en-GB" dirty="0"/>
              <a:t>Data Collection</a:t>
            </a:r>
            <a:r>
              <a:rPr lang="en-GB" dirty="0" smtClean="0"/>
              <a:t>:* </a:t>
            </a:r>
          </a:p>
          <a:p>
            <a:r>
              <a:rPr lang="en-GB" dirty="0" smtClean="0"/>
              <a:t>*</a:t>
            </a:r>
            <a:r>
              <a:rPr lang="en-GB" dirty="0"/>
              <a:t>Data Cleaning:* </a:t>
            </a:r>
            <a:endParaRPr lang="en-GB" dirty="0" smtClean="0"/>
          </a:p>
          <a:p>
            <a:r>
              <a:rPr lang="en-GB" dirty="0" smtClean="0"/>
              <a:t>*</a:t>
            </a:r>
            <a:r>
              <a:rPr lang="en-GB" dirty="0"/>
              <a:t>Data Formatting</a:t>
            </a:r>
            <a:r>
              <a:rPr lang="en-GB" dirty="0" smtClean="0"/>
              <a:t>:*</a:t>
            </a:r>
            <a:endParaRPr lang="en-IN" dirty="0"/>
          </a:p>
        </p:txBody>
      </p:sp>
      <p:sp>
        <p:nvSpPr>
          <p:cNvPr id="6" name="Rectangle 5"/>
          <p:cNvSpPr/>
          <p:nvPr/>
        </p:nvSpPr>
        <p:spPr>
          <a:xfrm>
            <a:off x="623392" y="2590584"/>
            <a:ext cx="6096000" cy="1292662"/>
          </a:xfrm>
          <a:prstGeom prst="rect">
            <a:avLst/>
          </a:prstGeom>
        </p:spPr>
        <p:txBody>
          <a:bodyPr>
            <a:spAutoFit/>
          </a:bodyPr>
          <a:lstStyle/>
          <a:p>
            <a:r>
              <a:rPr lang="en-IN" sz="2400" b="1" dirty="0" smtClean="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Data Analysis and </a:t>
            </a:r>
            <a:r>
              <a:rPr lang="en-IN" sz="2400" b="1" dirty="0" err="1">
                <a:latin typeface="Times New Roman" panose="02020603050405020304" pitchFamily="18" charset="0"/>
                <a:cs typeface="Times New Roman" panose="02020603050405020304" pitchFamily="18" charset="0"/>
              </a:rPr>
              <a:t>Modeling</a:t>
            </a:r>
            <a:r>
              <a:rPr lang="en-IN" sz="2400" b="1" dirty="0">
                <a:latin typeface="Times New Roman" panose="02020603050405020304" pitchFamily="18" charset="0"/>
                <a:cs typeface="Times New Roman" panose="02020603050405020304" pitchFamily="18" charset="0"/>
              </a:rPr>
              <a:t> Techniques*</a:t>
            </a:r>
            <a:r>
              <a:rPr lang="en-IN" dirty="0"/>
              <a:t>- </a:t>
            </a:r>
            <a:r>
              <a:rPr lang="en-IN" b="1" dirty="0">
                <a:latin typeface="Times New Roman" panose="02020603050405020304" pitchFamily="18" charset="0"/>
                <a:cs typeface="Times New Roman" panose="02020603050405020304" pitchFamily="18" charset="0"/>
              </a:rPr>
              <a:t>*Descriptive Statistics:*</a:t>
            </a:r>
            <a:r>
              <a:rPr lang="en-IN" dirty="0"/>
              <a:t> </a:t>
            </a:r>
          </a:p>
          <a:p>
            <a:r>
              <a:rPr lang="en-IN" b="1" dirty="0" smtClean="0">
                <a:latin typeface="Times New Roman" panose="02020603050405020304" pitchFamily="18" charset="0"/>
                <a:cs typeface="Times New Roman" panose="02020603050405020304" pitchFamily="18" charset="0"/>
              </a:rPr>
              <a:t>*Pivot </a:t>
            </a:r>
            <a:r>
              <a:rPr lang="en-IN" b="1" dirty="0">
                <a:latin typeface="Times New Roman" panose="02020603050405020304" pitchFamily="18" charset="0"/>
                <a:cs typeface="Times New Roman" panose="02020603050405020304" pitchFamily="18" charset="0"/>
              </a:rPr>
              <a:t>Tables:*</a:t>
            </a:r>
            <a:r>
              <a:rPr lang="en-IN" dirty="0"/>
              <a:t> </a:t>
            </a:r>
            <a:endParaRPr lang="en-IN" dirty="0" smtClean="0"/>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*Percentile Analysis</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7" name="Rectangle 6"/>
          <p:cNvSpPr/>
          <p:nvPr/>
        </p:nvSpPr>
        <p:spPr>
          <a:xfrm>
            <a:off x="551384" y="3883246"/>
            <a:ext cx="6139278" cy="2949068"/>
          </a:xfrm>
          <a:prstGeom prst="rect">
            <a:avLst/>
          </a:prstGeom>
        </p:spPr>
        <p:txBody>
          <a:bodyPr wrap="square">
            <a:spAutoFit/>
          </a:bodyPr>
          <a:lstStyle/>
          <a:p>
            <a:r>
              <a:rPr lang="en-IN" dirty="0" smtClean="0"/>
              <a:t> </a:t>
            </a:r>
            <a:r>
              <a:rPr lang="en-IN" sz="2400" b="1" dirty="0" smtClean="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Visualization</a:t>
            </a:r>
            <a:r>
              <a:rPr lang="en-IN" dirty="0" smtClean="0"/>
              <a:t>*</a:t>
            </a:r>
          </a:p>
          <a:p>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Charts and </a:t>
            </a:r>
            <a:r>
              <a:rPr lang="en-IN" b="1" dirty="0" smtClean="0">
                <a:latin typeface="Times New Roman" panose="02020603050405020304" pitchFamily="18" charset="0"/>
                <a:cs typeface="Times New Roman" panose="02020603050405020304" pitchFamily="18" charset="0"/>
              </a:rPr>
              <a:t>Graphs*</a:t>
            </a:r>
          </a:p>
          <a:p>
            <a:r>
              <a:rPr lang="en-IN" b="1" dirty="0" smtClean="0">
                <a:latin typeface="Times New Roman" panose="02020603050405020304" pitchFamily="18" charset="0"/>
                <a:cs typeface="Times New Roman" panose="02020603050405020304" pitchFamily="18" charset="0"/>
              </a:rPr>
              <a:t> </a:t>
            </a:r>
            <a:r>
              <a:rPr lang="en-IN" dirty="0" smtClean="0"/>
              <a:t> </a:t>
            </a:r>
            <a:r>
              <a:rPr lang="en-IN" b="1" dirty="0">
                <a:latin typeface="Times New Roman" panose="02020603050405020304" pitchFamily="18" charset="0"/>
                <a:cs typeface="Times New Roman" panose="02020603050405020304" pitchFamily="18" charset="0"/>
              </a:rPr>
              <a:t>*Heat Maps:* </a:t>
            </a:r>
            <a:r>
              <a:rPr lang="en-IN" dirty="0" smtClean="0"/>
              <a:t>  </a:t>
            </a:r>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4.Predictive </a:t>
            </a:r>
            <a:r>
              <a:rPr lang="en-IN" sz="2400" b="1" dirty="0">
                <a:latin typeface="Times New Roman" panose="02020603050405020304" pitchFamily="18" charset="0"/>
                <a:cs typeface="Times New Roman" panose="02020603050405020304" pitchFamily="18" charset="0"/>
              </a:rPr>
              <a:t>Analysis </a:t>
            </a:r>
            <a:r>
              <a:rPr lang="en-IN" sz="2400" b="1" dirty="0" smtClean="0">
                <a:latin typeface="Times New Roman" panose="02020603050405020304" pitchFamily="18" charset="0"/>
                <a:cs typeface="Times New Roman" panose="02020603050405020304" pitchFamily="18" charset="0"/>
              </a:rPr>
              <a:t>*</a:t>
            </a:r>
            <a:endParaRPr lang="en-IN" dirty="0"/>
          </a:p>
          <a:p>
            <a:r>
              <a:rPr lang="en-IN" dirty="0" smtClean="0"/>
              <a:t> </a:t>
            </a:r>
            <a:r>
              <a:rPr lang="en-IN" b="1" dirty="0">
                <a:latin typeface="Times New Roman" panose="02020603050405020304" pitchFamily="18" charset="0"/>
                <a:cs typeface="Times New Roman" panose="02020603050405020304" pitchFamily="18" charset="0"/>
              </a:rPr>
              <a:t>*Trend Analysis</a:t>
            </a:r>
            <a:r>
              <a:rPr lang="en-IN" b="1" dirty="0" smtClean="0">
                <a:latin typeface="Times New Roman" panose="02020603050405020304" pitchFamily="18" charset="0"/>
                <a:cs typeface="Times New Roman" panose="02020603050405020304" pitchFamily="18" charset="0"/>
              </a:rPr>
              <a:t>:*</a:t>
            </a:r>
          </a:p>
          <a:p>
            <a:r>
              <a:rPr lang="en-IN" dirty="0" smtClean="0"/>
              <a:t> </a:t>
            </a:r>
            <a:r>
              <a:rPr lang="en-IN" b="1" dirty="0">
                <a:latin typeface="Times New Roman" panose="02020603050405020304" pitchFamily="18" charset="0"/>
                <a:cs typeface="Times New Roman" panose="02020603050405020304" pitchFamily="18" charset="0"/>
              </a:rPr>
              <a:t>*Regression Analysis</a:t>
            </a:r>
            <a:r>
              <a:rPr lang="en-IN" b="1" dirty="0" smtClean="0">
                <a:latin typeface="Times New Roman" panose="02020603050405020304" pitchFamily="18" charset="0"/>
                <a:cs typeface="Times New Roman" panose="02020603050405020304" pitchFamily="18" charset="0"/>
              </a:rPr>
              <a:t>:*</a:t>
            </a:r>
            <a:endParaRPr lang="en-IN" dirty="0" smtClean="0"/>
          </a:p>
          <a:p>
            <a:r>
              <a:rPr lang="en-IN" dirty="0" smtClean="0"/>
              <a:t> </a:t>
            </a:r>
            <a:r>
              <a:rPr lang="en-IN" sz="2400" b="1" dirty="0" smtClean="0">
                <a:latin typeface="Times New Roman" panose="02020603050405020304" pitchFamily="18" charset="0"/>
                <a:cs typeface="Times New Roman" panose="02020603050405020304" pitchFamily="18" charset="0"/>
              </a:rPr>
              <a:t>5. Reporting</a:t>
            </a:r>
            <a:endParaRPr lang="en-IN" dirty="0"/>
          </a:p>
          <a:p>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Dashboards:*</a:t>
            </a:r>
            <a:r>
              <a:rPr lang="en-IN" dirty="0"/>
              <a:t> </a:t>
            </a:r>
            <a:r>
              <a:rPr lang="en-IN" dirty="0" smtClean="0"/>
              <a:t> </a:t>
            </a:r>
          </a:p>
          <a:p>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Summary Reports</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132857"/>
            <a:ext cx="2314575" cy="4667992"/>
          </a:xfrm>
          <a:prstGeom prst="rect">
            <a:avLst/>
          </a:prstGeom>
        </p:spPr>
      </p:pic>
      <p:sp>
        <p:nvSpPr>
          <p:cNvPr id="7" name="object 7"/>
          <p:cNvSpPr txBox="1">
            <a:spLocks noGrp="1"/>
          </p:cNvSpPr>
          <p:nvPr>
            <p:ph type="title"/>
          </p:nvPr>
        </p:nvSpPr>
        <p:spPr>
          <a:xfrm>
            <a:off x="92884" y="1269904"/>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07568" y="231660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0" y="2413338"/>
            <a:ext cx="6096000" cy="2246769"/>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Excel data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for salary and compensation analysis streamlines data integration, enabling insights into pay structures, performance correlations, and market comparisons. Our solution empowers organizations to identify pay gaps, optimize compensation strategies, and forecast costs, driving data-driven decision-making and ensuring competitive, fair employee compensation.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909</Words>
  <Application>Microsoft Office PowerPoint</Application>
  <PresentationFormat>Widescreen</PresentationFormat>
  <Paragraphs>115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Papyrus</vt:lpstr>
      <vt:lpstr>Times New Roman</vt:lpstr>
      <vt:lpstr>Trebuchet MS</vt:lpstr>
      <vt:lpstr>Wingdings</vt:lpstr>
      <vt:lpstr>Office Theme</vt:lpstr>
      <vt:lpstr>PROJECT TITLE</vt:lpstr>
      <vt:lpstr>       </vt:lpstr>
      <vt:lpstr>AGENDA</vt:lpstr>
      <vt:lpstr>PROBLEM STATEMENT</vt:lpstr>
      <vt:lpstr>PROJECT OVERVIEW</vt:lpstr>
      <vt:lpstr>WHO ARE THE END USERS?</vt:lpstr>
      <vt:lpstr>OUR SOLUTION AND ITS VALUE PROPOSITION</vt:lpstr>
      <vt:lpstr>Data Description :</vt:lpstr>
      <vt:lpstr>THE "WOW" IN OUR SOLUTION</vt:lpstr>
      <vt:lpstr>PowerPoint Presentation</vt:lpstr>
      <vt:lpstr>PowerPoint Presentation</vt:lpstr>
      <vt:lpstr>RESULT </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JARVIS</cp:lastModifiedBy>
  <cp:revision>53</cp:revision>
  <dcterms:created xsi:type="dcterms:W3CDTF">2024-03-29T15:07:22Z</dcterms:created>
  <dcterms:modified xsi:type="dcterms:W3CDTF">2024-09-01T17:29:28Z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